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  <p:sldId id="268" r:id="rId6"/>
    <p:sldId id="269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356080489938898E-2"/>
          <c:y val="6.3898887639045235E-2"/>
          <c:w val="0.80984871682706361"/>
          <c:h val="0.8270503687039115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 № 1толковый словарь,</c:v>
                </c:pt>
                <c:pt idx="1">
                  <c:v>Р№2этимологический</c:v>
                </c:pt>
                <c:pt idx="2">
                  <c:v>Р № 3 обратный</c:v>
                </c:pt>
                <c:pt idx="3">
                  <c:v>Р № 4толковый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axId val="85901696"/>
        <c:axId val="85903232"/>
      </c:barChart>
      <c:catAx>
        <c:axId val="85901696"/>
        <c:scaling>
          <c:orientation val="minMax"/>
        </c:scaling>
        <c:axPos val="b"/>
        <c:tickLblPos val="nextTo"/>
        <c:crossAx val="85903232"/>
        <c:crosses val="autoZero"/>
        <c:auto val="1"/>
        <c:lblAlgn val="ctr"/>
        <c:lblOffset val="100"/>
      </c:catAx>
      <c:valAx>
        <c:axId val="85903232"/>
        <c:scaling>
          <c:orientation val="minMax"/>
        </c:scaling>
        <c:axPos val="l"/>
        <c:majorGridlines/>
        <c:numFmt formatCode="General" sourceLinked="1"/>
        <c:tickLblPos val="nextTo"/>
        <c:crossAx val="85901696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8795C-870B-4E43-A572-9CDB31E6462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78EF-F46C-4981-A977-3CCE7F6E6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Учебные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словари как средство формирования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орфографической грамотности учащихся начальных классов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СЛОВАРЬ ПРОИСХОЖДЕНИЯ СЛОВ</a:t>
            </a:r>
          </a:p>
          <a:p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асня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небольшое, чаще всего стихотворное произведение// от древнего слова баять – говорить</a:t>
            </a:r>
          </a:p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близкие родственники – басенный; басенка;       дальние родственники -байка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7143768" y="1928802"/>
            <a:ext cx="846390" cy="4286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143248"/>
            <a:ext cx="4857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СЛОВАРЬ УСТОЙЧИВЫХ ВЫРАЖЕНИЙ</a:t>
            </a:r>
          </a:p>
          <a:p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ить ключом        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Бурно протекать, проявляться. Например: он был молод, и жизнь била в нём ключом.</a:t>
            </a:r>
          </a:p>
          <a:p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ыть в убытке      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Понести потерю, ущерб. Например: жадные люди всегда в конце концов бывают в убытке. 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Блок-схема: сортировка 2"/>
          <p:cNvSpPr/>
          <p:nvPr/>
        </p:nvSpPr>
        <p:spPr>
          <a:xfrm>
            <a:off x="3714744" y="714356"/>
            <a:ext cx="457200" cy="714380"/>
          </a:xfrm>
          <a:prstGeom prst="flowChartSo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сортировка 3"/>
          <p:cNvSpPr/>
          <p:nvPr/>
        </p:nvSpPr>
        <p:spPr>
          <a:xfrm>
            <a:off x="4000496" y="3571876"/>
            <a:ext cx="457200" cy="714380"/>
          </a:xfrm>
          <a:prstGeom prst="flowChartSo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800" dirty="0" smtClean="0"/>
              <a:t>1 этап  - выявление опознавательных признаков орфограммы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7"/>
            <a:ext cx="6715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90011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4 этап  - решение различных орфографических задачи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567922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3 этап  </a:t>
            </a:r>
            <a:r>
              <a:rPr lang="ru-RU" sz="4000" dirty="0">
                <a:solidFill>
                  <a:prstClr val="black"/>
                </a:solidFill>
              </a:rPr>
              <a:t>- подбор проверочных слов.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428868"/>
            <a:ext cx="91439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prstClr val="black"/>
                </a:solidFill>
              </a:rPr>
              <a:t>2 этап  - нахождение в словаре  опознавательных признаков орфограмм 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417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	 			 				 												убежать					улететь</a:t>
            </a:r>
          </a:p>
          <a:p>
            <a:pPr algn="r"/>
            <a:r>
              <a:rPr lang="ru-RU" sz="4000" dirty="0" smtClean="0"/>
              <a:t> пробежать				пролететь</a:t>
            </a:r>
          </a:p>
          <a:p>
            <a:pPr algn="r"/>
            <a:r>
              <a:rPr lang="ru-RU" sz="4000" dirty="0" smtClean="0"/>
              <a:t>вбежать					влететь</a:t>
            </a:r>
          </a:p>
          <a:p>
            <a:pPr algn="r"/>
            <a:r>
              <a:rPr lang="ru-RU" sz="4000" dirty="0"/>
              <a:t>п</a:t>
            </a:r>
            <a:r>
              <a:rPr lang="ru-RU" sz="4000" dirty="0" smtClean="0"/>
              <a:t>еребежать				перелететь</a:t>
            </a:r>
          </a:p>
          <a:p>
            <a:pPr algn="r"/>
            <a:r>
              <a:rPr lang="ru-RU" sz="4000" dirty="0"/>
              <a:t>с</a:t>
            </a:r>
            <a:r>
              <a:rPr lang="ru-RU" sz="4000" dirty="0" smtClean="0"/>
              <a:t>бежать					слететь</a:t>
            </a:r>
          </a:p>
          <a:p>
            <a:pPr algn="r"/>
            <a:r>
              <a:rPr lang="ru-RU" sz="4000" dirty="0" smtClean="0"/>
              <a:t>	забежать				залететь</a:t>
            </a:r>
          </a:p>
          <a:p>
            <a:pPr algn="r"/>
            <a:r>
              <a:rPr lang="ru-RU" sz="4000" dirty="0" smtClean="0"/>
              <a:t>отбежать				отлететь</a:t>
            </a:r>
          </a:p>
          <a:p>
            <a:pPr algn="r"/>
            <a:r>
              <a:rPr lang="ru-RU" sz="4000" dirty="0" smtClean="0"/>
              <a:t>побежать				полететь</a:t>
            </a:r>
          </a:p>
          <a:p>
            <a:pPr algn="r"/>
            <a:r>
              <a:rPr lang="ru-RU" sz="4000" dirty="0"/>
              <a:t>в</a:t>
            </a:r>
            <a:r>
              <a:rPr lang="ru-RU" sz="4000" dirty="0" smtClean="0"/>
              <a:t>ыбежать				вылететь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85728"/>
            <a:ext cx="285752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42860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-</a:t>
            </a:r>
            <a:r>
              <a:rPr lang="ru-RU" sz="4000" dirty="0" err="1" smtClean="0">
                <a:solidFill>
                  <a:srgbClr val="00B0F0"/>
                </a:solidFill>
              </a:rPr>
              <a:t>ать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Пиши правильно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Чтение орфографически и орфоэпически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Выявление лексического значения слова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Нахождение ассоциативного образа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Изображение словарного слова, объединенного с ассоциативным образом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Включение словарного слова в речь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85728"/>
          <a:ext cx="9143999" cy="6572272"/>
        </p:xfrm>
        <a:graphic>
          <a:graphicData uri="http://schemas.openxmlformats.org/drawingml/2006/table">
            <a:tbl>
              <a:tblPr/>
              <a:tblGrid>
                <a:gridCol w="1051879"/>
                <a:gridCol w="4197966"/>
                <a:gridCol w="3894154"/>
              </a:tblGrid>
              <a:tr h="2816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№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Названия словаря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Количество учащихся, выполнивших 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толковый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этимологический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обратный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толковый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 Выполнение ФГОС(формирование УУД)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 Особенности УМК </a:t>
            </a:r>
          </a:p>
          <a:p>
            <a:r>
              <a:rPr lang="ru-RU" sz="5400" dirty="0" smtClean="0"/>
              <a:t>«Перспективная начальная школа»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 </a:t>
            </a:r>
          </a:p>
          <a:p>
            <a:r>
              <a:rPr lang="ru-RU" sz="6000" dirty="0" smtClean="0"/>
              <a:t>Каковы методические условия эффективного использования словарей в процессе формирования орфографической грамотности учащихся начальных классов?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Педагогическая идея </a:t>
            </a:r>
          </a:p>
          <a:p>
            <a:r>
              <a:rPr lang="ru-RU" sz="6000" dirty="0" smtClean="0"/>
              <a:t>Новые знания не даются в готовом виде , дети открывают их сами в процессе самостоятельной исследовательской деятельности со словарями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Теоретическая база 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Методика П.С. Тоцкого при работе со словарями 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Концептуальные положения развивающей  личностно-ориентированной системы обучения  «Перспективная начальная школа»,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Принципы технологии  системно-деятельностного метода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Принципы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целостности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минимакса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психологической комфортности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вариативности</a:t>
            </a:r>
          </a:p>
          <a:p>
            <a:pPr>
              <a:buFont typeface="Wingdings" pitchFamily="2" charset="2"/>
              <a:buChar char="v"/>
            </a:pPr>
            <a:r>
              <a:rPr lang="ru-RU" sz="5400" dirty="0" smtClean="0"/>
              <a:t>творчества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Виды словарей</a:t>
            </a:r>
          </a:p>
          <a:p>
            <a:pPr marL="342900" indent="-342900" algn="ctr">
              <a:buAutoNum type="arabicPeriod"/>
            </a:pPr>
            <a:r>
              <a:rPr lang="ru-RU" sz="4000" dirty="0" smtClean="0">
                <a:solidFill>
                  <a:srgbClr val="00B0F0"/>
                </a:solidFill>
              </a:rPr>
              <a:t>ТОЛКОВЫЙ СЛОВАРЬ</a:t>
            </a:r>
          </a:p>
          <a:p>
            <a:pPr marL="342900" indent="-342900"/>
            <a:r>
              <a:rPr lang="ru-RU" sz="4000" dirty="0" smtClean="0">
                <a:solidFill>
                  <a:srgbClr val="00B0F0"/>
                </a:solidFill>
              </a:rPr>
              <a:t>А 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АБЗАЦ,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-а, м.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Отступ вправо в начале первой строки определённой части текста. Например: начать с абзаца. </a:t>
            </a:r>
          </a:p>
          <a:p>
            <a:pPr marL="342900" indent="-342900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Часть текста между такими отступами. Например: прочитать два абзаца.</a:t>
            </a:r>
          </a:p>
          <a:p>
            <a:pPr marL="342900" indent="-342900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Аккурат (разг.) Как раз, точно. Например: «вышло аккурат 25 кило»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357190" cy="55721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Обратный словарь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571480"/>
            <a:ext cx="500066" cy="500066"/>
          </a:xfrm>
          <a:prstGeom prst="rect">
            <a:avLst/>
          </a:prstGeom>
          <a:gradFill>
            <a:gsLst>
              <a:gs pos="0">
                <a:srgbClr val="00B0F0">
                  <a:alpha val="99000"/>
                </a:srgb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642918"/>
            <a:ext cx="378621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4000" dirty="0" smtClean="0"/>
          </a:p>
          <a:p>
            <a:pPr algn="r"/>
            <a:r>
              <a:rPr lang="ru-RU" sz="4000" dirty="0" smtClean="0">
                <a:solidFill>
                  <a:srgbClr val="00B0F0"/>
                </a:solidFill>
              </a:rPr>
              <a:t>-</a:t>
            </a:r>
            <a:r>
              <a:rPr lang="ru-RU" sz="4000" dirty="0" err="1" smtClean="0">
                <a:solidFill>
                  <a:srgbClr val="00B0F0"/>
                </a:solidFill>
              </a:rPr>
              <a:t>бка</a:t>
            </a:r>
            <a:endParaRPr lang="ru-RU" sz="4000" dirty="0" smtClean="0">
              <a:solidFill>
                <a:srgbClr val="00B0F0"/>
              </a:solidFill>
            </a:endParaRPr>
          </a:p>
          <a:p>
            <a:pPr algn="r"/>
            <a:r>
              <a:rPr lang="ru-RU" sz="6000" dirty="0"/>
              <a:t>б</a:t>
            </a:r>
            <a:r>
              <a:rPr lang="ru-RU" sz="6000" dirty="0" smtClean="0"/>
              <a:t>абка</a:t>
            </a:r>
          </a:p>
          <a:p>
            <a:pPr algn="r"/>
            <a:r>
              <a:rPr lang="ru-RU" sz="6000" dirty="0"/>
              <a:t>п</a:t>
            </a:r>
            <a:r>
              <a:rPr lang="ru-RU" sz="6000" dirty="0" smtClean="0"/>
              <a:t>рабабка</a:t>
            </a:r>
          </a:p>
          <a:p>
            <a:pPr algn="r"/>
            <a:r>
              <a:rPr lang="ru-RU" sz="6000" dirty="0"/>
              <a:t>о</a:t>
            </a:r>
            <a:r>
              <a:rPr lang="ru-RU" sz="6000" dirty="0" smtClean="0"/>
              <a:t>шибка</a:t>
            </a:r>
          </a:p>
          <a:p>
            <a:pPr algn="r"/>
            <a:r>
              <a:rPr lang="ru-RU" sz="6000" dirty="0"/>
              <a:t>с</a:t>
            </a:r>
            <a:r>
              <a:rPr lang="ru-RU" sz="6000" dirty="0" smtClean="0"/>
              <a:t>кобка</a:t>
            </a:r>
          </a:p>
          <a:p>
            <a:pPr algn="r"/>
            <a:r>
              <a:rPr lang="ru-RU" sz="6000" dirty="0" smtClean="0"/>
              <a:t>коробка </a:t>
            </a:r>
          </a:p>
          <a:p>
            <a:pPr algn="r"/>
            <a:endParaRPr lang="ru-RU" sz="6000" dirty="0" smtClean="0"/>
          </a:p>
          <a:p>
            <a:pPr algn="r"/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Словарь «ПРОИЗНОСИ ПРАВИЛЬНО»</a:t>
            </a:r>
          </a:p>
          <a:p>
            <a:r>
              <a:rPr 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автор, 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	</a:t>
            </a:r>
          </a:p>
          <a:p>
            <a:r>
              <a:rPr 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асфальт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/ас </a:t>
            </a:r>
            <a:r>
              <a:rPr lang="ru-RU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альт (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неправильно:  ас в  альт)</a:t>
            </a:r>
            <a:endParaRPr lang="ru-RU" sz="6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795" y="749281"/>
            <a:ext cx="142082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429257" y="785397"/>
            <a:ext cx="214314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войные круглые скобки 23"/>
          <p:cNvSpPr/>
          <p:nvPr/>
        </p:nvSpPr>
        <p:spPr>
          <a:xfrm>
            <a:off x="3857620" y="1785926"/>
            <a:ext cx="714380" cy="6429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ые круглые скобки 24"/>
          <p:cNvSpPr/>
          <p:nvPr/>
        </p:nvSpPr>
        <p:spPr>
          <a:xfrm>
            <a:off x="4071934" y="2857496"/>
            <a:ext cx="485772" cy="4286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293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Домище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А.Ф.</dc:creator>
  <cp:lastModifiedBy>А Ф</cp:lastModifiedBy>
  <cp:revision>24</cp:revision>
  <dcterms:created xsi:type="dcterms:W3CDTF">2004-01-15T14:54:52Z</dcterms:created>
  <dcterms:modified xsi:type="dcterms:W3CDTF">2003-12-31T23:36:17Z</dcterms:modified>
</cp:coreProperties>
</file>