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65" r:id="rId13"/>
    <p:sldId id="275" r:id="rId14"/>
    <p:sldId id="268" r:id="rId15"/>
    <p:sldId id="274" r:id="rId16"/>
    <p:sldId id="276" r:id="rId17"/>
    <p:sldId id="267" r:id="rId18"/>
    <p:sldId id="277" r:id="rId19"/>
    <p:sldId id="270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412" autoAdjust="0"/>
    <p:restoredTop sz="86168" autoAdjust="0"/>
  </p:normalViewPr>
  <p:slideViewPr>
    <p:cSldViewPr>
      <p:cViewPr varScale="1">
        <p:scale>
          <a:sx n="87" d="100"/>
          <a:sy n="87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2952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76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2009-2010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успеваемость</c:v>
                </c:pt>
                <c:pt idx="1">
                  <c:v>качество</c:v>
                </c:pt>
                <c:pt idx="2">
                  <c:v>успеваемость</c:v>
                </c:pt>
                <c:pt idx="3">
                  <c:v>качество</c:v>
                </c:pt>
                <c:pt idx="4">
                  <c:v>успеваемость</c:v>
                </c:pt>
                <c:pt idx="5">
                  <c:v>качество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100</c:v>
                </c:pt>
                <c:pt idx="1">
                  <c:v>70</c:v>
                </c:pt>
                <c:pt idx="2">
                  <c:v>100</c:v>
                </c:pt>
                <c:pt idx="3">
                  <c:v>75</c:v>
                </c:pt>
                <c:pt idx="4">
                  <c:v>100</c:v>
                </c:pt>
                <c:pt idx="5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2010-2011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успеваемость</c:v>
                </c:pt>
                <c:pt idx="1">
                  <c:v>качество</c:v>
                </c:pt>
                <c:pt idx="2">
                  <c:v>успеваемость</c:v>
                </c:pt>
                <c:pt idx="3">
                  <c:v>качество</c:v>
                </c:pt>
                <c:pt idx="4">
                  <c:v>успеваемость</c:v>
                </c:pt>
                <c:pt idx="5">
                  <c:v>качество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100</c:v>
                </c:pt>
                <c:pt idx="1">
                  <c:v>63.1</c:v>
                </c:pt>
                <c:pt idx="2">
                  <c:v>100</c:v>
                </c:pt>
                <c:pt idx="3">
                  <c:v>68.400000000000006</c:v>
                </c:pt>
                <c:pt idx="4">
                  <c:v>100</c:v>
                </c:pt>
                <c:pt idx="5">
                  <c:v>89.4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2011-2012</c:v>
                </c:pt>
              </c:strCache>
            </c:strRef>
          </c:tx>
          <c:cat>
            <c:strRef>
              <c:f>Лист1!$B$1:$G$1</c:f>
              <c:strCache>
                <c:ptCount val="6"/>
                <c:pt idx="0">
                  <c:v>успеваемость</c:v>
                </c:pt>
                <c:pt idx="1">
                  <c:v>качество</c:v>
                </c:pt>
                <c:pt idx="2">
                  <c:v>успеваемость</c:v>
                </c:pt>
                <c:pt idx="3">
                  <c:v>качество</c:v>
                </c:pt>
                <c:pt idx="4">
                  <c:v>успеваемость</c:v>
                </c:pt>
                <c:pt idx="5">
                  <c:v>качество</c:v>
                </c:pt>
              </c:strCache>
            </c: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96.2</c:v>
                </c:pt>
                <c:pt idx="1">
                  <c:v>53.8</c:v>
                </c:pt>
                <c:pt idx="2">
                  <c:v>96.2</c:v>
                </c:pt>
                <c:pt idx="3">
                  <c:v>65.3</c:v>
                </c:pt>
                <c:pt idx="4">
                  <c:v>100</c:v>
                </c:pt>
                <c:pt idx="5">
                  <c:v>84.6</c:v>
                </c:pt>
              </c:numCache>
            </c:numRef>
          </c:val>
        </c:ser>
        <c:shape val="box"/>
        <c:axId val="66728704"/>
        <c:axId val="67031424"/>
        <c:axId val="0"/>
      </c:bar3DChart>
      <c:catAx>
        <c:axId val="66728704"/>
        <c:scaling>
          <c:orientation val="minMax"/>
        </c:scaling>
        <c:axPos val="b"/>
        <c:tickLblPos val="nextTo"/>
        <c:crossAx val="67031424"/>
        <c:crosses val="autoZero"/>
        <c:auto val="1"/>
        <c:lblAlgn val="ctr"/>
        <c:lblOffset val="100"/>
      </c:catAx>
      <c:valAx>
        <c:axId val="67031424"/>
        <c:scaling>
          <c:orientation val="minMax"/>
        </c:scaling>
        <c:axPos val="l"/>
        <c:majorGridlines/>
        <c:numFmt formatCode="General" sourceLinked="1"/>
        <c:tickLblPos val="nextTo"/>
        <c:crossAx val="66728704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3733800" y="-1752600"/>
          <a:ext cx="0" cy="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0.60784</cdr:x>
      <cdr:y>0</cdr:y>
    </cdr:from>
    <cdr:to>
      <cdr:x>0.80784</cdr:x>
      <cdr:y>0.06414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9156" y="0"/>
          <a:ext cx="1457335" cy="2978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/>
            <a:t>чтение</a:t>
          </a:r>
        </a:p>
      </cdr:txBody>
    </cdr:sp>
  </cdr:relSizeAnchor>
  <cdr:relSizeAnchor xmlns:cdr="http://schemas.openxmlformats.org/drawingml/2006/chartDrawing">
    <cdr:from>
      <cdr:x>0.35</cdr:x>
      <cdr:y>0</cdr:y>
    </cdr:from>
    <cdr:to>
      <cdr:x>0.55</cdr:x>
      <cdr:y>0.06122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0200" y="0"/>
          <a:ext cx="91440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0.33958</cdr:x>
      <cdr:y>0</cdr:y>
    </cdr:from>
    <cdr:to>
      <cdr:x>0.53958</cdr:x>
      <cdr:y>0.07289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52575" y="0"/>
          <a:ext cx="9144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0.10625</cdr:x>
      <cdr:y>0</cdr:y>
    </cdr:from>
    <cdr:to>
      <cdr:x>0.30938</cdr:x>
      <cdr:y>0.05067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7028" y="0"/>
          <a:ext cx="969348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русский язык</a:t>
          </a:r>
        </a:p>
      </cdr:txBody>
    </cdr:sp>
  </cdr:relSizeAnchor>
  <cdr:relSizeAnchor xmlns:cdr="http://schemas.openxmlformats.org/drawingml/2006/chartDrawing">
    <cdr:from>
      <cdr:x>0.3493</cdr:x>
      <cdr:y>0</cdr:y>
    </cdr:from>
    <cdr:to>
      <cdr:x>0.55289</cdr:x>
      <cdr:y>0.04267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66876" y="0"/>
          <a:ext cx="97155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математика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7612B-F832-40DA-A393-76F79CCFB212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09B2A-273F-448D-898D-6EAFFE7D253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9B2A-273F-448D-898D-6EAFFE7D253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9B2A-273F-448D-898D-6EAFFE7D253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9B2A-273F-448D-898D-6EAFFE7D253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9B2A-273F-448D-898D-6EAFFE7D253D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09B2A-273F-448D-898D-6EAFFE7D253D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МБОУ «Средняя общеобразовательная школа»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4900" b="1" i="1" dirty="0" smtClean="0">
                <a:solidFill>
                  <a:srgbClr val="7030A0"/>
                </a:solidFill>
              </a:rPr>
              <a:t>Публичная презентация результатов педагогической деятельности</a:t>
            </a:r>
            <a:br>
              <a:rPr lang="ru-RU" sz="4900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6000" b="1" i="1" dirty="0" err="1" smtClean="0">
                <a:solidFill>
                  <a:srgbClr val="7030A0"/>
                </a:solidFill>
              </a:rPr>
              <a:t>Кызьюровой</a:t>
            </a:r>
            <a:r>
              <a:rPr lang="ru-RU" sz="6000" b="1" i="1" dirty="0" smtClean="0">
                <a:solidFill>
                  <a:srgbClr val="7030A0"/>
                </a:solidFill>
              </a:rPr>
              <a:t> Галины </a:t>
            </a:r>
            <a:r>
              <a:rPr lang="ru-RU" sz="6000" b="1" i="1" dirty="0" err="1" smtClean="0">
                <a:solidFill>
                  <a:srgbClr val="7030A0"/>
                </a:solidFill>
              </a:rPr>
              <a:t>Авенировны</a:t>
            </a:r>
            <a:r>
              <a:rPr lang="ru-RU" sz="6000" b="1" i="1" dirty="0" smtClean="0">
                <a:solidFill>
                  <a:srgbClr val="7030A0"/>
                </a:solidFill>
              </a:rPr>
              <a:t/>
            </a:r>
            <a:br>
              <a:rPr lang="ru-RU" sz="6000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с. Айкино 2014 г.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Проектная деятельность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43504" y="3643314"/>
            <a:ext cx="3000396" cy="328618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Проект «Красная книга»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1538" y="857232"/>
            <a:ext cx="2971792" cy="250033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</a:t>
            </a:r>
            <a:b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«Наши домашние питомцы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Выполнили учащиеся 1 б класса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928670"/>
            <a:ext cx="2928958" cy="2500330"/>
          </a:xfrm>
          <a:prstGeom prst="rect">
            <a:avLst/>
          </a:prstGeom>
          <a:noFill/>
          <a:ln w="38100">
            <a:solidFill>
              <a:srgbClr val="FF3B3B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071538" y="6143644"/>
            <a:ext cx="3000396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1050" b="1" dirty="0" smtClean="0">
                <a:solidFill>
                  <a:srgbClr val="0070C0"/>
                </a:solidFill>
                <a:latin typeface="Arial Black" pitchFamily="34" charset="0"/>
              </a:rPr>
              <a:t>Проект </a:t>
            </a:r>
          </a:p>
          <a:p>
            <a:pPr algn="ctr"/>
            <a:r>
              <a:rPr lang="ru-RU" sz="1050" b="1" dirty="0" smtClean="0">
                <a:solidFill>
                  <a:srgbClr val="0070C0"/>
                </a:solidFill>
                <a:latin typeface="Arial Black" pitchFamily="34" charset="0"/>
              </a:rPr>
              <a:t>«Числа в загадках, пословицах и поговорках.»</a:t>
            </a:r>
            <a:endParaRPr lang="ru-RU" sz="105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14942" y="3929066"/>
            <a:ext cx="3000396" cy="2000240"/>
          </a:xfrm>
          <a:prstGeom prst="rect">
            <a:avLst/>
          </a:prstGeom>
          <a:gradFill>
            <a:gsLst>
              <a:gs pos="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Исследовательская работа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«Значение вежливых слов в жизни человека»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Работу выполнили уч-ся 2 б класса</a:t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Руководитель – </a:t>
            </a:r>
            <a:r>
              <a:rPr kumimoji="0" lang="ru-RU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Кызьюрова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Г. А.</a:t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-285776"/>
            <a:ext cx="9358346" cy="7143776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7030A0"/>
                </a:solidFill>
              </a:rPr>
              <a:t>Распространение педагогического опыта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- Выступление  на МО «Тема моего самообразования и её актуальность» .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 -в течение 2010- 2013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уч.года</a:t>
            </a:r>
            <a:r>
              <a:rPr lang="ru-RU" sz="2200" b="1" i="1" dirty="0" smtClean="0">
                <a:solidFill>
                  <a:srgbClr val="7030A0"/>
                </a:solidFill>
              </a:rPr>
              <a:t>.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- Выступление на МО «Развитие и поддержание у школьников стремление к успеху». -2012-2013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уч</a:t>
            </a:r>
            <a:r>
              <a:rPr lang="ru-RU" sz="2200" b="1" i="1" dirty="0" smtClean="0">
                <a:solidFill>
                  <a:srgbClr val="7030A0"/>
                </a:solidFill>
              </a:rPr>
              <a:t>. год  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- Выступление на районном семинаре по теме «Личностно-ориентированный подход к обучению - формирование УУД».- 2011-2012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уч.год</a:t>
            </a: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- Выступление на МО «Работа с учащимися с повышенной и пониженной учебной мотивацией».- 2011-2012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уч.год</a:t>
            </a: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- Доклад на педсовете «Педагогическая этика педагога».- 2013- 2014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уч</a:t>
            </a:r>
            <a:r>
              <a:rPr lang="ru-RU" sz="2200" b="1" i="1" dirty="0" smtClean="0">
                <a:solidFill>
                  <a:srgbClr val="7030A0"/>
                </a:solidFill>
              </a:rPr>
              <a:t>. год 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- Методический семинар. Тема - «Мониторинг результатов освоения УУД».- 2012-2013уч. год</a:t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> -Выступление из опыта работы -  «Формирование УУД  и  их мониторинг».- 2013-2014 </a:t>
            </a:r>
            <a:r>
              <a:rPr lang="ru-RU" sz="2200" b="1" i="1" dirty="0" err="1" smtClean="0">
                <a:solidFill>
                  <a:srgbClr val="7030A0"/>
                </a:solidFill>
              </a:rPr>
              <a:t>уч.год</a:t>
            </a: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200" b="1" i="1" dirty="0" smtClean="0">
                <a:solidFill>
                  <a:srgbClr val="7030A0"/>
                </a:solidFill>
              </a:rPr>
              <a:t/>
            </a:r>
            <a:br>
              <a:rPr lang="ru-RU" sz="22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Урочная  деятельность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2700" b="1" i="1" dirty="0" smtClean="0">
                <a:solidFill>
                  <a:srgbClr val="7030A0"/>
                </a:solidFill>
              </a:rPr>
              <a:t>(Открытые уроки для учителей школы и района)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2008г.-  Урок для учителей района в 1 классе «Интонация. Знаки препинания в конце предложения».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2008г.- Урок для учителей школы в 1 классе «Буквы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Х,х</a:t>
            </a:r>
            <a:r>
              <a:rPr lang="ru-RU" sz="2400" b="1" i="1" dirty="0" smtClean="0">
                <a:solidFill>
                  <a:srgbClr val="7030A0"/>
                </a:solidFill>
              </a:rPr>
              <a:t>, обозначающие согласные звуки [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х</a:t>
            </a:r>
            <a:r>
              <a:rPr lang="ru-RU" sz="2400" b="1" i="1" dirty="0" smtClean="0">
                <a:solidFill>
                  <a:srgbClr val="7030A0"/>
                </a:solidFill>
              </a:rPr>
              <a:t> ] , [ 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х</a:t>
            </a:r>
            <a:r>
              <a:rPr lang="ru-RU" sz="2400" b="1" i="1" dirty="0" smtClean="0">
                <a:solidFill>
                  <a:srgbClr val="7030A0"/>
                </a:solidFill>
              </a:rPr>
              <a:t> ]».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2009г. – Урок по окружающему миру «Дикие и домашние животные»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2010г.- Урок по математике в 3 классе  «Письменная нумерация в пределах 1000. Сравнение трёхзначных чисел».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7030A0"/>
                </a:solidFill>
              </a:rPr>
              <a:t>2011г.- Урок по математике  в 4 классе « Взаимосвязь между скоростью, временем, расстоянием».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	</a:t>
            </a:r>
            <a:r>
              <a:rPr lang="ru-RU" sz="2700" b="1" i="1" dirty="0" smtClean="0">
                <a:solidFill>
                  <a:srgbClr val="7030A0"/>
                </a:solidFill>
              </a:rPr>
              <a:t>2011г. -  Урок для будущих первоклассников. </a:t>
            </a: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2012г. – Проект в 1 классе по окружающему миру «Мои домашние питомцы».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2013г. - Проект  во 2 классе по окружающему миру «Красная книга, или Возьмём под защиту»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2014г. – Внеклассное мероприятие «Мама, папа и я –читающая семья»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53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Внеурочная деятельность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7" y="857233"/>
          <a:ext cx="8215369" cy="5910316"/>
        </p:xfrm>
        <a:graphic>
          <a:graphicData uri="http://schemas.openxmlformats.org/drawingml/2006/table">
            <a:tbl>
              <a:tblPr/>
              <a:tblGrid>
                <a:gridCol w="4143403"/>
                <a:gridCol w="2143140"/>
                <a:gridCol w="1928826"/>
              </a:tblGrid>
              <a:tr h="677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Название</a:t>
                      </a:r>
                      <a:r>
                        <a:rPr lang="ru-RU" sz="2000" baseline="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кружка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Процент участия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6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Занимательная грамматика.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3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 и  конструирование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Зелёная аптека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Здоровячек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Мягкая игрушка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Фантазия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Математика  и конструирование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Азбука вежливости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Здоровячек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Мягкая игрушка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Фантазия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1926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7030A0"/>
                </a:solidFill>
              </a:rPr>
              <a:t>Результативность деятельности</a:t>
            </a:r>
            <a:endParaRPr lang="ru-RU" sz="44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42976" y="428604"/>
          <a:ext cx="7286676" cy="464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19" y="142852"/>
          <a:ext cx="8286809" cy="6429422"/>
        </p:xfrm>
        <a:graphic>
          <a:graphicData uri="http://schemas.openxmlformats.org/drawingml/2006/table">
            <a:tbl>
              <a:tblPr/>
              <a:tblGrid>
                <a:gridCol w="2071052"/>
                <a:gridCol w="2071919"/>
                <a:gridCol w="2071919"/>
                <a:gridCol w="2071919"/>
              </a:tblGrid>
              <a:tr h="70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Успеваемость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1800" b="1" i="1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2009-2010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Чтение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95%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2010-2011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63,1%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68,4%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Чтение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 100%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89,4%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2011-2012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96,2%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53,8%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96,2%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65,3%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Чтение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Times New Roman"/>
                          <a:cs typeface="Times New Roman"/>
                        </a:rPr>
                        <a:t>84.6%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Приобретения обучающимися позитивного социального опыта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357158" y="2000240"/>
            <a:ext cx="8286808" cy="44291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Акция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«Кормушка»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baseline="0" dirty="0" smtClean="0">
                <a:solidFill>
                  <a:srgbClr val="7030A0"/>
                </a:solidFill>
              </a:rPr>
              <a:t>Акция «Покорми птиц»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Акция «Подарок ветерану»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Акция «Чистый двор»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Соцпроект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«Дари людям добро»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rgbClr val="7030A0"/>
                </a:solidFill>
              </a:rPr>
              <a:t>Акция «Зеленый класс»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1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Участие в олимпиадах и конкурсах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Ежегодное участие в общероссийских играх- конкурсах «Русский медвежонок», «Кенгуру», «КИТ».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Ежегодное участие в декаде начальных классов.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Ежегодное участие во всех предметных олимпиадах.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Участие во всех спортивных мероприятиях.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Классное руководство- наша дружная семья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D:\фото\мой класс\DSCF13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2745105" cy="20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фото\фотки\DSCF01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428736"/>
            <a:ext cx="2745105" cy="20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DCIM\102_FUJI\DSCF21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929066"/>
            <a:ext cx="25821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\мой класс\DSCF131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428736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\мой класс\DSCF12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929066"/>
            <a:ext cx="2488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J:\мой класс\DSCF202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929066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Работа с родителями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Свою работу начинаю строить  уже со знакомства с родителями в детском саде. В  марте – апреле месяце провожу первое родительское собрание «Готовность ребёнка к школе».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1 сентября встречаю детей и родителей на празднике «День Знаний».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1 раз в год провожу совместное  родительское собрание с детьми.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Провожу совместные праздники -  «День Знаний», «Новый год», праздник День Матери, 8 Марта, классный праздник «Успех года», «Прощание с начальной школой»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Ежегодно ходим в походы, участвуем в соревнованиях.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Родители всегда посещают уроки на «День открытых дверей».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Посещение родительских собраний  -   80%-90% 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 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742950" indent="-742950" algn="l"/>
            <a:r>
              <a:rPr lang="ru-RU" dirty="0" smtClean="0">
                <a:solidFill>
                  <a:srgbClr val="7030A0"/>
                </a:solidFill>
              </a:rPr>
              <a:t>    </a:t>
            </a:r>
            <a:r>
              <a:rPr lang="ru-RU" b="1" i="1" dirty="0" err="1" smtClean="0">
                <a:solidFill>
                  <a:srgbClr val="7030A0"/>
                </a:solidFill>
              </a:rPr>
              <a:t>Кызьюрова</a:t>
            </a:r>
            <a:r>
              <a:rPr lang="ru-RU" b="1" i="1" dirty="0" smtClean="0">
                <a:solidFill>
                  <a:srgbClr val="7030A0"/>
                </a:solidFill>
              </a:rPr>
              <a:t> Галина </a:t>
            </a:r>
            <a:r>
              <a:rPr lang="ru-RU" b="1" i="1" dirty="0" err="1" smtClean="0">
                <a:solidFill>
                  <a:srgbClr val="7030A0"/>
                </a:solidFill>
              </a:rPr>
              <a:t>Авенировна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Образование высшее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КГПИ 1992 год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Педагогика и методика                           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начального образования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Учитель начальных классов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Высшая квалификационная 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категория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Стаж работы 28 лет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D:\фото\2013 Новый год\для сай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300039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isometricOffAxis2Right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140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1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solidFill>
                  <a:srgbClr val="7030A0"/>
                </a:solidFill>
              </a:rPr>
              <a:t/>
            </a:r>
            <a:br>
              <a:rPr lang="ru-RU" sz="8000" b="1" i="1" dirty="0" smtClean="0">
                <a:solidFill>
                  <a:srgbClr val="7030A0"/>
                </a:solidFill>
              </a:rPr>
            </a:br>
            <a:r>
              <a:rPr lang="ru-RU" sz="8000" b="1" i="1" dirty="0" smtClean="0">
                <a:solidFill>
                  <a:srgbClr val="7030A0"/>
                </a:solidFill>
              </a:rPr>
              <a:t>Образование</a:t>
            </a:r>
            <a:br>
              <a:rPr lang="ru-RU" sz="80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Диплом ЗТ № 451145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о среднем специальном педагогическом образовании Сыктывкарского педагогического училища №1 имени И. А. Куратова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 от 2 июля 1985г.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Диплом ФВ №256968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 о высшем образовании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Коми ордена «Знак Почёта» государственного педагогического института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от 3 июля 1992г.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Аттестационный лист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Присвоена высшая квалификационная категория по должности «Учитель начальных классов»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Приказ МО РК  № 43-К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от 26.02 09г.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Программы и учебные пособия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УМК «Школа России»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Математика- М.И. Моро;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Русский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язык-В.П</a:t>
            </a:r>
            <a:r>
              <a:rPr lang="ru-RU" sz="3200" b="1" i="1" dirty="0" smtClean="0">
                <a:solidFill>
                  <a:srgbClr val="7030A0"/>
                </a:solidFill>
              </a:rPr>
              <a:t>.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Канакина</a:t>
            </a:r>
            <a:r>
              <a:rPr lang="ru-RU" sz="3200" b="1" i="1" dirty="0" smtClean="0">
                <a:solidFill>
                  <a:srgbClr val="7030A0"/>
                </a:solidFill>
              </a:rPr>
              <a:t>, В.Г.Горецкий;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Мир вокруг нас – А.А.Плешаков;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Чтение – В.Г. Горецкий, Л.В. Климанова;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Изо –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Б.Неменский</a:t>
            </a:r>
            <a:r>
              <a:rPr lang="ru-RU" sz="3200" b="1" i="1" dirty="0" smtClean="0">
                <a:solidFill>
                  <a:srgbClr val="7030A0"/>
                </a:solidFill>
              </a:rPr>
              <a:t>;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Музыка – Е.Д.Критская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Награды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Почётная грамота Министерства образования и науки РФ (25.05.2009 г)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 Почётная грамота за заслуги в обучении и воспитание и 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            в связи со 155 -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летием</a:t>
            </a:r>
            <a:r>
              <a:rPr lang="ru-RU" sz="2000" b="1" i="1" dirty="0" smtClean="0">
                <a:solidFill>
                  <a:srgbClr val="7030A0"/>
                </a:solidFill>
              </a:rPr>
              <a:t>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Айкинской</a:t>
            </a:r>
            <a:r>
              <a:rPr lang="ru-RU" sz="2000" b="1" i="1" dirty="0" smtClean="0">
                <a:solidFill>
                  <a:srgbClr val="7030A0"/>
                </a:solidFill>
              </a:rPr>
              <a:t> школы (31. 08. 2000г.)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Почётная грамота администрации МО «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Усть</a:t>
            </a:r>
            <a:r>
              <a:rPr lang="ru-RU" sz="2000" b="1" i="1" dirty="0" smtClean="0">
                <a:solidFill>
                  <a:srgbClr val="7030A0"/>
                </a:solidFill>
              </a:rPr>
              <a:t> –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Вымский</a:t>
            </a:r>
            <a:r>
              <a:rPr lang="ru-RU" sz="2000" b="1" i="1" dirty="0" smtClean="0">
                <a:solidFill>
                  <a:srgbClr val="7030A0"/>
                </a:solidFill>
              </a:rPr>
              <a:t> район» за многолетний  добросовестный труд. (28. 08. 2003г.)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Почётная грамота  за многолетний  добросовестный труд и в честь Дня учителя (04.10.2006г.)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Почётная грамота  за многолетний  добросовестный труд в связи с юбилеем школы (14. 12. 2006г.)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Почётная грамота  Главы администрации с.п. «Айкино» за многолетний  добросовестный труд. (20. 08. 2013г.)</a:t>
            </a:r>
            <a:r>
              <a:rPr lang="ru-RU" sz="2000" dirty="0" smtClean="0"/>
              <a:t>	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Повышение квалификации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Курсы ГОУДПО «КРИРО и ПК»  № 517   28 марта по 11 апреля  2007г. – «Личностно –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деятельностный</a:t>
            </a:r>
            <a:r>
              <a:rPr lang="ru-RU" sz="2000" b="1" i="1" dirty="0" smtClean="0">
                <a:solidFill>
                  <a:srgbClr val="7030A0"/>
                </a:solidFill>
              </a:rPr>
              <a:t> подход в организации обучения».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2007 год – с 6 по 17 ноября – дополнительная профессиональная подготовка по программе 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Intel</a:t>
            </a:r>
            <a:r>
              <a:rPr lang="ru-RU" sz="2000" b="1" i="1" dirty="0" smtClean="0">
                <a:solidFill>
                  <a:srgbClr val="7030A0"/>
                </a:solidFill>
              </a:rPr>
              <a:t>   « Обучение для будущего»  в объёме 40 часов в СГУ № 950/07 - у, «Использование современных информационных и коммуникационных технологий в учебном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процессе» в объёме 76 часов при СГУ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	</a:t>
            </a:r>
            <a:r>
              <a:rPr lang="ru-RU" sz="2000" b="1" i="1" dirty="0" smtClean="0"/>
              <a:t>	</a:t>
            </a:r>
            <a:br>
              <a:rPr lang="ru-RU" sz="2000" b="1" i="1" dirty="0" smtClean="0"/>
            </a:br>
            <a:r>
              <a:rPr lang="ru-RU" sz="2000" b="1" i="1" dirty="0" smtClean="0">
                <a:solidFill>
                  <a:srgbClr val="7030A0"/>
                </a:solidFill>
              </a:rPr>
              <a:t>Курсы ГОУДПО «КРИРО и ПК» №1314 от 05.04.2008г. «Современные педагогические технологии начального образования»</a:t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r>
              <a:rPr lang="ru-RU" sz="2000" b="1" i="1" dirty="0" smtClean="0">
                <a:solidFill>
                  <a:srgbClr val="7030A0"/>
                </a:solidFill>
              </a:rPr>
              <a:t>Курсы ГОУДПО (ПК) С РК «КРИРО и ПК» №1839 от 27.04.2012г. «Особенности введения ФГОС нового поколения в систему начального общего образования».</a:t>
            </a:r>
            <a:r>
              <a:rPr lang="ru-RU" sz="2000" dirty="0" smtClean="0"/>
              <a:t>	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7030A0"/>
                </a:solidFill>
              </a:rPr>
              <a:t>Научно-методическая деятельность</a:t>
            </a:r>
            <a:br>
              <a:rPr lang="ru-RU" sz="4900" b="1" i="1" dirty="0" smtClean="0">
                <a:solidFill>
                  <a:srgbClr val="7030A0"/>
                </a:solidFill>
              </a:rPr>
            </a:br>
            <a:r>
              <a:rPr lang="ru-RU" sz="4900" b="1" i="1" dirty="0" smtClean="0">
                <a:solidFill>
                  <a:srgbClr val="7030A0"/>
                </a:solidFill>
              </a:rPr>
              <a:t/>
            </a:r>
            <a:br>
              <a:rPr lang="ru-RU" sz="49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Тема самообразования - 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«Контрольно-оценочная деятельность в 1-4 классах в условиях ФГОС».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Авторская программа -«Словарно-орфографическая работа на уроках русского языка».</a:t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endParaRPr lang="ru-RU" sz="4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7030A0"/>
                </a:solidFill>
              </a:rPr>
              <a:t>Использование образовательных      технологий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 -</a:t>
            </a:r>
            <a:r>
              <a:rPr lang="ru-RU" sz="3100" b="1" i="1" dirty="0" err="1" smtClean="0">
                <a:solidFill>
                  <a:srgbClr val="7030A0"/>
                </a:solidFill>
              </a:rPr>
              <a:t>Здоровьесбережение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 -  Проектная технология</a:t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 - Групповая технология</a:t>
            </a:r>
            <a:r>
              <a:rPr lang="ru-RU" sz="3100" b="1" dirty="0" smtClean="0"/>
              <a:t>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 - Технология продуктивного чтения</a:t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 - Игровая технология</a:t>
            </a:r>
            <a:r>
              <a:rPr lang="ru-RU" sz="3100" i="1" dirty="0" smtClean="0">
                <a:solidFill>
                  <a:srgbClr val="7030A0"/>
                </a:solidFill>
              </a:rPr>
              <a:t> </a:t>
            </a:r>
            <a:r>
              <a:rPr lang="ru-RU" sz="3100" b="1" i="1" dirty="0" smtClean="0">
                <a:solidFill>
                  <a:srgbClr val="7030A0"/>
                </a:solidFill>
              </a:rPr>
              <a:t/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 - Технология уровневой дифференциации</a:t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 - </a:t>
            </a:r>
            <a:r>
              <a:rPr lang="ru-RU" sz="2800" b="1" i="1" dirty="0" smtClean="0">
                <a:solidFill>
                  <a:srgbClr val="7030A0"/>
                </a:solidFill>
              </a:rPr>
              <a:t>Технология сотрудничества</a:t>
            </a:r>
            <a:r>
              <a:rPr lang="ru-RU" sz="2800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- </a:t>
            </a:r>
            <a:r>
              <a:rPr lang="ru-RU" sz="3100" b="1" i="1" dirty="0" smtClean="0">
                <a:solidFill>
                  <a:srgbClr val="7030A0"/>
                </a:solidFill>
              </a:rPr>
              <a:t>Технология проблемного обучения. </a:t>
            </a:r>
            <a:br>
              <a:rPr lang="ru-RU" sz="3100" b="1" i="1" dirty="0" smtClean="0">
                <a:solidFill>
                  <a:srgbClr val="7030A0"/>
                </a:solidFill>
              </a:rPr>
            </a:br>
            <a:r>
              <a:rPr lang="ru-RU" sz="3100" b="1" i="1" dirty="0" smtClean="0">
                <a:solidFill>
                  <a:srgbClr val="7030A0"/>
                </a:solidFill>
              </a:rPr>
              <a:t>  -  </a:t>
            </a:r>
            <a:r>
              <a:rPr lang="ru-RU" sz="2800" b="1" i="1" dirty="0" smtClean="0">
                <a:solidFill>
                  <a:srgbClr val="7030A0"/>
                </a:solidFill>
              </a:rPr>
              <a:t>Личностно – </a:t>
            </a:r>
            <a:r>
              <a:rPr lang="ru-RU" sz="2800" b="1" i="1" dirty="0" err="1" smtClean="0">
                <a:solidFill>
                  <a:srgbClr val="7030A0"/>
                </a:solidFill>
              </a:rPr>
              <a:t>деятельностный</a:t>
            </a:r>
            <a:r>
              <a:rPr lang="ru-RU" sz="2800" b="1" i="1" dirty="0" smtClean="0">
                <a:solidFill>
                  <a:srgbClr val="7030A0"/>
                </a:solidFill>
              </a:rPr>
              <a:t> подход в обучении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232</Words>
  <PresentationFormat>Экран (4:3)</PresentationFormat>
  <Paragraphs>110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МБОУ «Средняя общеобразовательная школа»  Публичная презентация результатов педагогической деятельности  Кызьюровой Галины Авенировны   с. Айкино 2014 г.</vt:lpstr>
      <vt:lpstr>    Кызьюрова Галина Авенировна   Образование высшее КГПИ 1992 год Педагогика и методика                             начального образования Учитель начальных классов Высшая квалификационная  категория Стаж работы 28 лет</vt:lpstr>
      <vt:lpstr> Образование Диплом ЗТ № 451145  о среднем специальном педагогическом образовании Сыктывкарского педагогического училища №1 имени И. А. Куратова   от 2 июля 1985г. Диплом ФВ №256968  о высшем образовании Коми ордена «Знак Почёта» государственного педагогического института  от 3 июля 1992г.    </vt:lpstr>
      <vt:lpstr>Аттестационный лист  Присвоена высшая квалификационная категория по должности «Учитель начальных классов»  Приказ МО РК  № 43-К  от 26.02 09г.</vt:lpstr>
      <vt:lpstr>Программы и учебные пособия УМК «Школа России»  Математика- М.И. Моро; Русский язык-В.П. Канакина, В.Г.Горецкий; Мир вокруг нас – А.А.Плешаков; Чтение – В.Г. Горецкий, Л.В. Климанова; Изо – Б.Неменский; Музыка – Е.Д.Критская  </vt:lpstr>
      <vt:lpstr>Награды Почётная грамота Министерства образования и науки РФ (25.05.2009 г)   Почётная грамота за заслуги в обучении и воспитание и              в связи со 155 - летием  Айкинской школы (31. 08. 2000г.)  Почётная грамота администрации МО «Усть – Вымский район» за многолетний  добросовестный труд. (28. 08. 2003г.)  Почётная грамота  за многолетний  добросовестный труд и в честь Дня учителя (04.10.2006г.)  Почётная грамота  за многолетний  добросовестный труд в связи с юбилеем школы (14. 12. 2006г.)  Почётная грамота  Главы администрации с.п. «Айкино» за многолетний  добросовестный труд. (20. 08. 2013г.) </vt:lpstr>
      <vt:lpstr>Повышение квалификации  Курсы ГОУДПО «КРИРО и ПК»  № 517   28 марта по 11 апреля  2007г. – «Личностно – деятельностный подход в организации обучения».  2007 год – с 6 по 17 ноября – дополнительная профессиональная подготовка по программе  Intel   « Обучение для будущего»  в объёме 40 часов в СГУ № 950/07 - у, «Использование современных информационных и коммуникационных технологий в учебном процессе» в объёме 76 часов при СГУ    Курсы ГОУДПО «КРИРО и ПК» №1314 от 05.04.2008г. «Современные педагогические технологии начального образования»  Курсы ГОУДПО (ПК) С РК «КРИРО и ПК» №1839 от 27.04.2012г. «Особенности введения ФГОС нового поколения в систему начального общего образования».  </vt:lpstr>
      <vt:lpstr>Научно-методическая деятельность  Тема самообразования -  «Контрольно-оценочная деятельность в 1-4 классах в условиях ФГОС».  Авторская программа -«Словарно-орфографическая работа на уроках русского языка». </vt:lpstr>
      <vt:lpstr>Использование образовательных      технологий   -Здоровьесбережение   -  Проектная технология   - Групповая технология    - Технология продуктивного чтения   - Игровая технология    - Технология уровневой дифференциации   - Технология сотрудничества   - Технология проблемного обучения.    -  Личностно – деятельностный подход в обучении</vt:lpstr>
      <vt:lpstr>Проектная деятельность         </vt:lpstr>
      <vt:lpstr>Распространение педагогического опыта - Выступление  на МО «Тема моего самообразования и её актуальность» .  -в течение 2010- 2013 уч.года. - Выступление на МО «Развитие и поддержание у школьников стремление к успеху». -2012-2013 уч. год   - Выступление на районном семинаре по теме «Личностно-ориентированный подход к обучению - формирование УУД».- 2011-2012 уч.год - Выступление на МО «Работа с учащимися с повышенной и пониженной учебной мотивацией».- 2011-2012 уч.год - Доклад на педсовете «Педагогическая этика педагога».- 2013- 2014 уч. год  - Методический семинар. Тема - «Мониторинг результатов освоения УУД».- 2012-2013уч. год  -Выступление из опыта работы -  «Формирование УУД  и  их мониторинг».- 2013-2014 уч.год   </vt:lpstr>
      <vt:lpstr>Урочная  деятельность (Открытые уроки для учителей школы и района) 2008г.-  Урок для учителей района в 1 классе «Интонация. Знаки препинания в конце предложения». 2008г.- Урок для учителей школы в 1 классе «Буквы Х,х, обозначающие согласные звуки [ х ] , [  х ]». 2009г. – Урок по окружающему миру «Дикие и домашние животные» 2010г.- Урок по математике в 3 классе  «Письменная нумерация в пределах 1000. Сравнение трёхзначных чисел».  2011г.- Урок по математике  в 4 классе « Взаимосвязь между скоростью, временем, расстоянием».  2011г. -  Урок для будущих первоклассников.  2012г. – Проект в 1 классе по окружающему миру «Мои домашние питомцы». 2013г. - Проект  во 2 классе по окружающему миру «Красная книга, или Возьмём под защиту» 2014г. – Внеклассное мероприятие «Мама, папа и я –читающая семья» </vt:lpstr>
      <vt:lpstr>Внеурочная деятельность         </vt:lpstr>
      <vt:lpstr>Слайд 14</vt:lpstr>
      <vt:lpstr>Слайд 15</vt:lpstr>
      <vt:lpstr>Приобретения обучающимися позитивного социального опыта       </vt:lpstr>
      <vt:lpstr>Участие в олимпиадах и конкурсах  Ежегодное участие в общероссийских играх- конкурсах «Русский медвежонок», «Кенгуру», «КИТ». Ежегодное участие в декаде начальных классов. Ежегодное участие во всех предметных олимпиадах. Участие во всех спортивных мероприятиях. </vt:lpstr>
      <vt:lpstr>Классное руководство- наша дружная семья        </vt:lpstr>
      <vt:lpstr>Работа с родителями Свою работу начинаю строить  уже со знакомства с родителями в детском саде. В  марте – апреле месяце провожу первое родительское собрание «Готовность ребёнка к школе».  1 сентября встречаю детей и родителей на празднике «День Знаний».  1 раз в год провожу совместное  родительское собрание с детьми.  Провожу совместные праздники -  «День Знаний», «Новый год», праздник День Матери, 8 Марта, классный праздник «Успех года», «Прощание с начальной школой» . Ежегодно ходим в походы, участвуем в соревнованиях.  Родители всегда посещают уроки на «День открытых дверей».  Посещение родительских собраний  -   80%-90% .   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деятельность учителя начальных классов МБОУ «Средняя общеобразовательная школа»  Кызьюровой Галины Авенировны    с. Айкино 2014 г.</dc:title>
  <cp:lastModifiedBy>Пользователь</cp:lastModifiedBy>
  <cp:revision>78</cp:revision>
  <dcterms:modified xsi:type="dcterms:W3CDTF">2014-04-20T04:52:55Z</dcterms:modified>
</cp:coreProperties>
</file>