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0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62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7.xml"/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6B7E5-03A9-4E13-A80B-743D85E917EC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937716B-A648-45CD-A330-16A39098DC66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Посчитай</a:t>
          </a:r>
          <a:endParaRPr lang="ru-RU" dirty="0"/>
        </a:p>
      </dgm:t>
    </dgm:pt>
    <dgm:pt modelId="{C388ED44-41BA-456A-B973-E38B9E72E8F7}" type="parTrans" cxnId="{8F7922AB-085C-4AAC-9C0D-0D4151E641FA}">
      <dgm:prSet/>
      <dgm:spPr/>
      <dgm:t>
        <a:bodyPr/>
        <a:lstStyle/>
        <a:p>
          <a:endParaRPr lang="ru-RU"/>
        </a:p>
      </dgm:t>
    </dgm:pt>
    <dgm:pt modelId="{CA272650-514F-4344-8969-D7BD06F30B9C}" type="sibTrans" cxnId="{8F7922AB-085C-4AAC-9C0D-0D4151E641FA}">
      <dgm:prSet/>
      <dgm:spPr/>
      <dgm:t>
        <a:bodyPr/>
        <a:lstStyle/>
        <a:p>
          <a:endParaRPr lang="ru-RU"/>
        </a:p>
      </dgm:t>
    </dgm:pt>
    <dgm:pt modelId="{CC1CF8D8-2B01-47E6-B8C1-690A45412C46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Соотнеси</a:t>
          </a:r>
          <a:endParaRPr lang="ru-RU" dirty="0"/>
        </a:p>
      </dgm:t>
    </dgm:pt>
    <dgm:pt modelId="{944A6D8F-6289-4240-B6CE-A2D0C333A053}" type="parTrans" cxnId="{0DD3443E-2A8A-4A8C-A59B-88F023F3047D}">
      <dgm:prSet/>
      <dgm:spPr/>
      <dgm:t>
        <a:bodyPr/>
        <a:lstStyle/>
        <a:p>
          <a:endParaRPr lang="ru-RU"/>
        </a:p>
      </dgm:t>
    </dgm:pt>
    <dgm:pt modelId="{51322707-F8E2-4FDB-8271-0660F6DD5ACE}" type="sibTrans" cxnId="{0DD3443E-2A8A-4A8C-A59B-88F023F3047D}">
      <dgm:prSet/>
      <dgm:spPr/>
      <dgm:t>
        <a:bodyPr/>
        <a:lstStyle/>
        <a:p>
          <a:endParaRPr lang="ru-RU"/>
        </a:p>
      </dgm:t>
    </dgm:pt>
    <dgm:pt modelId="{012951CF-2FB4-4020-B862-0DEDEB83EE1E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sldjump"/>
            </a:rPr>
            <a:t>Проверь</a:t>
          </a:r>
          <a:endParaRPr lang="ru-RU" dirty="0"/>
        </a:p>
      </dgm:t>
    </dgm:pt>
    <dgm:pt modelId="{43116670-B150-4FC2-A14E-74880528E557}" type="parTrans" cxnId="{26D02A8F-D10F-4FE6-8789-8E8196F18659}">
      <dgm:prSet/>
      <dgm:spPr/>
      <dgm:t>
        <a:bodyPr/>
        <a:lstStyle/>
        <a:p>
          <a:endParaRPr lang="ru-RU"/>
        </a:p>
      </dgm:t>
    </dgm:pt>
    <dgm:pt modelId="{7AED9683-1E35-4BCF-8935-496057E720B5}" type="sibTrans" cxnId="{26D02A8F-D10F-4FE6-8789-8E8196F18659}">
      <dgm:prSet/>
      <dgm:spPr/>
      <dgm:t>
        <a:bodyPr/>
        <a:lstStyle/>
        <a:p>
          <a:endParaRPr lang="ru-RU"/>
        </a:p>
      </dgm:t>
    </dgm:pt>
    <dgm:pt modelId="{B2DD952B-DC88-4085-9BE3-8303E345B74C}" type="pres">
      <dgm:prSet presAssocID="{F436B7E5-03A9-4E13-A80B-743D85E917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861EF9-9146-49CC-800B-CC84F5292892}" type="pres">
      <dgm:prSet presAssocID="{9937716B-A648-45CD-A330-16A39098DC66}" presName="node" presStyleLbl="node1" presStyleIdx="0" presStyleCnt="3" custLinFactNeighborX="-1630" custLinFactNeighborY="-4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00ECF-EAE4-4E6F-AC1D-320956C00965}" type="pres">
      <dgm:prSet presAssocID="{CA272650-514F-4344-8969-D7BD06F30B9C}" presName="sibTrans" presStyleCnt="0"/>
      <dgm:spPr/>
      <dgm:t>
        <a:bodyPr/>
        <a:lstStyle/>
        <a:p>
          <a:endParaRPr lang="ru-RU"/>
        </a:p>
      </dgm:t>
    </dgm:pt>
    <dgm:pt modelId="{2EC624DF-8795-47EB-BCBE-EE6A5EC47D3B}" type="pres">
      <dgm:prSet presAssocID="{CC1CF8D8-2B01-47E6-B8C1-690A45412C4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3BAE0-EB76-47DC-A4A3-77F9D36CDC45}" type="pres">
      <dgm:prSet presAssocID="{51322707-F8E2-4FDB-8271-0660F6DD5ACE}" presName="sibTrans" presStyleCnt="0"/>
      <dgm:spPr/>
      <dgm:t>
        <a:bodyPr/>
        <a:lstStyle/>
        <a:p>
          <a:endParaRPr lang="ru-RU"/>
        </a:p>
      </dgm:t>
    </dgm:pt>
    <dgm:pt modelId="{FDD56B36-7E3D-45C3-B442-4EC579364938}" type="pres">
      <dgm:prSet presAssocID="{012951CF-2FB4-4020-B862-0DEDEB83EE1E}" presName="node" presStyleLbl="node1" presStyleIdx="2" presStyleCnt="3" custLinFactNeighborX="1578" custLinFactNeighborY="-5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B5397-EBF0-4D65-9EE8-680C79C5D2C4}" type="presOf" srcId="{9937716B-A648-45CD-A330-16A39098DC66}" destId="{2E861EF9-9146-49CC-800B-CC84F5292892}" srcOrd="0" destOrd="0" presId="urn:microsoft.com/office/officeart/2005/8/layout/default"/>
    <dgm:cxn modelId="{8F7922AB-085C-4AAC-9C0D-0D4151E641FA}" srcId="{F436B7E5-03A9-4E13-A80B-743D85E917EC}" destId="{9937716B-A648-45CD-A330-16A39098DC66}" srcOrd="0" destOrd="0" parTransId="{C388ED44-41BA-456A-B973-E38B9E72E8F7}" sibTransId="{CA272650-514F-4344-8969-D7BD06F30B9C}"/>
    <dgm:cxn modelId="{427F80BE-04DD-4418-B659-1FDA95BF1485}" type="presOf" srcId="{CC1CF8D8-2B01-47E6-B8C1-690A45412C46}" destId="{2EC624DF-8795-47EB-BCBE-EE6A5EC47D3B}" srcOrd="0" destOrd="0" presId="urn:microsoft.com/office/officeart/2005/8/layout/default"/>
    <dgm:cxn modelId="{0DD3443E-2A8A-4A8C-A59B-88F023F3047D}" srcId="{F436B7E5-03A9-4E13-A80B-743D85E917EC}" destId="{CC1CF8D8-2B01-47E6-B8C1-690A45412C46}" srcOrd="1" destOrd="0" parTransId="{944A6D8F-6289-4240-B6CE-A2D0C333A053}" sibTransId="{51322707-F8E2-4FDB-8271-0660F6DD5ACE}"/>
    <dgm:cxn modelId="{26D02A8F-D10F-4FE6-8789-8E8196F18659}" srcId="{F436B7E5-03A9-4E13-A80B-743D85E917EC}" destId="{012951CF-2FB4-4020-B862-0DEDEB83EE1E}" srcOrd="2" destOrd="0" parTransId="{43116670-B150-4FC2-A14E-74880528E557}" sibTransId="{7AED9683-1E35-4BCF-8935-496057E720B5}"/>
    <dgm:cxn modelId="{A8D96356-CA35-496D-8FC0-AA9E7740695E}" type="presOf" srcId="{012951CF-2FB4-4020-B862-0DEDEB83EE1E}" destId="{FDD56B36-7E3D-45C3-B442-4EC579364938}" srcOrd="0" destOrd="0" presId="urn:microsoft.com/office/officeart/2005/8/layout/default"/>
    <dgm:cxn modelId="{CA1AD49F-1177-484C-8A3A-1A4FC85E9FBE}" type="presOf" srcId="{F436B7E5-03A9-4E13-A80B-743D85E917EC}" destId="{B2DD952B-DC88-4085-9BE3-8303E345B74C}" srcOrd="0" destOrd="0" presId="urn:microsoft.com/office/officeart/2005/8/layout/default"/>
    <dgm:cxn modelId="{20235017-FFC8-4E98-AC8D-4163FD9FA160}" type="presParOf" srcId="{B2DD952B-DC88-4085-9BE3-8303E345B74C}" destId="{2E861EF9-9146-49CC-800B-CC84F5292892}" srcOrd="0" destOrd="0" presId="urn:microsoft.com/office/officeart/2005/8/layout/default"/>
    <dgm:cxn modelId="{49B77D7E-11B5-4E74-BA7A-75D2E0D87123}" type="presParOf" srcId="{B2DD952B-DC88-4085-9BE3-8303E345B74C}" destId="{B1800ECF-EAE4-4E6F-AC1D-320956C00965}" srcOrd="1" destOrd="0" presId="urn:microsoft.com/office/officeart/2005/8/layout/default"/>
    <dgm:cxn modelId="{49A76847-9596-428D-9BA3-2029B7B66706}" type="presParOf" srcId="{B2DD952B-DC88-4085-9BE3-8303E345B74C}" destId="{2EC624DF-8795-47EB-BCBE-EE6A5EC47D3B}" srcOrd="2" destOrd="0" presId="urn:microsoft.com/office/officeart/2005/8/layout/default"/>
    <dgm:cxn modelId="{26F0327E-63E5-4856-B1DC-F43525D4B857}" type="presParOf" srcId="{B2DD952B-DC88-4085-9BE3-8303E345B74C}" destId="{B2E3BAE0-EB76-47DC-A4A3-77F9D36CDC45}" srcOrd="3" destOrd="0" presId="urn:microsoft.com/office/officeart/2005/8/layout/default"/>
    <dgm:cxn modelId="{72EBCAA2-F6C5-4183-A795-22B832E300A3}" type="presParOf" srcId="{B2DD952B-DC88-4085-9BE3-8303E345B74C}" destId="{FDD56B36-7E3D-45C3-B442-4EC579364938}" srcOrd="4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5346-F363-4478-8B9A-AEE8094585A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A575-6CDC-414B-8481-8DF07D63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5346-F363-4478-8B9A-AEE8094585A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A575-6CDC-414B-8481-8DF07D63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5346-F363-4478-8B9A-AEE8094585A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A575-6CDC-414B-8481-8DF07D63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5346-F363-4478-8B9A-AEE8094585A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A575-6CDC-414B-8481-8DF07D63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5346-F363-4478-8B9A-AEE8094585A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A575-6CDC-414B-8481-8DF07D63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5346-F363-4478-8B9A-AEE8094585A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A575-6CDC-414B-8481-8DF07D63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5346-F363-4478-8B9A-AEE8094585A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A575-6CDC-414B-8481-8DF07D63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5346-F363-4478-8B9A-AEE8094585A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A575-6CDC-414B-8481-8DF07D63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5346-F363-4478-8B9A-AEE8094585A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A575-6CDC-414B-8481-8DF07D63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5346-F363-4478-8B9A-AEE8094585A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A575-6CDC-414B-8481-8DF07D63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5346-F363-4478-8B9A-AEE8094585A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A575-6CDC-414B-8481-8DF07D63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346-F363-4478-8B9A-AEE8094585A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A575-6CDC-414B-8481-8DF07D63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lh4.ggpht.com/o7vmBY9XsV_kgVp9NcabGgm6r3FuMK3roHHY5rX_UDABUH891Djizj7n3MHniWmxOxiH=s91" TargetMode="External"/><Relationship Id="rId13" Type="http://schemas.openxmlformats.org/officeDocument/2006/relationships/image" Target="../media/image5.gif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12" Type="http://schemas.openxmlformats.org/officeDocument/2006/relationships/hyperlink" Target="https://lh5.ggpht.com/2ImqZrmL8yxcplS9YA7DRGDXz0ZgPm-asPE4p9FIfUI_-FoXcZXBcketekwwbc9oodcR=s67" TargetMode="External"/><Relationship Id="rId2" Type="http://schemas.openxmlformats.org/officeDocument/2006/relationships/hyperlink" Target="https://lh3.ggpht.com/peY_JhspKA8CMZdT0zmmZ26ekYL7OhkYRFaiUtUwxKnvHC5Y_d9k5P9dqO4DudXCsbqM4A=s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h5.ggpht.com/tg_0RP6EOA7tJfq2di_QJ--BPwXqKcpv0OG0VQoeI1nBVayWvntmGS4GePyWuaeyhDTVykA=s110" TargetMode="External"/><Relationship Id="rId11" Type="http://schemas.openxmlformats.org/officeDocument/2006/relationships/image" Target="../media/image6.gif"/><Relationship Id="rId5" Type="http://schemas.openxmlformats.org/officeDocument/2006/relationships/image" Target="../media/image13.jpeg"/><Relationship Id="rId15" Type="http://schemas.openxmlformats.org/officeDocument/2006/relationships/image" Target="../media/image14.jpeg"/><Relationship Id="rId10" Type="http://schemas.openxmlformats.org/officeDocument/2006/relationships/hyperlink" Target="https://lh6.ggpht.com/Yr_7YMrFAFccnHQtAuKhCIuDqgddWacc7x19RpTnt0nrBMnJOkjRgwmEG6cFM_rF3aldNg=s85" TargetMode="External"/><Relationship Id="rId4" Type="http://schemas.openxmlformats.org/officeDocument/2006/relationships/hyperlink" Target="https://lh5.ggpht.com/zpHuda3UZoxG6jb_UZZclz5m47Y86QvC25w4aIRLAspiLHbTt5-Z7rc0621kDw-sPL0M7Q=s114" TargetMode="External"/><Relationship Id="rId9" Type="http://schemas.openxmlformats.org/officeDocument/2006/relationships/image" Target="../media/image7.jpeg"/><Relationship Id="rId14" Type="http://schemas.openxmlformats.org/officeDocument/2006/relationships/hyperlink" Target="https://lh4.ggpht.com/HwoUhX9J3ergfNlHfrVoq1oEcJL_utB8S9KZSlOjqSMCIiWzDmwHwUeGGJZH71N9doAfvA=s11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157163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Поиграем с буквами и звуками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 уроку №1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929066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Кадочникова Татьяна Владимировна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МОУ Южно-Степная СОШ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6" descr="буратино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500826" y="4780230"/>
            <a:ext cx="2000264" cy="1542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5651500" y="1844675"/>
            <a:ext cx="3024188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Молодец!</a:t>
            </a:r>
          </a:p>
        </p:txBody>
      </p:sp>
      <p:sp>
        <p:nvSpPr>
          <p:cNvPr id="9" name="Управляющая кнопка: домой 8">
            <a:hlinkClick r:id="" action="ppaction://hlinkshowjump?jump=endshow" highlightClick="1"/>
          </p:cNvPr>
          <p:cNvSpPr/>
          <p:nvPr/>
        </p:nvSpPr>
        <p:spPr>
          <a:xfrm>
            <a:off x="8358182" y="6000744"/>
            <a:ext cx="785818" cy="857256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Буратин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285860"/>
            <a:ext cx="2799531" cy="3011175"/>
          </a:xfrm>
          <a:prstGeom prst="rect">
            <a:avLst/>
          </a:prstGeom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6000760" y="6357934"/>
            <a:ext cx="1000132" cy="500066"/>
          </a:xfrm>
          <a:prstGeom prst="rightArrow">
            <a:avLst/>
          </a:prstGeom>
          <a:solidFill>
            <a:srgbClr val="6E625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Ресурсы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Буратино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664653"/>
            <a:ext cx="1214446" cy="1306258"/>
          </a:xfrm>
          <a:prstGeom prst="rect">
            <a:avLst/>
          </a:prstGeom>
        </p:spPr>
      </p:pic>
      <p:pic>
        <p:nvPicPr>
          <p:cNvPr id="5" name="Рисунок 4" descr="фон с комп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1714488"/>
            <a:ext cx="1714480" cy="1285860"/>
          </a:xfrm>
          <a:prstGeom prst="rect">
            <a:avLst/>
          </a:prstGeom>
        </p:spPr>
      </p:pic>
      <p:pic>
        <p:nvPicPr>
          <p:cNvPr id="6" name="Содержимое 6" descr="буратино1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000760" y="1643050"/>
            <a:ext cx="1785950" cy="1377538"/>
          </a:xfrm>
          <a:prstGeom prst="rect">
            <a:avLst/>
          </a:prstGeom>
        </p:spPr>
      </p:pic>
      <p:pic>
        <p:nvPicPr>
          <p:cNvPr id="7" name="Рисунок 6" descr="ЯБЛОКО.jpg">
            <a:hlinkClick r:id="rId8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9DF"/>
              </a:clrFrom>
              <a:clrTo>
                <a:srgbClr val="FFF9D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3500438"/>
            <a:ext cx="1239659" cy="1170789"/>
          </a:xfrm>
          <a:prstGeom prst="rect">
            <a:avLst/>
          </a:prstGeom>
        </p:spPr>
      </p:pic>
      <p:pic>
        <p:nvPicPr>
          <p:cNvPr id="8" name="Рисунок 7" descr="будильник1.gif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0430" y="3500438"/>
            <a:ext cx="1075330" cy="1276954"/>
          </a:xfrm>
          <a:prstGeom prst="rect">
            <a:avLst/>
          </a:prstGeom>
        </p:spPr>
      </p:pic>
      <p:pic>
        <p:nvPicPr>
          <p:cNvPr id="9" name="Рисунок 8" descr="kniga_2[1].gif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00694" y="3214686"/>
            <a:ext cx="1708300" cy="1785950"/>
          </a:xfrm>
          <a:prstGeom prst="rect">
            <a:avLst/>
          </a:prstGeom>
        </p:spPr>
      </p:pic>
      <p:pic>
        <p:nvPicPr>
          <p:cNvPr id="10" name="Рисунок 9" descr="фон6.jpg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0100" y="5000636"/>
            <a:ext cx="1633534" cy="1225151"/>
          </a:xfrm>
          <a:prstGeom prst="rect">
            <a:avLst/>
          </a:prstGeom>
        </p:spPr>
      </p:pic>
      <p:sp>
        <p:nvSpPr>
          <p:cNvPr id="11" name="Управляющая кнопка: домой 10">
            <a:hlinkClick r:id="" action="ppaction://hlinkshowjump?jump=endshow" highlightClick="1"/>
          </p:cNvPr>
          <p:cNvSpPr/>
          <p:nvPr/>
        </p:nvSpPr>
        <p:spPr>
          <a:xfrm>
            <a:off x="8358182" y="6000744"/>
            <a:ext cx="785818" cy="857256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9000" r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Правила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1000108"/>
            <a:ext cx="64294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</a:rPr>
              <a:t>1. Выбери тур игры.</a:t>
            </a:r>
          </a:p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</a:rPr>
              <a:t>2. Выполни задания, нажимай на ответы.</a:t>
            </a:r>
          </a:p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</a:rPr>
              <a:t>3. Переход от слайда к слайду по направляющим стрелкам.</a:t>
            </a:r>
          </a:p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</a:rPr>
              <a:t>4. Можно воспользоваться подсказкой «Правило», нажав на слово.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буратино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5535564"/>
            <a:ext cx="1791841" cy="13224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13000" r="-6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643042" y="857232"/>
          <a:ext cx="6286544" cy="3071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Содержимое 6" descr="буратино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143736" y="5315158"/>
            <a:ext cx="2000264" cy="1542842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0" y="6000744"/>
            <a:ext cx="785818" cy="857256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Определи сколько звуков в словах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kniga_2[1]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857364"/>
            <a:ext cx="1708300" cy="1785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3702" y="3357562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5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60" y="2500306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Arial Black" pitchFamily="34" charset="0"/>
              </a:rPr>
              <a:t>КНИГА</a:t>
            </a:r>
            <a:endParaRPr lang="ru-RU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>
            <a:off x="7858148" y="6357934"/>
            <a:ext cx="1000132" cy="500066"/>
          </a:xfrm>
          <a:prstGeom prst="rightArrow">
            <a:avLst/>
          </a:prstGeom>
          <a:solidFill>
            <a:srgbClr val="6E625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6" descr="буратино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429388" y="4714884"/>
            <a:ext cx="2000264" cy="154284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удильник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643050"/>
            <a:ext cx="1857388" cy="2205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6380" y="150017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БУДИЛЬНИК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950" y="2714620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8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858148" y="6357934"/>
            <a:ext cx="1000132" cy="500066"/>
          </a:xfrm>
          <a:prstGeom prst="rightArrow">
            <a:avLst/>
          </a:prstGeom>
          <a:solidFill>
            <a:srgbClr val="6E625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6" descr="буратино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357950" y="4572008"/>
            <a:ext cx="2000264" cy="154284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БЛОКО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9DF"/>
              </a:clrFrom>
              <a:clrTo>
                <a:srgbClr val="FFF9D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1785926"/>
            <a:ext cx="2071702" cy="1956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8" y="135729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ЯБЛОКО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702" y="2786058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7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858148" y="6357934"/>
            <a:ext cx="1000132" cy="500066"/>
          </a:xfrm>
          <a:prstGeom prst="rightArrow">
            <a:avLst/>
          </a:prstGeom>
          <a:solidFill>
            <a:srgbClr val="6E625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6" descr="буратино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86512" y="4786322"/>
            <a:ext cx="2000264" cy="154284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Найди слова, в которых 5 звуков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214554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ёлка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28612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мышка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221455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пальто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335756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котенок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207167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+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3143248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+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2000240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+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8016" y="3143248"/>
            <a:ext cx="341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-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2" name="Содержимое 6" descr="буратино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286512" y="4143379"/>
            <a:ext cx="2428892" cy="1873451"/>
          </a:xfrm>
          <a:prstGeom prst="rect">
            <a:avLst/>
          </a:prstGeom>
        </p:spPr>
      </p:pic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7858148" y="6357934"/>
            <a:ext cx="1000132" cy="500066"/>
          </a:xfrm>
          <a:prstGeom prst="rightArrow">
            <a:avLst/>
          </a:prstGeom>
          <a:solidFill>
            <a:srgbClr val="6E625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5720" y="585789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ПРАВИЛО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8860" y="5214950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Ё - обозначает 2 звука, </a:t>
            </a:r>
          </a:p>
          <a:p>
            <a:r>
              <a:rPr lang="ru-RU" sz="2400" b="1" dirty="0" err="1" smtClean="0">
                <a:solidFill>
                  <a:srgbClr val="002060"/>
                </a:solidFill>
              </a:rPr>
              <a:t>ь</a:t>
            </a:r>
            <a:r>
              <a:rPr lang="ru-RU" sz="2400" b="1" dirty="0" smtClean="0">
                <a:solidFill>
                  <a:srgbClr val="002060"/>
                </a:solidFill>
              </a:rPr>
              <a:t> знак - звука не обозначает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Найди слова, в которых 1 слог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857364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ЯМА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78605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МАЛЬЧИШКА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1857364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ШАРФ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278605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ЛИСТЬЯ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78619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ОН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3786190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794" y="378619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ДА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1857364"/>
            <a:ext cx="644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ДА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3763036"/>
            <a:ext cx="644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ДА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612" y="185736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НЕТ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7554" y="276290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НЕТ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6578" y="276290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НЕТ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Стрелка вправо 16">
            <a:hlinkClick r:id="rId3" action="ppaction://hlinksldjump"/>
          </p:cNvPr>
          <p:cNvSpPr/>
          <p:nvPr/>
        </p:nvSpPr>
        <p:spPr>
          <a:xfrm>
            <a:off x="7500958" y="5786454"/>
            <a:ext cx="1000132" cy="500066"/>
          </a:xfrm>
          <a:prstGeom prst="rightArrow">
            <a:avLst/>
          </a:prstGeom>
          <a:solidFill>
            <a:srgbClr val="6E625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0034" y="5786454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ПРАВИЛО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8926" y="5500702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Сколько гласных букв, столько и слогов.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" name="Содержимое 6" descr="буратино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072330" y="4214818"/>
            <a:ext cx="1785950" cy="137753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каком слове произвели неверное вычисление: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71612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красивая- 4 слога, 8 букв, 9 звуков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643182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мальчик – 2 слога, 7 букв, 7 звуков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3714752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её – 2 слога, 2 буквы, 4 звука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929198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Ольга – 2 слога, 5 букв, 4 звука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1285860"/>
            <a:ext cx="3071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Буква я обозначает два звука </a:t>
            </a:r>
            <a:r>
              <a:rPr lang="en-US" sz="2800" dirty="0" smtClean="0">
                <a:solidFill>
                  <a:srgbClr val="C00000"/>
                </a:solidFill>
              </a:rPr>
              <a:t>[</a:t>
            </a:r>
            <a:r>
              <a:rPr lang="ru-RU" sz="2800" dirty="0" err="1" smtClean="0">
                <a:solidFill>
                  <a:srgbClr val="C00000"/>
                </a:solidFill>
              </a:rPr>
              <a:t>йа</a:t>
            </a:r>
            <a:r>
              <a:rPr lang="en-US" sz="2800" dirty="0" smtClean="0">
                <a:solidFill>
                  <a:srgbClr val="C00000"/>
                </a:solidFill>
              </a:rPr>
              <a:t>]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2643182"/>
            <a:ext cx="2714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Мягкий знак звука не обозначает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4071942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Е, Ё </a:t>
            </a:r>
            <a:r>
              <a:rPr lang="en-US" sz="2800" dirty="0" smtClean="0">
                <a:solidFill>
                  <a:srgbClr val="C00000"/>
                </a:solidFill>
              </a:rPr>
              <a:t>– </a:t>
            </a:r>
            <a:r>
              <a:rPr lang="ru-RU" sz="2800" dirty="0" smtClean="0">
                <a:solidFill>
                  <a:srgbClr val="C00000"/>
                </a:solidFill>
              </a:rPr>
              <a:t>обозначают по 2 звука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5786454"/>
            <a:ext cx="5278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Мягкий знак звука не обозначает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670" y="3214686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ПРАВИЛЬНО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Стрелка вправо 12">
            <a:hlinkClick r:id="rId2" action="ppaction://hlinksldjump"/>
          </p:cNvPr>
          <p:cNvSpPr/>
          <p:nvPr/>
        </p:nvSpPr>
        <p:spPr>
          <a:xfrm>
            <a:off x="7929586" y="6357934"/>
            <a:ext cx="1000132" cy="500066"/>
          </a:xfrm>
          <a:prstGeom prst="rightArrow">
            <a:avLst/>
          </a:prstGeom>
          <a:solidFill>
            <a:srgbClr val="6E625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Содержимое 6" descr="буратино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357826"/>
            <a:ext cx="1667092" cy="12858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204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Поиграем с буквами и звуками</vt:lpstr>
      <vt:lpstr>Правила игры</vt:lpstr>
      <vt:lpstr>Слайд 3</vt:lpstr>
      <vt:lpstr>Определи сколько звуков в словах</vt:lpstr>
      <vt:lpstr>Слайд 5</vt:lpstr>
      <vt:lpstr>Слайд 6</vt:lpstr>
      <vt:lpstr>Найди слова, в которых 5 звуков</vt:lpstr>
      <vt:lpstr>Найди слова, в которых 1 слог</vt:lpstr>
      <vt:lpstr>В каком слове произвели неверное вычисление:</vt:lpstr>
      <vt:lpstr>Слайд 10</vt:lpstr>
      <vt:lpstr>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Поиграем с буквами и звуками</dc:title>
  <dc:creator>Татьяна</dc:creator>
  <cp:lastModifiedBy>123</cp:lastModifiedBy>
  <cp:revision>22</cp:revision>
  <dcterms:created xsi:type="dcterms:W3CDTF">2013-06-27T12:49:07Z</dcterms:created>
  <dcterms:modified xsi:type="dcterms:W3CDTF">2014-10-01T11:06:13Z</dcterms:modified>
</cp:coreProperties>
</file>