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5" r:id="rId5"/>
    <p:sldId id="266" r:id="rId6"/>
    <p:sldId id="261" r:id="rId7"/>
    <p:sldId id="262" r:id="rId8"/>
    <p:sldId id="267" r:id="rId9"/>
    <p:sldId id="268" r:id="rId10"/>
    <p:sldId id="269" r:id="rId11"/>
    <p:sldId id="270" r:id="rId12"/>
    <p:sldId id="271" r:id="rId13"/>
    <p:sldId id="272" r:id="rId14"/>
    <p:sldId id="273" r:id="rId15"/>
    <p:sldId id="274"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4" d="100"/>
          <a:sy n="104" d="100"/>
        </p:scale>
        <p:origin x="-18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725C68B6-61C2-468F-89AB-4B9F7531AA6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725C68B6-61C2-468F-89AB-4B9F7531AA6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5B106E36-FD25-4E2D-B0AA-010F637433A0}" type="datetimeFigureOut">
              <a:rPr lang="ru-RU" smtClean="0"/>
              <a:pPr/>
              <a:t>16.06.2014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725C68B6-61C2-468F-89AB-4B9F7531AA6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B106E36-FD25-4E2D-B0AA-010F637433A0}" type="datetimeFigureOut">
              <a:rPr lang="ru-RU" smtClean="0"/>
              <a:pPr/>
              <a:t>16.06.2014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5C68B6-61C2-468F-89AB-4B9F7531AA6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00100" y="1142984"/>
            <a:ext cx="7772400" cy="1470025"/>
          </a:xfrm>
        </p:spPr>
        <p:txBody>
          <a:bodyPr>
            <a:normAutofit fontScale="90000"/>
          </a:bodyPr>
          <a:lstStyle/>
          <a:p>
            <a:r>
              <a:rPr lang="ru-RU" dirty="0" smtClean="0"/>
              <a:t>Развитие творческих способностей учащихся на уроках литературного чтения</a:t>
            </a:r>
            <a:endParaRPr lang="ru-RU" dirty="0"/>
          </a:p>
        </p:txBody>
      </p:sp>
      <p:sp>
        <p:nvSpPr>
          <p:cNvPr id="3" name="Подзаголовок 2"/>
          <p:cNvSpPr>
            <a:spLocks noGrp="1"/>
          </p:cNvSpPr>
          <p:nvPr>
            <p:ph type="subTitle" idx="1"/>
          </p:nvPr>
        </p:nvSpPr>
        <p:spPr>
          <a:xfrm>
            <a:off x="2500298" y="4429132"/>
            <a:ext cx="6400800" cy="1752600"/>
          </a:xfrm>
        </p:spPr>
        <p:txBody>
          <a:bodyPr/>
          <a:lstStyle/>
          <a:p>
            <a:r>
              <a:rPr lang="ru-RU" dirty="0" smtClean="0"/>
              <a:t>Подготовила : учитель начальных классов </a:t>
            </a:r>
            <a:r>
              <a:rPr lang="ru-RU" dirty="0" err="1" smtClean="0"/>
              <a:t>Кучина</a:t>
            </a:r>
            <a:r>
              <a:rPr lang="ru-RU" dirty="0" smtClean="0"/>
              <a:t> А.Н.</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«МОЙ ДРУГ»</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pPr>
              <a:lnSpc>
                <a:spcPct val="150000"/>
              </a:lnSpc>
              <a:buNone/>
            </a:pPr>
            <a:r>
              <a:rPr lang="ru-RU" b="1" dirty="0" smtClean="0"/>
              <a:t> </a:t>
            </a:r>
            <a:r>
              <a:rPr lang="ru-RU" sz="2200" b="1" dirty="0" smtClean="0">
                <a:latin typeface="Times New Roman" pitchFamily="18" charset="0"/>
                <a:cs typeface="Times New Roman" pitchFamily="18" charset="0"/>
              </a:rPr>
              <a:t>Лобанов Матвей</a:t>
            </a:r>
            <a:r>
              <a:rPr lang="ru-RU" sz="22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 У меня два лучших друга: </a:t>
            </a:r>
            <a:r>
              <a:rPr lang="ru-RU" sz="2200" dirty="0" smtClean="0">
                <a:latin typeface="Times New Roman" pitchFamily="18" charset="0"/>
                <a:cs typeface="Times New Roman" pitchFamily="18" charset="0"/>
              </a:rPr>
              <a:t>Алеша </a:t>
            </a:r>
            <a:r>
              <a:rPr lang="ru-RU" sz="2200" dirty="0" smtClean="0">
                <a:latin typeface="Times New Roman" pitchFamily="18" charset="0"/>
                <a:cs typeface="Times New Roman" pitchFamily="18" charset="0"/>
              </a:rPr>
              <a:t>и </a:t>
            </a:r>
            <a:r>
              <a:rPr lang="ru-RU" sz="2200" dirty="0" smtClean="0">
                <a:latin typeface="Times New Roman" pitchFamily="18" charset="0"/>
                <a:cs typeface="Times New Roman" pitchFamily="18" charset="0"/>
              </a:rPr>
              <a:t>Максим. </a:t>
            </a:r>
            <a:r>
              <a:rPr lang="ru-RU" sz="2200" dirty="0" smtClean="0">
                <a:latin typeface="Times New Roman" pitchFamily="18" charset="0"/>
                <a:cs typeface="Times New Roman" pitchFamily="18" charset="0"/>
              </a:rPr>
              <a:t>Мы живем в одном дворе. И все свободное время проводим вместе. Любим кататься на велосипедах. У нас есть ролики. </a:t>
            </a:r>
            <a:r>
              <a:rPr lang="ru-RU" sz="2200" dirty="0" smtClean="0">
                <a:latin typeface="Times New Roman" pitchFamily="18" charset="0"/>
                <a:cs typeface="Times New Roman" pitchFamily="18" charset="0"/>
              </a:rPr>
              <a:t>Алеша </a:t>
            </a:r>
            <a:r>
              <a:rPr lang="ru-RU" sz="2200" dirty="0" smtClean="0">
                <a:latin typeface="Times New Roman" pitchFamily="18" charset="0"/>
                <a:cs typeface="Times New Roman" pitchFamily="18" charset="0"/>
              </a:rPr>
              <a:t>катается быстрее нас. Мы очень любим спорт. Часто играем в футбол на поле. Умеем подтягиваться на турнике. Соревнуемся, кто больше. </a:t>
            </a:r>
            <a:r>
              <a:rPr lang="ru-RU" sz="2200" dirty="0" smtClean="0">
                <a:latin typeface="Times New Roman" pitchFamily="18" charset="0"/>
                <a:cs typeface="Times New Roman" pitchFamily="18" charset="0"/>
              </a:rPr>
              <a:t>Максим </a:t>
            </a:r>
            <a:r>
              <a:rPr lang="ru-RU" sz="2200" dirty="0" smtClean="0">
                <a:latin typeface="Times New Roman" pitchFamily="18" charset="0"/>
                <a:cs typeface="Times New Roman" pitchFamily="18" charset="0"/>
              </a:rPr>
              <a:t>шутник и весельчак. И нам было скучно без него, когда он был в ауле. А </a:t>
            </a:r>
            <a:r>
              <a:rPr lang="ru-RU" sz="2200" dirty="0" smtClean="0">
                <a:latin typeface="Times New Roman" pitchFamily="18" charset="0"/>
                <a:cs typeface="Times New Roman" pitchFamily="18" charset="0"/>
              </a:rPr>
              <a:t>Алеша </a:t>
            </a:r>
            <a:r>
              <a:rPr lang="ru-RU" sz="2200" dirty="0" smtClean="0">
                <a:latin typeface="Times New Roman" pitchFamily="18" charset="0"/>
                <a:cs typeface="Times New Roman" pitchFamily="18" charset="0"/>
              </a:rPr>
              <a:t>ловкий и сильный. Мы хорошо проводим вместе время.»</a:t>
            </a:r>
          </a:p>
          <a:p>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a:t>
            </a:r>
            <a:r>
              <a:rPr lang="ru-RU" b="1" dirty="0" smtClean="0"/>
              <a:t>ПРИКЛЮЧЕНИЯ КАПЕЛЬКИ»</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sz="2400" b="1" dirty="0" smtClean="0">
                <a:latin typeface="Times New Roman" pitchFamily="18" charset="0"/>
                <a:cs typeface="Times New Roman" pitchFamily="18" charset="0"/>
              </a:rPr>
              <a:t>Селиверстова Анастасия: </a:t>
            </a:r>
            <a:r>
              <a:rPr lang="ru-RU" sz="2400" dirty="0" smtClean="0">
                <a:latin typeface="Times New Roman" pitchFamily="18" charset="0"/>
                <a:cs typeface="Times New Roman" pitchFamily="18" charset="0"/>
              </a:rPr>
              <a:t>«Было теплое весеннее утро. Шел дождь. Капелька проснулась, когда упала из большой серой тучи. Она летела вниз. А рядом было много таких же капель. Капельки смеялись и переглядывались. Они полетели кто куда. Наша Капелька упала на большой зеленый дуб. Она скатывалась по листочкам с вышины все ниже и ниже. Упав на землю. Она попала на поляну, по которой протекал маленький ручеек. И вот наша Капелька уже бежит по этому ручейку. В полдень, когда припекло яркое, теплое солнышко, капельки из ручейка начали испаряться. Наша Капелька тоже попала на красивое облако.»</a:t>
            </a:r>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«ПРИКЛЮЧЕНИЯ ОСЕННЕГО ЛИСТОЧКА»</a:t>
            </a:r>
            <a:r>
              <a:rPr lang="ru-RU" dirty="0" smtClean="0"/>
              <a:t/>
            </a:r>
            <a:br>
              <a:rPr lang="ru-RU" dirty="0" smtClean="0"/>
            </a:br>
            <a:endParaRPr lang="ru-RU" dirty="0"/>
          </a:p>
        </p:txBody>
      </p:sp>
      <p:sp>
        <p:nvSpPr>
          <p:cNvPr id="3" name="Содержимое 2"/>
          <p:cNvSpPr>
            <a:spLocks noGrp="1"/>
          </p:cNvSpPr>
          <p:nvPr>
            <p:ph idx="1"/>
          </p:nvPr>
        </p:nvSpPr>
        <p:spPr/>
        <p:txBody>
          <a:bodyPr>
            <a:normAutofit/>
          </a:bodyPr>
          <a:lstStyle/>
          <a:p>
            <a:r>
              <a:rPr lang="ru-RU" sz="1800" b="1" dirty="0" smtClean="0">
                <a:latin typeface="Times New Roman" pitchFamily="18" charset="0"/>
                <a:cs typeface="Times New Roman" pitchFamily="18" charset="0"/>
              </a:rPr>
              <a:t> </a:t>
            </a:r>
            <a:r>
              <a:rPr lang="ru-RU" sz="1800" b="1" dirty="0" smtClean="0">
                <a:latin typeface="Times New Roman" pitchFamily="18" charset="0"/>
                <a:cs typeface="Times New Roman" pitchFamily="18" charset="0"/>
              </a:rPr>
              <a:t>Кулешова Анна: </a:t>
            </a:r>
            <a:r>
              <a:rPr lang="ru-RU" sz="1800" b="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Жил был листочек. Он был маленький, зелененький и очень веселый.</a:t>
            </a:r>
            <a:r>
              <a:rPr lang="ru-RU" sz="1800" b="1"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Когда- </a:t>
            </a:r>
            <a:r>
              <a:rPr lang="ru-RU" sz="1800" dirty="0" smtClean="0">
                <a:latin typeface="Times New Roman" pitchFamily="18" charset="0"/>
                <a:cs typeface="Times New Roman" pitchFamily="18" charset="0"/>
              </a:rPr>
              <a:t>то он висел на большом могучем дубе. Веселым он был потому, что у него было очень много друзей, таких, как и он. Когда была ясная погода, они нежно перешептывались между собой. И если подойти к этому дубу, можно было услышать разные сказки. А когда наступила осень, листочки слетали с деревьев, и попадали в гербарий к детям.»</a:t>
            </a:r>
          </a:p>
          <a:p>
            <a:r>
              <a:rPr lang="ru-RU" sz="1800" b="1" dirty="0" err="1" smtClean="0">
                <a:latin typeface="Times New Roman" pitchFamily="18" charset="0"/>
                <a:cs typeface="Times New Roman" pitchFamily="18" charset="0"/>
              </a:rPr>
              <a:t>Мойжиш</a:t>
            </a:r>
            <a:r>
              <a:rPr lang="ru-RU" sz="1800" b="1" dirty="0" smtClean="0">
                <a:latin typeface="Times New Roman" pitchFamily="18" charset="0"/>
                <a:cs typeface="Times New Roman" pitchFamily="18" charset="0"/>
              </a:rPr>
              <a:t> Марек: </a:t>
            </a:r>
            <a:r>
              <a:rPr lang="ru-RU" sz="1800" b="1" dirty="0" smtClean="0">
                <a:latin typeface="Times New Roman" pitchFamily="18" charset="0"/>
                <a:cs typeface="Times New Roman" pitchFamily="18" charset="0"/>
              </a:rPr>
              <a:t>«</a:t>
            </a:r>
            <a:r>
              <a:rPr lang="ru-RU" sz="1800" dirty="0" smtClean="0">
                <a:latin typeface="Times New Roman" pitchFamily="18" charset="0"/>
                <a:cs typeface="Times New Roman" pitchFamily="18" charset="0"/>
              </a:rPr>
              <a:t>Наступила осень. Все листья пожелтели и опали. Один из них захотел попутешествовать. Он собрал свои вещи и отправился в путешествие. Первым ему встретился волк. Волк  говорит: «Здравствуй, листочек, вижу, путешествовать собрался?»</a:t>
            </a:r>
          </a:p>
          <a:p>
            <a:pPr>
              <a:buNone/>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Да, - отвечает ему листочек.</a:t>
            </a:r>
          </a:p>
          <a:p>
            <a:pPr>
              <a:buNone/>
            </a:pPr>
            <a:r>
              <a:rPr lang="ru-RU" sz="1800" dirty="0" smtClean="0">
                <a:latin typeface="Times New Roman" pitchFamily="18" charset="0"/>
                <a:cs typeface="Times New Roman" pitchFamily="18" charset="0"/>
              </a:rPr>
              <a:t>     -</a:t>
            </a:r>
            <a:r>
              <a:rPr lang="ru-RU" sz="1800" dirty="0" smtClean="0">
                <a:latin typeface="Times New Roman" pitchFamily="18" charset="0"/>
                <a:cs typeface="Times New Roman" pitchFamily="18" charset="0"/>
              </a:rPr>
              <a:t>А возьми меня в свое путешествие, листочек, -говорит волк. </a:t>
            </a:r>
          </a:p>
          <a:p>
            <a:pPr>
              <a:buNone/>
            </a:pPr>
            <a:r>
              <a:rPr lang="ru-RU" sz="1800" dirty="0" smtClean="0">
                <a:latin typeface="Times New Roman" pitchFamily="18" charset="0"/>
                <a:cs typeface="Times New Roman" pitchFamily="18" charset="0"/>
              </a:rPr>
              <a:t>     - </a:t>
            </a:r>
            <a:r>
              <a:rPr lang="ru-RU" sz="1800" dirty="0" smtClean="0">
                <a:latin typeface="Times New Roman" pitchFamily="18" charset="0"/>
                <a:cs typeface="Times New Roman" pitchFamily="18" charset="0"/>
              </a:rPr>
              <a:t>Ладно, идем со мной. </a:t>
            </a:r>
          </a:p>
          <a:p>
            <a:pPr>
              <a:buNone/>
            </a:pPr>
            <a:r>
              <a:rPr lang="ru-RU" sz="1800" dirty="0" smtClean="0">
                <a:latin typeface="Times New Roman" pitchFamily="18" charset="0"/>
                <a:cs typeface="Times New Roman" pitchFamily="18" charset="0"/>
              </a:rPr>
              <a:t>      Так </a:t>
            </a:r>
            <a:r>
              <a:rPr lang="ru-RU" sz="1800" dirty="0" smtClean="0">
                <a:latin typeface="Times New Roman" pitchFamily="18" charset="0"/>
                <a:cs typeface="Times New Roman" pitchFamily="18" charset="0"/>
              </a:rPr>
              <a:t>листочек и волк обошли весь мир и вернулись домой. И так закончилось  путешествие листочка. До самого лета.»</a:t>
            </a:r>
            <a:endParaRPr lang="ru-RU" sz="1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 человек с Землёй поспорил»</a:t>
            </a:r>
            <a:r>
              <a:rPr lang="ru-RU" dirty="0" smtClean="0"/>
              <a:t/>
            </a:r>
            <a:br>
              <a:rPr lang="ru-RU" dirty="0" smtClean="0"/>
            </a:br>
            <a:endParaRPr lang="ru-RU" dirty="0"/>
          </a:p>
        </p:txBody>
      </p:sp>
      <p:sp>
        <p:nvSpPr>
          <p:cNvPr id="3" name="Содержимое 2"/>
          <p:cNvSpPr>
            <a:spLocks noGrp="1"/>
          </p:cNvSpPr>
          <p:nvPr>
            <p:ph idx="1"/>
          </p:nvPr>
        </p:nvSpPr>
        <p:spPr>
          <a:xfrm>
            <a:off x="304800" y="1554162"/>
            <a:ext cx="8339166" cy="4803796"/>
          </a:xfrm>
        </p:spPr>
        <p:txBody>
          <a:bodyPr>
            <a:normAutofit fontScale="40000" lnSpcReduction="20000"/>
          </a:bodyPr>
          <a:lstStyle/>
          <a:p>
            <a:pPr>
              <a:lnSpc>
                <a:spcPct val="170000"/>
              </a:lnSpc>
            </a:pPr>
            <a:r>
              <a:rPr lang="ru-RU" sz="4200" b="1" dirty="0" smtClean="0">
                <a:latin typeface="Times New Roman" pitchFamily="18" charset="0"/>
                <a:cs typeface="Times New Roman" pitchFamily="18" charset="0"/>
              </a:rPr>
              <a:t>Щипков Никита:</a:t>
            </a:r>
            <a:r>
              <a:rPr lang="ru-RU" sz="4200" dirty="0" smtClean="0">
                <a:latin typeface="Times New Roman" pitchFamily="18" charset="0"/>
                <a:cs typeface="Times New Roman" pitchFamily="18" charset="0"/>
              </a:rPr>
              <a:t> </a:t>
            </a:r>
            <a:r>
              <a:rPr lang="ru-RU" sz="4200" dirty="0" smtClean="0">
                <a:latin typeface="Times New Roman" pitchFamily="18" charset="0"/>
                <a:cs typeface="Times New Roman" pitchFamily="18" charset="0"/>
              </a:rPr>
              <a:t>«И понял </a:t>
            </a:r>
            <a:r>
              <a:rPr lang="ru-RU" sz="4200" dirty="0" err="1" smtClean="0">
                <a:latin typeface="Times New Roman" pitchFamily="18" charset="0"/>
                <a:cs typeface="Times New Roman" pitchFamily="18" charset="0"/>
              </a:rPr>
              <a:t>Якара</a:t>
            </a:r>
            <a:r>
              <a:rPr lang="ru-RU" sz="4200" dirty="0" smtClean="0">
                <a:latin typeface="Times New Roman" pitchFamily="18" charset="0"/>
                <a:cs typeface="Times New Roman" pitchFamily="18" charset="0"/>
              </a:rPr>
              <a:t>, что надо беречь природу. Поливать деревья, чтобы не засохли. Если вода в реках загрязнилась, надо ее очистить. Каждый Человек должен убирать за собой мусор, не ломать ветки деревьев. Если бы не было Огня, то человек не смог бы согреться, не смог бы приготовить себе еду. А Горы для того, чтобы Человек любовался ими. Скалолазы покоряют Горы. Все можно увидеть с Горы. Человек не должен забывать, что он сам часть природы. Мир без природы беден и страшен.»</a:t>
            </a:r>
          </a:p>
          <a:p>
            <a:pPr>
              <a:lnSpc>
                <a:spcPct val="170000"/>
              </a:lnSpc>
            </a:pPr>
            <a:r>
              <a:rPr lang="ru-RU" sz="4200" b="1" dirty="0" smtClean="0">
                <a:latin typeface="Times New Roman" pitchFamily="18" charset="0"/>
                <a:cs typeface="Times New Roman" pitchFamily="18" charset="0"/>
              </a:rPr>
              <a:t>Чеховской </a:t>
            </a:r>
            <a:r>
              <a:rPr lang="ru-RU" sz="4200" b="1" dirty="0" smtClean="0">
                <a:latin typeface="Times New Roman" pitchFamily="18" charset="0"/>
                <a:cs typeface="Times New Roman" pitchFamily="18" charset="0"/>
              </a:rPr>
              <a:t>И</a:t>
            </a:r>
            <a:r>
              <a:rPr lang="ru-RU" sz="4200" b="1" dirty="0" smtClean="0">
                <a:latin typeface="Times New Roman" pitchFamily="18" charset="0"/>
                <a:cs typeface="Times New Roman" pitchFamily="18" charset="0"/>
              </a:rPr>
              <a:t>лья: </a:t>
            </a:r>
            <a:r>
              <a:rPr lang="ru-RU" sz="4200" dirty="0" smtClean="0">
                <a:latin typeface="Times New Roman" pitchFamily="18" charset="0"/>
                <a:cs typeface="Times New Roman" pitchFamily="18" charset="0"/>
              </a:rPr>
              <a:t>«Послушал Человек Землю и стал трудиться, не покладая рук. Он стал рыхлить и удобрять Землю. Взамен Земля стала давать Человеку пищу. У Человека появились многочисленные сады, поля. Земля была очень довольна, что Человек ухаживает на ней. Так Земля и Человек подружились»</a:t>
            </a:r>
          </a:p>
          <a:p>
            <a:endParaRPr lang="ru-RU" dirty="0" smtClean="0"/>
          </a:p>
          <a:p>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214422"/>
            <a:ext cx="8358246" cy="5072098"/>
          </a:xfrm>
        </p:spPr>
        <p:txBody>
          <a:bodyPr>
            <a:normAutofit lnSpcReduction="10000"/>
          </a:bodyPr>
          <a:lstStyle/>
          <a:p>
            <a:pPr>
              <a:buNone/>
            </a:pPr>
            <a:r>
              <a:rPr lang="ru-RU" dirty="0" smtClean="0"/>
              <a:t>   </a:t>
            </a:r>
            <a:r>
              <a:rPr lang="ru-RU" b="1" i="1" dirty="0" smtClean="0">
                <a:latin typeface="Times New Roman" pitchFamily="18" charset="0"/>
                <a:cs typeface="Times New Roman" pitchFamily="18" charset="0"/>
              </a:rPr>
              <a:t>Развитие </a:t>
            </a:r>
            <a:r>
              <a:rPr lang="ru-RU" b="1" i="1" dirty="0" smtClean="0">
                <a:latin typeface="Times New Roman" pitchFamily="18" charset="0"/>
                <a:cs typeface="Times New Roman" pitchFamily="18" charset="0"/>
              </a:rPr>
              <a:t>творческих способностей учащихся способствует их успешной адаптации к новым жизненным условиям, заставляет действовать активно, самостоятельно находить верные решения в затруднительных ситуациях. Это также способствует расширению кругозора учащихся, развитию познавательного интереса, творческой инициативы и активной жизненной позиции.</a:t>
            </a:r>
          </a:p>
          <a:p>
            <a:endParaRPr lang="ru-RU" b="1" i="1"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buNone/>
            </a:pPr>
            <a:r>
              <a:rPr lang="ru-RU" sz="5400" b="1" i="1" dirty="0" smtClean="0"/>
              <a:t>     Спасибо за внимание!</a:t>
            </a:r>
            <a:endParaRPr lang="ru-RU" sz="54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1214422"/>
            <a:ext cx="8643998" cy="6000792"/>
          </a:xfrm>
        </p:spPr>
        <p:txBody>
          <a:bodyPr>
            <a:normAutofit/>
          </a:bodyPr>
          <a:lstStyle/>
          <a:p>
            <a:r>
              <a:rPr lang="ru-RU" sz="2000" dirty="0" smtClean="0">
                <a:latin typeface="Times New Roman" pitchFamily="18" charset="0"/>
                <a:cs typeface="Times New Roman" pitchFamily="18" charset="0"/>
              </a:rPr>
              <a:t>Развитие творческих возможностей учащихся важно на всех этапах школьного обучения, но особое значение имеет формирование творческого мышления в младшем школьном возрасте. Учитель начальной школы призван учить детей творчеству, воспитывать в каждом ребенке самостоятельную личность, умеющую находить эффективные способы решения проблемы, осуществлять поиск нужной информации, критически мыслить, вступать в дискуссию</a:t>
            </a:r>
            <a:r>
              <a:rPr lang="ru-RU" sz="2000" dirty="0" smtClean="0">
                <a:latin typeface="Times New Roman" pitchFamily="18" charset="0"/>
                <a:cs typeface="Times New Roman" pitchFamily="18" charset="0"/>
              </a:rPr>
              <a:t>, коммуникацию</a:t>
            </a:r>
            <a:r>
              <a:rPr lang="ru-RU" sz="2000" dirty="0" smtClean="0">
                <a:latin typeface="Times New Roman" pitchFamily="18" charset="0"/>
                <a:cs typeface="Times New Roman" pitchFamily="18" charset="0"/>
              </a:rPr>
              <a:t>.</a:t>
            </a:r>
          </a:p>
          <a:p>
            <a:r>
              <a:rPr lang="ru-RU" sz="2000" dirty="0" smtClean="0">
                <a:latin typeface="Times New Roman" pitchFamily="18" charset="0"/>
                <a:cs typeface="Times New Roman" pitchFamily="18" charset="0"/>
              </a:rPr>
              <a:t>Психологи отмечают, что «творческие потенции заложены и присутствуют в каждом ребенке, поскольку творчество - это естественная, природная функция мозга, которая проявляется </a:t>
            </a:r>
            <a:r>
              <a:rPr lang="ru-RU" sz="2000" dirty="0" smtClean="0">
                <a:latin typeface="Times New Roman" pitchFamily="18" charset="0"/>
                <a:cs typeface="Times New Roman" pitchFamily="18" charset="0"/>
              </a:rPr>
              <a:t>и реализуется </a:t>
            </a:r>
            <a:r>
              <a:rPr lang="ru-RU" sz="2000" dirty="0" smtClean="0">
                <a:latin typeface="Times New Roman" pitchFamily="18" charset="0"/>
                <a:cs typeface="Times New Roman" pitchFamily="18" charset="0"/>
              </a:rPr>
              <a:t>в определенной деятельности в меру наличия специальных способностей».</a:t>
            </a:r>
          </a:p>
          <a:p>
            <a:endParaRPr lang="ru-RU"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642918"/>
            <a:ext cx="8686800" cy="838200"/>
          </a:xfrm>
        </p:spPr>
        <p:txBody>
          <a:bodyPr>
            <a:noAutofit/>
          </a:bodyPr>
          <a:lstStyle/>
          <a:p>
            <a:r>
              <a:rPr lang="ru-RU" sz="1800" dirty="0" smtClean="0">
                <a:latin typeface="Times New Roman" pitchFamily="18" charset="0"/>
                <a:cs typeface="Times New Roman" pitchFamily="18" charset="0"/>
              </a:rPr>
              <a:t>«Оптимальным условием, обеспечивающим интенсивное развитие творческих способностей школьников, выступает планомерное, целенаправленное предъявление их в системе, отвечающей следующим требованиям:</a:t>
            </a:r>
            <a:endParaRPr lang="ru-RU" sz="1800" dirty="0">
              <a:latin typeface="Times New Roman" pitchFamily="18" charset="0"/>
              <a:cs typeface="Times New Roman" pitchFamily="18" charset="0"/>
            </a:endParaRPr>
          </a:p>
        </p:txBody>
      </p:sp>
      <p:sp>
        <p:nvSpPr>
          <p:cNvPr id="3" name="Содержимое 2"/>
          <p:cNvSpPr>
            <a:spLocks noGrp="1"/>
          </p:cNvSpPr>
          <p:nvPr>
            <p:ph idx="1"/>
          </p:nvPr>
        </p:nvSpPr>
        <p:spPr>
          <a:xfrm>
            <a:off x="214282" y="1857364"/>
            <a:ext cx="8686800" cy="4525963"/>
          </a:xfrm>
        </p:spPr>
        <p:txBody>
          <a:bodyPr>
            <a:normAutofit/>
          </a:bodyPr>
          <a:lstStyle/>
          <a:p>
            <a:r>
              <a:rPr lang="ru-RU" sz="2400" dirty="0" smtClean="0">
                <a:latin typeface="Times New Roman" pitchFamily="18" charset="0"/>
                <a:cs typeface="Times New Roman" pitchFamily="18" charset="0"/>
              </a:rPr>
              <a:t>познавательные задачи должны строиться на интегративной</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основе и способствовать развитию психических свойств личности-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памяти, внимания, мышления, воображения;</a:t>
            </a:r>
          </a:p>
          <a:p>
            <a:r>
              <a:rPr lang="ru-RU" sz="2400" dirty="0" smtClean="0">
                <a:latin typeface="Times New Roman" pitchFamily="18" charset="0"/>
                <a:cs typeface="Times New Roman" pitchFamily="18" charset="0"/>
              </a:rPr>
              <a:t>задачи должны подбираться с учетом рациональной последовательности их предъявления: от репродуктивных к частично-поисковым, а затем к собственно творческим;</a:t>
            </a:r>
          </a:p>
          <a:p>
            <a:r>
              <a:rPr lang="ru-RU" sz="2400" dirty="0" smtClean="0">
                <a:latin typeface="Times New Roman" pitchFamily="18" charset="0"/>
                <a:cs typeface="Times New Roman" pitchFamily="18" charset="0"/>
              </a:rPr>
              <a:t>система познавательных задач  должна вести к формированию</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беглости мышления, гибкости ума любознательности».</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571480"/>
            <a:ext cx="8563004" cy="542908"/>
          </a:xfrm>
        </p:spPr>
        <p:txBody>
          <a:bodyPr>
            <a:noAutofit/>
          </a:bodyPr>
          <a:lstStyle/>
          <a:p>
            <a:r>
              <a:rPr lang="ru-RU" sz="2400" dirty="0" smtClean="0"/>
              <a:t>Уже в первом классе детям предлагались различные виды работ.</a:t>
            </a:r>
            <a:br>
              <a:rPr lang="ru-RU" sz="2400" dirty="0" smtClean="0"/>
            </a:br>
            <a:endParaRPr lang="ru-RU" sz="2400" dirty="0"/>
          </a:p>
        </p:txBody>
      </p:sp>
      <p:sp>
        <p:nvSpPr>
          <p:cNvPr id="3" name="Содержимое 2"/>
          <p:cNvSpPr>
            <a:spLocks noGrp="1"/>
          </p:cNvSpPr>
          <p:nvPr>
            <p:ph idx="1"/>
          </p:nvPr>
        </p:nvSpPr>
        <p:spPr/>
        <p:txBody>
          <a:bodyPr>
            <a:normAutofit fontScale="70000" lnSpcReduction="20000"/>
          </a:bodyPr>
          <a:lstStyle/>
          <a:p>
            <a:pPr lvl="0"/>
            <a:r>
              <a:rPr lang="ru-RU" dirty="0" smtClean="0"/>
              <a:t>«Рассыпались буквы» </a:t>
            </a:r>
          </a:p>
          <a:p>
            <a:pPr lvl="0"/>
            <a:r>
              <a:rPr lang="ru-RU" dirty="0" smtClean="0"/>
              <a:t>«Собери слова »</a:t>
            </a:r>
          </a:p>
          <a:p>
            <a:pPr lvl="0"/>
            <a:r>
              <a:rPr lang="ru-RU" dirty="0" smtClean="0"/>
              <a:t>«Перепутались слоги в словах»</a:t>
            </a:r>
          </a:p>
          <a:p>
            <a:pPr lvl="0"/>
            <a:r>
              <a:rPr lang="ru-RU" dirty="0" smtClean="0"/>
              <a:t>Сочини зимнюю сказку. Начни ее словами «Жил был в лесу…» или « Однажды в зимнюю ночь…»</a:t>
            </a:r>
          </a:p>
          <a:p>
            <a:pPr lvl="0"/>
            <a:r>
              <a:rPr lang="ru-RU" dirty="0" smtClean="0"/>
              <a:t>Рассмотри картинку. Составь устный рассказ «Моя любимая книга»</a:t>
            </a:r>
          </a:p>
          <a:p>
            <a:pPr lvl="0"/>
            <a:r>
              <a:rPr lang="ru-RU" dirty="0" smtClean="0"/>
              <a:t>Напиши стихотворение о зиме по последнему слову. Сколько получилось предложений?</a:t>
            </a:r>
          </a:p>
          <a:p>
            <a:pPr>
              <a:buNone/>
            </a:pPr>
            <a:r>
              <a:rPr lang="ru-RU" dirty="0" smtClean="0"/>
              <a:t>… снежинки                                                    … зимой</a:t>
            </a:r>
          </a:p>
          <a:p>
            <a:pPr>
              <a:buNone/>
            </a:pPr>
            <a:r>
              <a:rPr lang="ru-RU" dirty="0" smtClean="0"/>
              <a:t>… тропинки                                                    … домой</a:t>
            </a:r>
          </a:p>
          <a:p>
            <a:pPr>
              <a:buNone/>
            </a:pPr>
            <a:r>
              <a:rPr lang="ru-RU" dirty="0" smtClean="0"/>
              <a:t>… дома                                                            … хоровод</a:t>
            </a:r>
          </a:p>
          <a:p>
            <a:pPr>
              <a:buNone/>
            </a:pPr>
            <a:r>
              <a:rPr lang="ru-RU" dirty="0" smtClean="0"/>
              <a:t>… зима                                                            … Новый год.</a:t>
            </a:r>
          </a:p>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686800" cy="838200"/>
          </a:xfrm>
        </p:spPr>
        <p:txBody>
          <a:bodyPr>
            <a:normAutofit/>
          </a:bodyPr>
          <a:lstStyle/>
          <a:p>
            <a:r>
              <a:rPr lang="ru-RU" sz="2400" dirty="0" smtClean="0"/>
              <a:t>для </a:t>
            </a:r>
            <a:r>
              <a:rPr lang="ru-RU" sz="2400" dirty="0" smtClean="0"/>
              <a:t>2 класса предполагаются задания на развитие творческого мышления </a:t>
            </a:r>
            <a:r>
              <a:rPr lang="ru-RU" sz="2400" dirty="0" smtClean="0"/>
              <a:t>детей</a:t>
            </a:r>
            <a:endParaRPr lang="ru-RU" sz="2400" dirty="0"/>
          </a:p>
        </p:txBody>
      </p:sp>
      <p:sp>
        <p:nvSpPr>
          <p:cNvPr id="3" name="Содержимое 2"/>
          <p:cNvSpPr>
            <a:spLocks noGrp="1"/>
          </p:cNvSpPr>
          <p:nvPr>
            <p:ph idx="1"/>
          </p:nvPr>
        </p:nvSpPr>
        <p:spPr>
          <a:xfrm>
            <a:off x="285720" y="1554162"/>
            <a:ext cx="8858280" cy="4946672"/>
          </a:xfrm>
        </p:spPr>
        <p:txBody>
          <a:bodyPr>
            <a:normAutofit fontScale="55000" lnSpcReduction="20000"/>
          </a:bodyPr>
          <a:lstStyle/>
          <a:p>
            <a:pPr lvl="0"/>
            <a:r>
              <a:rPr lang="ru-RU" dirty="0" smtClean="0">
                <a:latin typeface="Times New Roman" pitchFamily="18" charset="0"/>
                <a:cs typeface="Times New Roman" pitchFamily="18" charset="0"/>
              </a:rPr>
              <a:t>«Какие слова и выражения ты используешь для рассказа о своей Родине» -</a:t>
            </a:r>
          </a:p>
          <a:p>
            <a:pPr lvl="0"/>
            <a:r>
              <a:rPr lang="ru-RU" dirty="0" smtClean="0">
                <a:latin typeface="Times New Roman" pitchFamily="18" charset="0"/>
                <a:cs typeface="Times New Roman" pitchFamily="18" charset="0"/>
              </a:rPr>
              <a:t>«Расскажи о том месте, где ты родился. Какие слова о красоте родного края, о чувстве любви к нему ты используешь в своем рассказе»</a:t>
            </a:r>
          </a:p>
          <a:p>
            <a:pPr lvl="0"/>
            <a:r>
              <a:rPr lang="ru-RU" dirty="0" smtClean="0">
                <a:latin typeface="Times New Roman" pitchFamily="18" charset="0"/>
                <a:cs typeface="Times New Roman" pitchFamily="18" charset="0"/>
              </a:rPr>
              <a:t>«Как ты думаешь, какие звуки можно услышать в осеннем лесу? Расскажи о них. Опиши осень в лесу.»</a:t>
            </a:r>
          </a:p>
          <a:p>
            <a:pPr lvl="0"/>
            <a:r>
              <a:rPr lang="ru-RU" dirty="0" smtClean="0">
                <a:latin typeface="Times New Roman" pitchFamily="18" charset="0"/>
                <a:cs typeface="Times New Roman" pitchFamily="18" charset="0"/>
              </a:rPr>
              <a:t>« Попробуй описать осенний день, используя образные выражения: «дождь плачет», «ветер хулиганит», «цветы грустят», «осень плачет»</a:t>
            </a:r>
          </a:p>
          <a:p>
            <a:pPr lvl="0"/>
            <a:r>
              <a:rPr lang="ru-RU" dirty="0" smtClean="0">
                <a:latin typeface="Times New Roman" pitchFamily="18" charset="0"/>
                <a:cs typeface="Times New Roman" pitchFamily="18" charset="0"/>
              </a:rPr>
              <a:t>«Напиши сказку о путешествии осеннего листочка, используя прием олицетворения»</a:t>
            </a:r>
          </a:p>
          <a:p>
            <a:pPr lvl="0"/>
            <a:r>
              <a:rPr lang="ru-RU" dirty="0" smtClean="0">
                <a:latin typeface="Times New Roman" pitchFamily="18" charset="0"/>
                <a:cs typeface="Times New Roman" pitchFamily="18" charset="0"/>
              </a:rPr>
              <a:t>«Выбери пословицу и напиши по ней рассказ. 1) «Терпенье  и труд все перетрут», 2) «Тяжко жить тому, кто от работы бежит » и т.д.</a:t>
            </a:r>
          </a:p>
          <a:p>
            <a:pPr lvl="0"/>
            <a:r>
              <a:rPr lang="ru-RU" dirty="0" smtClean="0">
                <a:latin typeface="Times New Roman" pitchFamily="18" charset="0"/>
                <a:cs typeface="Times New Roman" pitchFamily="18" charset="0"/>
              </a:rPr>
              <a:t>«Составь сборники загадок, пословиц, поговорок»</a:t>
            </a:r>
          </a:p>
          <a:p>
            <a:pPr lvl="0"/>
            <a:r>
              <a:rPr lang="ru-RU" dirty="0" smtClean="0">
                <a:latin typeface="Times New Roman" pitchFamily="18" charset="0"/>
                <a:cs typeface="Times New Roman" pitchFamily="18" charset="0"/>
              </a:rPr>
              <a:t>«Придумай свою загадку, </a:t>
            </a:r>
            <a:r>
              <a:rPr lang="ru-RU" dirty="0" err="1" smtClean="0">
                <a:latin typeface="Times New Roman" pitchFamily="18" charset="0"/>
                <a:cs typeface="Times New Roman" pitchFamily="18" charset="0"/>
              </a:rPr>
              <a:t>закличку</a:t>
            </a:r>
            <a:r>
              <a:rPr lang="ru-RU" dirty="0" smtClean="0">
                <a:latin typeface="Times New Roman" pitchFamily="18" charset="0"/>
                <a:cs typeface="Times New Roman" pitchFamily="18" charset="0"/>
              </a:rPr>
              <a:t>, приговорку»</a:t>
            </a:r>
          </a:p>
          <a:p>
            <a:pPr lvl="0"/>
            <a:r>
              <a:rPr lang="ru-RU" dirty="0" smtClean="0">
                <a:latin typeface="Times New Roman" pitchFamily="18" charset="0"/>
                <a:cs typeface="Times New Roman" pitchFamily="18" charset="0"/>
              </a:rPr>
              <a:t>«Были ли случаи в твоей жизни, когда тебе нужно было защитить животное или растение? Расскажи.»</a:t>
            </a:r>
          </a:p>
          <a:p>
            <a:pPr lvl="0"/>
            <a:r>
              <a:rPr lang="ru-RU" dirty="0" smtClean="0">
                <a:latin typeface="Times New Roman" pitchFamily="18" charset="0"/>
                <a:cs typeface="Times New Roman" pitchFamily="18" charset="0"/>
              </a:rPr>
              <a:t>«Составь рассказ о жаворонке? Где он живет? Где любит петь свои песни? Какой у него голосок? В какое время года его песни особенно радостны и почему? Используй в своем рассказе эпитеты, сравнения.» </a:t>
            </a:r>
          </a:p>
          <a:p>
            <a:pPr lvl="0"/>
            <a:r>
              <a:rPr lang="ru-RU" dirty="0" smtClean="0">
                <a:latin typeface="Times New Roman" pitchFamily="18" charset="0"/>
                <a:cs typeface="Times New Roman" pitchFamily="18" charset="0"/>
              </a:rPr>
              <a:t>«Напиши веселые рассказы о птицах, которые умеют говорить» и т.д.</a:t>
            </a:r>
          </a:p>
          <a:p>
            <a:endParaRPr lang="ru-RU"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sz="2700" b="1" dirty="0" smtClean="0"/>
              <a:t/>
            </a:r>
            <a:br>
              <a:rPr lang="ru-RU" sz="2700" b="1" dirty="0" smtClean="0"/>
            </a:br>
            <a:r>
              <a:rPr lang="ru-RU" sz="2700" b="1" dirty="0" smtClean="0"/>
              <a:t/>
            </a:r>
            <a:br>
              <a:rPr lang="ru-RU" sz="2700" b="1" dirty="0" smtClean="0"/>
            </a:br>
            <a:r>
              <a:rPr lang="ru-RU" sz="2700" b="1" dirty="0" smtClean="0"/>
              <a:t>Рецензирование детьми созданных рисунков.</a:t>
            </a:r>
            <a:r>
              <a:rPr lang="ru-RU" dirty="0" smtClean="0"/>
              <a:t/>
            </a:r>
            <a:br>
              <a:rPr lang="ru-RU" dirty="0" smtClean="0"/>
            </a:br>
            <a:r>
              <a:rPr lang="ru-RU" b="1" dirty="0" smtClean="0"/>
              <a:t/>
            </a:r>
            <a:br>
              <a:rPr lang="ru-RU" b="1" dirty="0" smtClean="0"/>
            </a:br>
            <a:endParaRPr lang="ru-RU" dirty="0"/>
          </a:p>
        </p:txBody>
      </p:sp>
      <p:sp>
        <p:nvSpPr>
          <p:cNvPr id="3" name="Содержимое 2"/>
          <p:cNvSpPr>
            <a:spLocks noGrp="1"/>
          </p:cNvSpPr>
          <p:nvPr>
            <p:ph idx="1"/>
          </p:nvPr>
        </p:nvSpPr>
        <p:spPr>
          <a:xfrm>
            <a:off x="457200" y="1571612"/>
            <a:ext cx="8401080" cy="5072098"/>
          </a:xfrm>
        </p:spPr>
        <p:txBody>
          <a:bodyPr>
            <a:normAutofit fontScale="55000" lnSpcReduction="20000"/>
          </a:bodyPr>
          <a:lstStyle/>
          <a:p>
            <a:pPr lvl="1">
              <a:buNone/>
            </a:pPr>
            <a:r>
              <a:rPr lang="ru-RU" b="1" dirty="0" smtClean="0"/>
              <a:t>Рецензирование детьми созданных рисунков.</a:t>
            </a:r>
            <a:endParaRPr lang="ru-RU" dirty="0" smtClean="0"/>
          </a:p>
          <a:p>
            <a:pPr>
              <a:buNone/>
            </a:pPr>
            <a:r>
              <a:rPr lang="ru-RU" dirty="0" smtClean="0"/>
              <a:t>Рецензия ученицы 3 класса «Б» Агаповой Софьи на рисунок Петунина Алексея</a:t>
            </a:r>
          </a:p>
          <a:p>
            <a:pPr>
              <a:buNone/>
            </a:pPr>
            <a:r>
              <a:rPr lang="ru-RU" dirty="0" smtClean="0"/>
              <a:t>	            Пригреты теплым солнышком,</a:t>
            </a:r>
            <a:br>
              <a:rPr lang="ru-RU" dirty="0" smtClean="0"/>
            </a:br>
            <a:r>
              <a:rPr lang="ru-RU" dirty="0" smtClean="0"/>
              <a:t>	Шумят повеселелые…</a:t>
            </a:r>
          </a:p>
          <a:p>
            <a:pPr>
              <a:buNone/>
            </a:pPr>
            <a:r>
              <a:rPr lang="ru-RU" dirty="0" smtClean="0"/>
              <a:t>			(Н.Некрасов)</a:t>
            </a:r>
          </a:p>
          <a:p>
            <a:pPr>
              <a:buNone/>
            </a:pPr>
            <a:r>
              <a:rPr lang="ru-RU" dirty="0" smtClean="0"/>
              <a:t>У Леши хорошо показано, что деревья шумят. Они у него немножко </a:t>
            </a:r>
            <a:r>
              <a:rPr lang="ru-RU" dirty="0" err="1" smtClean="0"/>
              <a:t>понагнуты</a:t>
            </a:r>
            <a:r>
              <a:rPr lang="ru-RU" dirty="0" smtClean="0"/>
              <a:t>. Но неправильно нарисованы облака. Они должны быть белые, а у него </a:t>
            </a:r>
            <a:r>
              <a:rPr lang="ru-RU" dirty="0" err="1" smtClean="0"/>
              <a:t>голубые</a:t>
            </a:r>
            <a:r>
              <a:rPr lang="ru-RU" dirty="0" smtClean="0"/>
              <a:t>.</a:t>
            </a:r>
          </a:p>
          <a:p>
            <a:pPr>
              <a:buNone/>
            </a:pPr>
            <a:r>
              <a:rPr lang="ru-RU" dirty="0" smtClean="0"/>
              <a:t> </a:t>
            </a:r>
          </a:p>
          <a:p>
            <a:pPr>
              <a:buNone/>
            </a:pPr>
            <a:r>
              <a:rPr lang="ru-RU" dirty="0" smtClean="0"/>
              <a:t>Рецензия ученика 3 класса «Б» </a:t>
            </a:r>
            <a:r>
              <a:rPr lang="ru-RU" dirty="0" err="1" smtClean="0"/>
              <a:t>Мусоева</a:t>
            </a:r>
            <a:r>
              <a:rPr lang="ru-RU" dirty="0" smtClean="0"/>
              <a:t> Александра на рисунок ученицы Селиверстовой Анастасии.</a:t>
            </a:r>
          </a:p>
          <a:p>
            <a:pPr>
              <a:buNone/>
            </a:pPr>
            <a:r>
              <a:rPr lang="ru-RU" dirty="0" smtClean="0"/>
              <a:t>	А рядом новой зеленью</a:t>
            </a:r>
          </a:p>
          <a:p>
            <a:pPr>
              <a:buNone/>
            </a:pPr>
            <a:r>
              <a:rPr lang="ru-RU" dirty="0" smtClean="0"/>
              <a:t>	Лепечут песню новую</a:t>
            </a:r>
          </a:p>
          <a:p>
            <a:pPr>
              <a:buNone/>
            </a:pPr>
            <a:r>
              <a:rPr lang="ru-RU" dirty="0" smtClean="0"/>
              <a:t>	И липа </a:t>
            </a:r>
            <a:r>
              <a:rPr lang="ru-RU" dirty="0" err="1" smtClean="0"/>
              <a:t>бледнолистая</a:t>
            </a:r>
            <a:r>
              <a:rPr lang="ru-RU" dirty="0" smtClean="0"/>
              <a:t>,</a:t>
            </a:r>
          </a:p>
          <a:p>
            <a:pPr>
              <a:buNone/>
            </a:pPr>
            <a:r>
              <a:rPr lang="ru-RU" dirty="0" smtClean="0"/>
              <a:t>	И белая березонька…</a:t>
            </a:r>
          </a:p>
          <a:p>
            <a:pPr>
              <a:buNone/>
            </a:pPr>
            <a:r>
              <a:rPr lang="ru-RU" dirty="0" smtClean="0"/>
              <a:t>			(Н.Некрасов)</a:t>
            </a:r>
          </a:p>
          <a:p>
            <a:pPr>
              <a:buNone/>
            </a:pPr>
            <a:r>
              <a:rPr lang="ru-RU" dirty="0" smtClean="0"/>
              <a:t>        Мне нравятся листочки, которые только что распустились, и белый ствол березы, на котором белые пятна, темно- </a:t>
            </a:r>
            <a:r>
              <a:rPr lang="ru-RU" dirty="0" err="1" smtClean="0"/>
              <a:t>голубое</a:t>
            </a:r>
            <a:r>
              <a:rPr lang="ru-RU" dirty="0" smtClean="0"/>
              <a:t> небо, зовущее грозу.</a:t>
            </a:r>
          </a:p>
          <a:p>
            <a:pPr>
              <a:buNone/>
            </a:pPr>
            <a:r>
              <a:rPr lang="ru-RU" dirty="0" smtClean="0"/>
              <a:t>       Но плохо то, что у Насти очень высокая трава, весной такой травы высокой не бывает.</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785794"/>
            <a:ext cx="8686800" cy="838200"/>
          </a:xfrm>
        </p:spPr>
        <p:txBody>
          <a:bodyPr>
            <a:normAutofit fontScale="90000"/>
          </a:bodyPr>
          <a:lstStyle/>
          <a:p>
            <a:r>
              <a:rPr lang="ru-RU" dirty="0" smtClean="0"/>
              <a:t/>
            </a:r>
            <a:br>
              <a:rPr lang="ru-RU" dirty="0" smtClean="0"/>
            </a:br>
            <a:endParaRPr lang="ru-RU" dirty="0"/>
          </a:p>
        </p:txBody>
      </p:sp>
      <p:sp>
        <p:nvSpPr>
          <p:cNvPr id="3" name="Содержимое 2"/>
          <p:cNvSpPr>
            <a:spLocks noGrp="1"/>
          </p:cNvSpPr>
          <p:nvPr>
            <p:ph idx="1"/>
          </p:nvPr>
        </p:nvSpPr>
        <p:spPr>
          <a:xfrm>
            <a:off x="214282" y="1142984"/>
            <a:ext cx="8358246" cy="5500726"/>
          </a:xfrm>
        </p:spPr>
        <p:txBody>
          <a:bodyPr>
            <a:normAutofit fontScale="92500" lnSpcReduction="10000"/>
          </a:bodyPr>
          <a:lstStyle/>
          <a:p>
            <a:pPr>
              <a:buNone/>
            </a:pPr>
            <a:r>
              <a:rPr lang="ru-RU" dirty="0" smtClean="0"/>
              <a:t>  </a:t>
            </a:r>
            <a:r>
              <a:rPr lang="ru-RU" dirty="0" smtClean="0"/>
              <a:t>   </a:t>
            </a:r>
            <a:r>
              <a:rPr lang="ru-RU" sz="2400" dirty="0" smtClean="0">
                <a:latin typeface="Times New Roman" pitchFamily="18" charset="0"/>
                <a:cs typeface="Times New Roman" pitchFamily="18" charset="0"/>
              </a:rPr>
              <a:t>Это </a:t>
            </a:r>
            <a:r>
              <a:rPr lang="ru-RU" sz="2400" dirty="0" smtClean="0">
                <a:latin typeface="Times New Roman" pitchFamily="18" charset="0"/>
                <a:cs typeface="Times New Roman" pitchFamily="18" charset="0"/>
              </a:rPr>
              <a:t>наиболее трудный, но интересный вид творческой работы с </a:t>
            </a:r>
            <a:r>
              <a:rPr lang="ru-RU" sz="2400" dirty="0" smtClean="0">
                <a:latin typeface="Times New Roman" pitchFamily="18" charset="0"/>
                <a:cs typeface="Times New Roman" pitchFamily="18" charset="0"/>
              </a:rPr>
              <a:t> детскими </a:t>
            </a:r>
            <a:r>
              <a:rPr lang="ru-RU" sz="2400" dirty="0" smtClean="0">
                <a:latin typeface="Times New Roman" pitchFamily="18" charset="0"/>
                <a:cs typeface="Times New Roman" pitchFamily="18" charset="0"/>
              </a:rPr>
              <a:t>иллюстрациями. Делаю это так:</a:t>
            </a:r>
          </a:p>
          <a:p>
            <a:pPr lvl="1"/>
            <a:r>
              <a:rPr lang="ru-RU" sz="2400" dirty="0" smtClean="0">
                <a:latin typeface="Times New Roman" pitchFamily="18" charset="0"/>
                <a:cs typeface="Times New Roman" pitchFamily="18" charset="0"/>
              </a:rPr>
              <a:t>каждый ученик после разбора текста углубляется в создание своей иллюстрации;</a:t>
            </a:r>
          </a:p>
          <a:p>
            <a:pPr lvl="1"/>
            <a:r>
              <a:rPr lang="ru-RU" sz="2400" dirty="0" smtClean="0">
                <a:latin typeface="Times New Roman" pitchFamily="18" charset="0"/>
                <a:cs typeface="Times New Roman" pitchFamily="18" charset="0"/>
              </a:rPr>
              <a:t>школьники обмениваются рисунками;</a:t>
            </a:r>
          </a:p>
          <a:p>
            <a:pPr lvl="1"/>
            <a:r>
              <a:rPr lang="ru-RU" sz="2400" dirty="0" smtClean="0">
                <a:latin typeface="Times New Roman" pitchFamily="18" charset="0"/>
                <a:cs typeface="Times New Roman" pitchFamily="18" charset="0"/>
              </a:rPr>
              <a:t>получивший рисунок рассматривает его и, перечитывая текст, пытается найти этот эпизод, к которому он относится. Установив, к какому месту создана иллюстрация, ученик подписывает ее словами текста;</a:t>
            </a:r>
          </a:p>
          <a:p>
            <a:pPr lvl="1"/>
            <a:r>
              <a:rPr lang="ru-RU" sz="2400" dirty="0" smtClean="0">
                <a:latin typeface="Times New Roman" pitchFamily="18" charset="0"/>
                <a:cs typeface="Times New Roman" pitchFamily="18" charset="0"/>
              </a:rPr>
              <a:t>сопоставляя содержание иллюстрации с содержанием данного эпизода, ученик пишет рецензию, где указывает, соответствует или нет данный рисунок тексту, отмечает качество выполненной работы. Все свои замечания он подкрепляет ссылками на текст. Рецензия подписывается учеником.</a:t>
            </a:r>
            <a:r>
              <a:rPr lang="ru-RU" sz="2400" b="1" dirty="0" smtClean="0">
                <a:latin typeface="Times New Roman" pitchFamily="18" charset="0"/>
                <a:cs typeface="Times New Roman" pitchFamily="18" charset="0"/>
              </a:rPr>
              <a:t> </a:t>
            </a:r>
            <a:endParaRPr lang="ru-RU" sz="2400" dirty="0" smtClean="0">
              <a:latin typeface="Times New Roman" pitchFamily="18" charset="0"/>
              <a:cs typeface="Times New Roman" pitchFamily="18" charset="0"/>
            </a:endParaRP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85720" y="1357298"/>
            <a:ext cx="8686800" cy="4525963"/>
          </a:xfrm>
        </p:spPr>
        <p:txBody>
          <a:bodyPr>
            <a:noAutofit/>
          </a:bodyPr>
          <a:lstStyle/>
          <a:p>
            <a:pPr>
              <a:lnSpc>
                <a:spcPct val="170000"/>
              </a:lnSpc>
              <a:buNone/>
            </a:pP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Голоулина</a:t>
            </a:r>
            <a:r>
              <a:rPr lang="ru-RU" sz="1600" b="1" dirty="0" smtClean="0">
                <a:latin typeface="Times New Roman" pitchFamily="18" charset="0"/>
                <a:cs typeface="Times New Roman" pitchFamily="18" charset="0"/>
              </a:rPr>
              <a:t> Елизавета:</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Так прошла ночь, и наступило утро. Мальчики увидели, что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не сбежал, спит на елочке. Больше они не закрывали клетку, и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мог всегда сидеть на елочке. С этих пор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и елочка стали неразлучны. Они рассказывали друг другу истории о своей жизни.»</a:t>
            </a:r>
          </a:p>
          <a:p>
            <a:pPr>
              <a:lnSpc>
                <a:spcPct val="170000"/>
              </a:lnSpc>
            </a:pPr>
            <a:r>
              <a:rPr lang="ru-RU" sz="1600"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Ауини</a:t>
            </a:r>
            <a:r>
              <a:rPr lang="ru-RU" sz="1600" b="1" dirty="0" smtClean="0">
                <a:latin typeface="Times New Roman" pitchFamily="18" charset="0"/>
                <a:cs typeface="Times New Roman" pitchFamily="18" charset="0"/>
              </a:rPr>
              <a:t> </a:t>
            </a:r>
            <a:r>
              <a:rPr lang="ru-RU" sz="1600" b="1" dirty="0" err="1" smtClean="0">
                <a:latin typeface="Times New Roman" pitchFamily="18" charset="0"/>
                <a:cs typeface="Times New Roman" pitchFamily="18" charset="0"/>
              </a:rPr>
              <a:t>Даяна</a:t>
            </a:r>
            <a:r>
              <a:rPr lang="ru-RU" sz="1600" b="1"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 И бельчонку приснился сон, будто он с елочкой оказался в родном лесу. Там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увидел своих родителей и очень обрадовался. Папа и мама тоже обрадовались сыну. Им было очень хорошо вместе. Желание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исполнилось во сне</a:t>
            </a:r>
            <a:r>
              <a:rPr lang="ru-RU" sz="1600" dirty="0" smtClean="0">
                <a:latin typeface="Times New Roman" pitchFamily="18" charset="0"/>
                <a:cs typeface="Times New Roman" pitchFamily="18" charset="0"/>
              </a:rPr>
              <a:t>.»</a:t>
            </a:r>
            <a:r>
              <a:rPr lang="ru-RU" sz="1600" dirty="0" smtClean="0">
                <a:latin typeface="Times New Roman" pitchFamily="18" charset="0"/>
                <a:cs typeface="Times New Roman" pitchFamily="18" charset="0"/>
              </a:rPr>
              <a:t> </a:t>
            </a:r>
          </a:p>
          <a:p>
            <a:pPr>
              <a:lnSpc>
                <a:spcPct val="170000"/>
              </a:lnSpc>
            </a:pPr>
            <a:r>
              <a:rPr lang="ru-RU" sz="1600" b="1" dirty="0" err="1" smtClean="0">
                <a:latin typeface="Times New Roman" pitchFamily="18" charset="0"/>
                <a:cs typeface="Times New Roman" pitchFamily="18" charset="0"/>
              </a:rPr>
              <a:t>Элькин</a:t>
            </a:r>
            <a:r>
              <a:rPr lang="ru-RU" sz="1600" b="1" dirty="0" smtClean="0">
                <a:latin typeface="Times New Roman" pitchFamily="18" charset="0"/>
                <a:cs typeface="Times New Roman" pitchFamily="18" charset="0"/>
              </a:rPr>
              <a:t>  Матвей</a:t>
            </a:r>
            <a:r>
              <a:rPr lang="ru-RU" sz="1600" dirty="0" smtClean="0">
                <a:latin typeface="Times New Roman" pitchFamily="18" charset="0"/>
                <a:cs typeface="Times New Roman" pitchFamily="18" charset="0"/>
              </a:rPr>
              <a:t>: </a:t>
            </a:r>
            <a:r>
              <a:rPr lang="ru-RU" sz="1600" dirty="0" smtClean="0">
                <a:latin typeface="Times New Roman" pitchFamily="18" charset="0"/>
                <a:cs typeface="Times New Roman" pitchFamily="18" charset="0"/>
              </a:rPr>
              <a:t>«Наступило утро,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проснулся. Он прыгал  с ветки на ветку и вспоминал лес, родителей и своих братьев. Ему стало очень грустно. Но елочка веселила его. Она снова разговаривала с ним и играла. А когда наступила весна, елочку посадили в саду. И </a:t>
            </a:r>
            <a:r>
              <a:rPr lang="ru-RU" sz="1600" dirty="0" err="1" smtClean="0">
                <a:latin typeface="Times New Roman" pitchFamily="18" charset="0"/>
                <a:cs typeface="Times New Roman" pitchFamily="18" charset="0"/>
              </a:rPr>
              <a:t>Кирре</a:t>
            </a:r>
            <a:r>
              <a:rPr lang="ru-RU" sz="1600" dirty="0" smtClean="0">
                <a:latin typeface="Times New Roman" pitchFamily="18" charset="0"/>
                <a:cs typeface="Times New Roman" pitchFamily="18" charset="0"/>
              </a:rPr>
              <a:t> построил на ней себе домик. Они были счастливы и неразлучны.»</a:t>
            </a:r>
          </a:p>
          <a:p>
            <a:endParaRPr lang="ru-RU" sz="1600" dirty="0" smtClean="0"/>
          </a:p>
          <a:p>
            <a:endParaRPr lang="ru-RU" sz="1600" dirty="0"/>
          </a:p>
        </p:txBody>
      </p:sp>
      <p:sp>
        <p:nvSpPr>
          <p:cNvPr id="4" name="Прямоугольник 3"/>
          <p:cNvSpPr/>
          <p:nvPr/>
        </p:nvSpPr>
        <p:spPr>
          <a:xfrm>
            <a:off x="1357290" y="500042"/>
            <a:ext cx="4748222" cy="584775"/>
          </a:xfrm>
          <a:prstGeom prst="rect">
            <a:avLst/>
          </a:prstGeom>
        </p:spPr>
        <p:txBody>
          <a:bodyPr wrap="square">
            <a:spAutoFit/>
          </a:bodyPr>
          <a:lstStyle/>
          <a:p>
            <a:pPr marL="342900" lvl="0" indent="-342900">
              <a:spcBef>
                <a:spcPct val="20000"/>
              </a:spcBef>
              <a:buClr>
                <a:srgbClr val="F0A22E"/>
              </a:buClr>
              <a:buSzPct val="70000"/>
            </a:pPr>
            <a:r>
              <a:rPr lang="ru-RU" sz="3200" dirty="0" smtClean="0">
                <a:solidFill>
                  <a:srgbClr val="4E3B30"/>
                </a:solidFill>
              </a:rPr>
              <a:t>Бельчонок и  елочка</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 </a:t>
            </a:r>
            <a:br>
              <a:rPr lang="ru-RU" dirty="0" smtClean="0"/>
            </a:br>
            <a:r>
              <a:rPr lang="ru-RU" b="1" dirty="0" smtClean="0"/>
              <a:t>«МОЯ СЕМЬЯ»</a:t>
            </a:r>
            <a:r>
              <a:rPr lang="ru-RU" dirty="0" smtClean="0"/>
              <a:t/>
            </a:r>
            <a:br>
              <a:rPr lang="ru-RU" dirty="0" smtClean="0"/>
            </a:br>
            <a:endParaRPr lang="ru-RU" dirty="0"/>
          </a:p>
        </p:txBody>
      </p:sp>
      <p:sp>
        <p:nvSpPr>
          <p:cNvPr id="3" name="Содержимое 2"/>
          <p:cNvSpPr>
            <a:spLocks noGrp="1"/>
          </p:cNvSpPr>
          <p:nvPr>
            <p:ph idx="1"/>
          </p:nvPr>
        </p:nvSpPr>
        <p:spPr>
          <a:xfrm>
            <a:off x="0" y="1285860"/>
            <a:ext cx="8839200" cy="5160986"/>
          </a:xfrm>
        </p:spPr>
        <p:txBody>
          <a:bodyPr>
            <a:noAutofit/>
          </a:bodyPr>
          <a:lstStyle/>
          <a:p>
            <a:r>
              <a:rPr lang="ru-RU" sz="2000" b="1" dirty="0" smtClean="0">
                <a:latin typeface="Times New Roman" pitchFamily="18" charset="0"/>
                <a:cs typeface="Times New Roman" pitchFamily="18" charset="0"/>
              </a:rPr>
              <a:t>Аксенова Алина:</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У меня есть мама, папа, две бабушки, два дедушки. Я их очень люблю. У нас дружная семья. Я люблю своих родных. Еще у меня есть попугай </a:t>
            </a:r>
            <a:r>
              <a:rPr lang="ru-RU" sz="2000" dirty="0" err="1" smtClean="0">
                <a:latin typeface="Times New Roman" pitchFamily="18" charset="0"/>
                <a:cs typeface="Times New Roman" pitchFamily="18" charset="0"/>
              </a:rPr>
              <a:t>Корний</a:t>
            </a:r>
            <a:r>
              <a:rPr lang="ru-RU" sz="2000" dirty="0" smtClean="0">
                <a:latin typeface="Times New Roman" pitchFamily="18" charset="0"/>
                <a:cs typeface="Times New Roman" pitchFamily="18" charset="0"/>
              </a:rPr>
              <a:t>. Он очень звонко поет, поэтому у нас всегда весело и уютно</a:t>
            </a:r>
            <a:r>
              <a:rPr lang="ru-RU" sz="2000" dirty="0" smtClean="0">
                <a:latin typeface="Times New Roman" pitchFamily="18" charset="0"/>
                <a:cs typeface="Times New Roman" pitchFamily="18" charset="0"/>
              </a:rPr>
              <a:t>.»</a:t>
            </a:r>
            <a:endParaRPr lang="ru-RU" sz="2000" dirty="0" smtClean="0">
              <a:latin typeface="Times New Roman" pitchFamily="18" charset="0"/>
              <a:cs typeface="Times New Roman" pitchFamily="18" charset="0"/>
            </a:endParaRPr>
          </a:p>
          <a:p>
            <a:r>
              <a:rPr lang="ru-RU" sz="2000" b="1" dirty="0" smtClean="0">
                <a:latin typeface="Times New Roman" pitchFamily="18" charset="0"/>
                <a:cs typeface="Times New Roman" pitchFamily="18" charset="0"/>
              </a:rPr>
              <a:t>Ведерников Георгий</a:t>
            </a:r>
            <a:r>
              <a:rPr lang="ru-RU" sz="2000" dirty="0" smtClean="0">
                <a:latin typeface="Times New Roman" pitchFamily="18" charset="0"/>
                <a:cs typeface="Times New Roman" pitchFamily="18" charset="0"/>
              </a:rPr>
              <a:t>: </a:t>
            </a:r>
            <a:r>
              <a:rPr lang="ru-RU" sz="2000" dirty="0" smtClean="0">
                <a:latin typeface="Times New Roman" pitchFamily="18" charset="0"/>
                <a:cs typeface="Times New Roman" pitchFamily="18" charset="0"/>
              </a:rPr>
              <a:t>« Я люблю свою большую дружную семью. Моя мама очень заботливая и добрая. Она всегда мне во всем поможет, посоветует, подскажет. Еще она вкусно готовит, а на праздники печет пироги и торты. Моя бабуля тоже очень добрая. Она любит меня баловать всякими сладостями. Мы с ней часто ходим гулять в магазин. Папа меня очень любит. Он добрый. Но иногда бывает строгим. Когда я его не слушаюсь. Папа возит меня на шахматы и плаванье, катает на машине. Водит в парк на прогулку. А еще я очень люблю младшего братика. Он очень забавный и пока не умеет разговаривать. Он скучает. Когда я в школе. А когда я прихожу. С радостным криком встречает меня и обнимает. Мы играем, и кошка Милка бежит играть с нами. Она наша любимица. По утрам она будит меня и провожает в школу. Вот такая у меня дружная веселая семья.»</a:t>
            </a:r>
          </a:p>
          <a:p>
            <a:pPr>
              <a:lnSpc>
                <a:spcPct val="170000"/>
              </a:lnSpc>
            </a:pPr>
            <a:endParaRPr lang="ru-RU" sz="16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57</TotalTime>
  <Words>1383</Words>
  <PresentationFormat>Экран (4:3)</PresentationFormat>
  <Paragraphs>75</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Развитие творческих способностей учащихся на уроках литературного чтения</vt:lpstr>
      <vt:lpstr>Слайд 2</vt:lpstr>
      <vt:lpstr>«Оптимальным условием, обеспечивающим интенсивное развитие творческих способностей школьников, выступает планомерное, целенаправленное предъявление их в системе, отвечающей следующим требованиям:</vt:lpstr>
      <vt:lpstr>Уже в первом классе детям предлагались различные виды работ. </vt:lpstr>
      <vt:lpstr>для 2 класса предполагаются задания на развитие творческого мышления детей</vt:lpstr>
      <vt:lpstr>  Рецензирование детьми созданных рисунков.  </vt:lpstr>
      <vt:lpstr> </vt:lpstr>
      <vt:lpstr>Слайд 8</vt:lpstr>
      <vt:lpstr>  «МОЯ СЕМЬЯ» </vt:lpstr>
      <vt:lpstr>«МОЙ ДРУГ» </vt:lpstr>
      <vt:lpstr>«ПРИКЛЮЧЕНИЯ КАПЕЛЬКИ» </vt:lpstr>
      <vt:lpstr>«ПРИКЛЮЧЕНИЯ ОСЕННЕГО ЛИСТОЧКА» </vt:lpstr>
      <vt:lpstr>«Как человек с Землёй поспорил» </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Развитие творческих способностей учащихся на уроках литературного чтения</dc:title>
  <cp:lastModifiedBy>4_класс</cp:lastModifiedBy>
  <cp:revision>7</cp:revision>
  <dcterms:modified xsi:type="dcterms:W3CDTF">2014-06-16T06:43:23Z</dcterms:modified>
</cp:coreProperties>
</file>