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72" r:id="rId4"/>
    <p:sldId id="287" r:id="rId5"/>
    <p:sldId id="268" r:id="rId6"/>
    <p:sldId id="274" r:id="rId7"/>
    <p:sldId id="269" r:id="rId8"/>
    <p:sldId id="288" r:id="rId9"/>
    <p:sldId id="289" r:id="rId10"/>
    <p:sldId id="290" r:id="rId11"/>
    <p:sldId id="281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5A4D-67AD-4C0D-8B15-7D3BFDA07FA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A4C02-7310-45A9-8970-8DEF6E9FB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-udarenie.ru/" TargetMode="External"/><Relationship Id="rId2" Type="http://schemas.openxmlformats.org/officeDocument/2006/relationships/hyperlink" Target="http://dazor.narod.ru/pr_uda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https://lh4.ggpht.com/mYzVQ3cWkUXrv3eD-tkutnkA1FtuTnStXGyuf3s1Z6-heOEwqVVPcNT3aA0cO-rq1jzp=s170" TargetMode="External"/><Relationship Id="rId18" Type="http://schemas.openxmlformats.org/officeDocument/2006/relationships/image" Target="../media/image52.png"/><Relationship Id="rId26" Type="http://schemas.openxmlformats.org/officeDocument/2006/relationships/image" Target="../media/image56.gif"/><Relationship Id="rId3" Type="http://schemas.openxmlformats.org/officeDocument/2006/relationships/hyperlink" Target="http://misskitty.spb.ru/wp-content/uploads/2011/12/042.jpg" TargetMode="External"/><Relationship Id="rId21" Type="http://schemas.openxmlformats.org/officeDocument/2006/relationships/hyperlink" Target="https://lh4.ggpht.com/z5KN5UOh5iZpbL40lcWH63dV6xvQb5ZeYG0myabwgqEf1M_Fe80gARx2fLDqo0ZXinqq=s85" TargetMode="External"/><Relationship Id="rId7" Type="http://schemas.openxmlformats.org/officeDocument/2006/relationships/hyperlink" Target="https://lh6.ggpht.com/6MtRORFsyd54XrC-puAP8L_pJVqcSfOJi66YVW2pvoVhODtjwdyWNS0kaBnF36i_ckFyd6s=s132" TargetMode="External"/><Relationship Id="rId12" Type="http://schemas.openxmlformats.org/officeDocument/2006/relationships/image" Target="../media/image49.png"/><Relationship Id="rId17" Type="http://schemas.openxmlformats.org/officeDocument/2006/relationships/hyperlink" Target="https://lh3.ggpht.com/uqnp8BvRigzPyHQGhrxzXfOQX9zF_ABaGTzZGrlN1nhlXVTqWY72NGJ2mzgAa545DMQ8xx4=s85" TargetMode="External"/><Relationship Id="rId25" Type="http://schemas.openxmlformats.org/officeDocument/2006/relationships/hyperlink" Target="http://joachim-ernst.de/Buch.gif" TargetMode="External"/><Relationship Id="rId2" Type="http://schemas.openxmlformats.org/officeDocument/2006/relationships/hyperlink" Target="http://www.sarreg.ru/uploads/posts/2011-12/1323174086_mack_pretty.jpg" TargetMode="External"/><Relationship Id="rId16" Type="http://schemas.openxmlformats.org/officeDocument/2006/relationships/image" Target="../media/image51.png"/><Relationship Id="rId20" Type="http://schemas.openxmlformats.org/officeDocument/2006/relationships/image" Target="../media/image53.jpeg"/><Relationship Id="rId29" Type="http://schemas.openxmlformats.org/officeDocument/2006/relationships/hyperlink" Target="http://s7.images.www.tvn.hu/2009/05/22/06/43/www.tvn.hu_bd924886646299f8d7f7164f6c4bdf0d_k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hyperlink" Target="https://lh5.ggpht.com/G4YFRQlJjtpzc0p8s8zmWoK8L61ql7J576GVKMX5Ay1M45R3_7uDZOtr97CIA8IkzEsI9Q=s85" TargetMode="External"/><Relationship Id="rId24" Type="http://schemas.openxmlformats.org/officeDocument/2006/relationships/image" Target="../media/image55.jpeg"/><Relationship Id="rId5" Type="http://schemas.openxmlformats.org/officeDocument/2006/relationships/hyperlink" Target="https://lh6.ggpht.com/jtecAyzBqlZffh-wuNN20xIo5oULScMrfQkUwr1C3SpJTs92ckBny_gfCcZYSCjlc4ZWyQ=s85" TargetMode="External"/><Relationship Id="rId15" Type="http://schemas.openxmlformats.org/officeDocument/2006/relationships/hyperlink" Target="https://lh4.ggpht.com/NZi34hIR7N5VDoek7zX8HZAnibPm1Zr0XBtXVF0wGvng_woGfPNzIOoE_fbehBVtW_gK=s86" TargetMode="External"/><Relationship Id="rId23" Type="http://schemas.openxmlformats.org/officeDocument/2006/relationships/hyperlink" Target="https://lh5.ggpht.com/og5ktAshPgZR3fUuVqAEsz1681lZRPFT_9X56Z2fF7OQJxZeG0y-NxFlJVBhE4Qkmopg8A=s85" TargetMode="External"/><Relationship Id="rId28" Type="http://schemas.openxmlformats.org/officeDocument/2006/relationships/image" Target="../media/image57.jpeg"/><Relationship Id="rId10" Type="http://schemas.openxmlformats.org/officeDocument/2006/relationships/image" Target="../media/image48.png"/><Relationship Id="rId19" Type="http://schemas.openxmlformats.org/officeDocument/2006/relationships/hyperlink" Target="https://lh3.ggpht.com/zamE2orKINzoEfmYfhtSIW09nZsXrr2cIx1opPDoNrPWVwXbz5Z7WotvQ16nWk98Os25iw=s85" TargetMode="External"/><Relationship Id="rId4" Type="http://schemas.openxmlformats.org/officeDocument/2006/relationships/hyperlink" Target="https://lh6.ggpht.com/iTPjP7vCZy-1ROqCPdFfuXKqmI7rwg2x-Ld8q4JuB0vJzCqLX102xCb-vg57Ayt2IT0O=s114" TargetMode="External"/><Relationship Id="rId9" Type="http://schemas.openxmlformats.org/officeDocument/2006/relationships/hyperlink" Target="https://lh6.ggpht.com/5-3fcep46EEnlx1uPW1mgYnpoumMW0DMey6XsQIp7gnONlFw5EB1ZD0kSFpH33xdIdje=s170" TargetMode="External"/><Relationship Id="rId14" Type="http://schemas.openxmlformats.org/officeDocument/2006/relationships/image" Target="../media/image50.png"/><Relationship Id="rId22" Type="http://schemas.openxmlformats.org/officeDocument/2006/relationships/image" Target="../media/image54.jpeg"/><Relationship Id="rId27" Type="http://schemas.openxmlformats.org/officeDocument/2006/relationships/hyperlink" Target="https://lh6.ggpht.com/qE24NUTv6yCKEz7ZgJlFsG7Q3b21KAnz7zqoCm9iMOYwULfJZIZMcFhNxxWHLdyB-RTk=s85" TargetMode="External"/><Relationship Id="rId30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857232"/>
            <a:ext cx="4429156" cy="235745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Фонетика и графика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57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Что я должен знать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3571876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7030A0"/>
                </a:solidFill>
              </a:rPr>
              <a:t>Кадочникова Татьяна Владимировна,</a:t>
            </a:r>
          </a:p>
          <a:p>
            <a:pPr algn="r"/>
            <a:r>
              <a:rPr lang="ru-RU" i="1" dirty="0" smtClean="0">
                <a:solidFill>
                  <a:srgbClr val="7030A0"/>
                </a:solidFill>
              </a:rPr>
              <a:t>учитель начальных классов</a:t>
            </a:r>
          </a:p>
          <a:p>
            <a:pPr algn="r"/>
            <a:r>
              <a:rPr lang="ru-RU" i="1" dirty="0" smtClean="0">
                <a:solidFill>
                  <a:srgbClr val="7030A0"/>
                </a:solidFill>
              </a:rPr>
              <a:t>МОУ Южно-Степная СОШ,</a:t>
            </a:r>
          </a:p>
          <a:p>
            <a:pPr algn="r"/>
            <a:r>
              <a:rPr lang="ru-RU" i="1" dirty="0" smtClean="0">
                <a:solidFill>
                  <a:srgbClr val="7030A0"/>
                </a:solidFill>
              </a:rPr>
              <a:t>Челябинская область</a:t>
            </a:r>
          </a:p>
          <a:p>
            <a:endParaRPr lang="ru-RU" dirty="0"/>
          </a:p>
        </p:txBody>
      </p:sp>
      <p:pic>
        <p:nvPicPr>
          <p:cNvPr id="6" name="Рисунок 5" descr="780_1_sr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354258" cy="235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Ударение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каждом слове один гласный звук произносится сильнее других. Это ударный гласный звук. Остальные гласные звуки в слове безударные. Ударные гласные обозначаются на письме знаком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 слова зависит от ударения: дорогой-дорогой, хлопок-хлопок.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словах с буквой ё и в односложных словах знак ударения не ставится.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возникли затруднения в постановке ударения, обратись к «Орфоэпическому словарю» или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http://dazor.narod.ru/pr_udar.htm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http://pro-udarenie.ru/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введи слово и нажми «искать».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Рисунок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97212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5929322" y="2643182"/>
            <a:ext cx="214314" cy="2143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357290" y="3071810"/>
            <a:ext cx="214314" cy="2143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8215338" y="2714620"/>
            <a:ext cx="214314" cy="2143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6786578" y="2714620"/>
            <a:ext cx="214314" cy="2143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286116" y="2500306"/>
            <a:ext cx="214314" cy="2143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357166"/>
            <a:ext cx="1799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РЕСУРСЫ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357299"/>
            <a:ext cx="77867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Глаз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http://www.sarreg.ru/uploads/posts/2011-12/1323174086_mack_pretty.jpg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Губы 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http://misskitty.spb.ru/wp-content/uploads/2011/12/042.jpg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Глаза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http://www.sarreg.ru/uploads/posts/2011-12/1323174086_mack_pretty.jpg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При создании презентации были использованы «</a:t>
            </a:r>
            <a:r>
              <a:rPr lang="ru-RU" b="1" dirty="0" err="1" smtClean="0">
                <a:solidFill>
                  <a:srgbClr val="002060"/>
                </a:solidFill>
              </a:rPr>
              <a:t>Звуковички</a:t>
            </a:r>
            <a:r>
              <a:rPr lang="ru-RU" b="1" dirty="0" smtClean="0">
                <a:solidFill>
                  <a:srgbClr val="002060"/>
                </a:solidFill>
              </a:rPr>
              <a:t>» по Букварю </a:t>
            </a:r>
            <a:r>
              <a:rPr lang="ru-RU" b="1" dirty="0" err="1" smtClean="0">
                <a:solidFill>
                  <a:srgbClr val="002060"/>
                </a:solidFill>
              </a:rPr>
              <a:t>Р.Н.Бунеева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Е.В.Бунеевой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Рисунки звуков взяты с презентации на сайте - </a:t>
            </a:r>
            <a:r>
              <a:rPr lang="en-US" b="1" dirty="0" smtClean="0">
                <a:solidFill>
                  <a:srgbClr val="002060"/>
                </a:solidFill>
              </a:rPr>
              <a:t>viki.rdf.ru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hlinkClick r:id="rId4"/>
              </a:rPr>
              <a:t>Фон 1 слайда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9" descr="Рисунок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00504"/>
            <a:ext cx="1091133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4071942"/>
            <a:ext cx="166619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15.png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4876" y="4071942"/>
            <a:ext cx="1409753" cy="637606"/>
          </a:xfrm>
          <a:prstGeom prst="rect">
            <a:avLst/>
          </a:prstGeom>
        </p:spPr>
      </p:pic>
      <p:pic>
        <p:nvPicPr>
          <p:cNvPr id="8" name="Рисунок 7" descr="16.png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4000504"/>
            <a:ext cx="1143008" cy="1150020"/>
          </a:xfrm>
          <a:prstGeom prst="rect">
            <a:avLst/>
          </a:prstGeom>
        </p:spPr>
      </p:pic>
      <p:pic>
        <p:nvPicPr>
          <p:cNvPr id="9" name="Рисунок 8" descr="17.png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158" y="5786454"/>
            <a:ext cx="1498294" cy="303175"/>
          </a:xfrm>
          <a:prstGeom prst="rect">
            <a:avLst/>
          </a:prstGeom>
        </p:spPr>
      </p:pic>
      <p:pic>
        <p:nvPicPr>
          <p:cNvPr id="10" name="Рисунок 9" descr="18.png">
            <a:hlinkClick r:id="rId15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72264" y="4071942"/>
            <a:ext cx="1000132" cy="984840"/>
          </a:xfrm>
          <a:prstGeom prst="rect">
            <a:avLst/>
          </a:prstGeom>
        </p:spPr>
      </p:pic>
      <p:pic>
        <p:nvPicPr>
          <p:cNvPr id="11" name="Рисунок 10" descr="19.png">
            <a:hlinkClick r:id="rId17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071670" y="5483804"/>
            <a:ext cx="857255" cy="1226200"/>
          </a:xfrm>
          <a:prstGeom prst="rect">
            <a:avLst/>
          </a:prstGeom>
        </p:spPr>
      </p:pic>
      <p:pic>
        <p:nvPicPr>
          <p:cNvPr id="12" name="Рисунок 6" descr="гласн1.jpg">
            <a:hlinkClick r:id="rId19"/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14678" y="5500702"/>
            <a:ext cx="1000132" cy="103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21.jpg">
            <a:hlinkClick r:id="rId21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72000" y="5214950"/>
            <a:ext cx="857256" cy="1223376"/>
          </a:xfrm>
          <a:prstGeom prst="rect">
            <a:avLst/>
          </a:prstGeom>
        </p:spPr>
      </p:pic>
      <p:pic>
        <p:nvPicPr>
          <p:cNvPr id="14" name="Рисунок 13" descr="22.jpg">
            <a:hlinkClick r:id="rId23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29322" y="5357826"/>
            <a:ext cx="785818" cy="889215"/>
          </a:xfrm>
          <a:prstGeom prst="rect">
            <a:avLst/>
          </a:prstGeom>
        </p:spPr>
      </p:pic>
      <p:pic>
        <p:nvPicPr>
          <p:cNvPr id="16" name="Рисунок 15" descr="24.gif">
            <a:hlinkClick r:id="rId25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15338" y="4429132"/>
            <a:ext cx="336649" cy="466725"/>
          </a:xfrm>
          <a:prstGeom prst="rect">
            <a:avLst/>
          </a:prstGeom>
        </p:spPr>
      </p:pic>
      <p:pic>
        <p:nvPicPr>
          <p:cNvPr id="17" name="Рисунок 16" descr="25.jpg">
            <a:hlinkClick r:id="rId27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86710" y="5143512"/>
            <a:ext cx="1039748" cy="1039748"/>
          </a:xfrm>
          <a:prstGeom prst="rect">
            <a:avLst/>
          </a:prstGeom>
        </p:spPr>
      </p:pic>
      <p:pic>
        <p:nvPicPr>
          <p:cNvPr id="18" name="Рисунок 17" descr="v25ani[1].gif">
            <a:hlinkClick r:id="rId29"/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929454" y="5286388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4286280" cy="113191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Запомни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4000528" cy="1500197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ЗВУКИ</a:t>
            </a:r>
            <a:r>
              <a:rPr lang="ru-RU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произносим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и  слышим.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3571876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БУКВЫ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видим, пишем и читаем</a:t>
            </a:r>
            <a:endParaRPr lang="ru-RU" sz="32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22530" name="Picture 2" descr="http://smi2.ru/data/fckuploads/206532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2114550" cy="2057401"/>
          </a:xfrm>
          <a:prstGeom prst="rect">
            <a:avLst/>
          </a:prstGeom>
          <a:noFill/>
        </p:spPr>
      </p:pic>
      <p:pic>
        <p:nvPicPr>
          <p:cNvPr id="22532" name="Picture 4" descr="http://im8-tub-ru.yandex.net/i?id=137791067-58-73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4857760"/>
            <a:ext cx="2143125" cy="1428750"/>
          </a:xfrm>
          <a:prstGeom prst="rect">
            <a:avLst/>
          </a:prstGeom>
          <a:noFill/>
        </p:spPr>
      </p:pic>
      <p:pic>
        <p:nvPicPr>
          <p:cNvPr id="22534" name="Picture 6" descr="http://misskitty.spb.ru/wp-content/uploads/2011/12/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298"/>
            <a:ext cx="2857500" cy="1724025"/>
          </a:xfrm>
          <a:prstGeom prst="rect">
            <a:avLst/>
          </a:prstGeom>
          <a:noFill/>
        </p:spPr>
      </p:pic>
      <p:pic>
        <p:nvPicPr>
          <p:cNvPr id="9" name="Рисунок 8" descr="v25ani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5214950"/>
            <a:ext cx="857250" cy="857250"/>
          </a:xfrm>
          <a:prstGeom prst="rect">
            <a:avLst/>
          </a:prstGeom>
        </p:spPr>
      </p:pic>
      <p:pic>
        <p:nvPicPr>
          <p:cNvPr id="10" name="Рисунок 9" descr="книг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4786322"/>
            <a:ext cx="976318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228601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ЗВУКИ бывают:</a:t>
            </a:r>
            <a:endParaRPr lang="en-US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Гласные  </a:t>
            </a:r>
            <a:r>
              <a:rPr lang="ru-RU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                и   согласные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6" descr="глас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42984"/>
            <a:ext cx="122396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зв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85794"/>
            <a:ext cx="1158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гл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071546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2714621"/>
            <a:ext cx="828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ГЛАСНЫЕ ЗВУКИ  </a:t>
            </a:r>
            <a:r>
              <a:rPr lang="ru-RU" sz="28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мы произносим голосом,  их можно петь  и тянуть, при их произношении  нет преграды.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Гласные тянутся в песенке звонкой,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Могут заплакать и закричать,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Громкий гудок паровозу подать,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Нежно лошадкой могут заржать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Даже медведем могут рычать.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Эхом далёким в лесу отвечать.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1" y="0"/>
            <a:ext cx="43577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ГЛАСНЫЕ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6 звуков               10 букв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5143504" y="428604"/>
            <a:ext cx="1071570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7287438" y="500836"/>
            <a:ext cx="500066" cy="3556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500174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Гласные буквы образуют слог.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Сколько гласных в слове, столько и слогов.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Буквы Е, Ё, Ю, Я обозначают 2 звука если: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Стоят в начале слова (</a:t>
            </a:r>
            <a:r>
              <a:rPr lang="ru-RU" sz="2800" b="1" dirty="0" smtClean="0">
                <a:solidFill>
                  <a:srgbClr val="002060"/>
                </a:solidFill>
              </a:rPr>
              <a:t>ё</a:t>
            </a:r>
            <a:r>
              <a:rPr lang="ru-RU" sz="2800" dirty="0" smtClean="0">
                <a:solidFill>
                  <a:srgbClr val="002060"/>
                </a:solidFill>
              </a:rPr>
              <a:t>жик, </a:t>
            </a:r>
            <a:r>
              <a:rPr lang="ru-RU" sz="2800" b="1" dirty="0" smtClean="0">
                <a:solidFill>
                  <a:srgbClr val="002060"/>
                </a:solidFill>
              </a:rPr>
              <a:t>я</a:t>
            </a:r>
            <a:r>
              <a:rPr lang="ru-RU" sz="2800" dirty="0" smtClean="0">
                <a:solidFill>
                  <a:srgbClr val="002060"/>
                </a:solidFill>
              </a:rPr>
              <a:t>ма);</a:t>
            </a:r>
          </a:p>
          <a:p>
            <a:pPr marL="514350" indent="-514350"/>
            <a:r>
              <a:rPr lang="ru-RU" sz="2800" dirty="0" smtClean="0">
                <a:solidFill>
                  <a:srgbClr val="002060"/>
                </a:solidFill>
              </a:rPr>
              <a:t>2. После гласного (за</a:t>
            </a:r>
            <a:r>
              <a:rPr lang="ru-RU" sz="2800" b="1" dirty="0" smtClean="0">
                <a:solidFill>
                  <a:srgbClr val="002060"/>
                </a:solidFill>
              </a:rPr>
              <a:t>я</a:t>
            </a:r>
            <a:r>
              <a:rPr lang="ru-RU" sz="2800" dirty="0" smtClean="0">
                <a:solidFill>
                  <a:srgbClr val="002060"/>
                </a:solidFill>
              </a:rPr>
              <a:t>ц, при</a:t>
            </a:r>
            <a:r>
              <a:rPr lang="ru-RU" sz="2800" b="1" dirty="0" smtClean="0">
                <a:solidFill>
                  <a:srgbClr val="002060"/>
                </a:solidFill>
              </a:rPr>
              <a:t>ют</a:t>
            </a:r>
            <a:r>
              <a:rPr lang="ru-RU" sz="2800" dirty="0" smtClean="0">
                <a:solidFill>
                  <a:srgbClr val="002060"/>
                </a:solidFill>
              </a:rPr>
              <a:t>);</a:t>
            </a:r>
          </a:p>
          <a:p>
            <a:pPr marL="514350" indent="-514350"/>
            <a:r>
              <a:rPr lang="ru-RU" sz="2800" dirty="0" smtClean="0">
                <a:solidFill>
                  <a:srgbClr val="002060"/>
                </a:solidFill>
              </a:rPr>
              <a:t>3. После Ь и Ъ знаков (вь</a:t>
            </a:r>
            <a:r>
              <a:rPr lang="ru-RU" sz="2800" b="1" dirty="0" smtClean="0">
                <a:solidFill>
                  <a:srgbClr val="002060"/>
                </a:solidFill>
              </a:rPr>
              <a:t>ю</a:t>
            </a:r>
            <a:r>
              <a:rPr lang="ru-RU" sz="2800" dirty="0" smtClean="0">
                <a:solidFill>
                  <a:srgbClr val="002060"/>
                </a:solidFill>
              </a:rPr>
              <a:t>га, въ</a:t>
            </a:r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r>
              <a:rPr lang="ru-RU" sz="2800" dirty="0" smtClean="0">
                <a:solidFill>
                  <a:srgbClr val="002060"/>
                </a:solidFill>
              </a:rPr>
              <a:t>зд)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050234" cy="58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ГЛАСНЫЕ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4259"/>
          <a:stretch>
            <a:fillRect/>
          </a:stretch>
        </p:blipFill>
        <p:spPr bwMode="auto">
          <a:xfrm>
            <a:off x="3428992" y="6000792"/>
            <a:ext cx="66208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74057"/>
            <a:ext cx="1071570" cy="94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286124"/>
            <a:ext cx="709615" cy="7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206749"/>
            <a:ext cx="785818" cy="8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139518"/>
            <a:ext cx="714380" cy="7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143380"/>
            <a:ext cx="752478" cy="79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5072074"/>
            <a:ext cx="714380" cy="77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90" y="4934216"/>
            <a:ext cx="1143008" cy="92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5900880"/>
            <a:ext cx="714380" cy="95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49045" y="2428868"/>
            <a:ext cx="7540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Выноска-облако 13"/>
          <p:cNvSpPr/>
          <p:nvPr/>
        </p:nvSpPr>
        <p:spPr>
          <a:xfrm>
            <a:off x="6143636" y="1928802"/>
            <a:ext cx="2786082" cy="2357454"/>
          </a:xfrm>
          <a:prstGeom prst="cloudCallou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500826" y="2500306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Обозначают мягкость согласного звука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 flipH="1">
            <a:off x="642910" y="2071678"/>
            <a:ext cx="2357454" cy="1785950"/>
          </a:xfrm>
          <a:prstGeom prst="cloudCallou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4348" y="2285992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Обозначают твердость согласного звука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СОГЛАСНЫЕ ЗВУКИ </a:t>
            </a:r>
            <a:r>
              <a:rPr lang="ru-RU" sz="32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</a:rPr>
              <a:t>мы произносим при помощи губ, языка, зубов, нёба, при их произношении есть преграда.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7209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33" y="1928802"/>
            <a:ext cx="8843823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-облако 6"/>
          <p:cNvSpPr/>
          <p:nvPr/>
        </p:nvSpPr>
        <p:spPr>
          <a:xfrm rot="1503782">
            <a:off x="7264626" y="1715924"/>
            <a:ext cx="1664059" cy="138643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2214554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ЗВОНКИЕ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2230987">
            <a:off x="5500694" y="5214950"/>
            <a:ext cx="1643074" cy="107157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5500702"/>
            <a:ext cx="117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ГЛУХИЕ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214818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ПАРНЫЕ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785818" cy="80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73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6100388"/>
            <a:ext cx="798563" cy="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214686"/>
            <a:ext cx="857256" cy="9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286124"/>
            <a:ext cx="714380" cy="8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4214818"/>
            <a:ext cx="823921" cy="86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4214818"/>
            <a:ext cx="824434" cy="78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5072074"/>
            <a:ext cx="857256" cy="83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514351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9520" y="3357562"/>
            <a:ext cx="696797" cy="71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00958" y="4286256"/>
            <a:ext cx="657232" cy="6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72396" y="5214950"/>
            <a:ext cx="602207" cy="65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95" y="6143644"/>
            <a:ext cx="619127" cy="55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14414" y="2500306"/>
            <a:ext cx="66031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85852" y="3357562"/>
            <a:ext cx="61157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85852" y="4238627"/>
            <a:ext cx="642942" cy="7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283343" y="5244713"/>
            <a:ext cx="645451" cy="61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214414" y="6143644"/>
            <a:ext cx="7143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Овальная выноска 20"/>
          <p:cNvSpPr/>
          <p:nvPr/>
        </p:nvSpPr>
        <p:spPr>
          <a:xfrm>
            <a:off x="7143768" y="2357430"/>
            <a:ext cx="2000232" cy="1000132"/>
          </a:xfrm>
          <a:prstGeom prst="wedgeEllipse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Непарные глухие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 flipH="1">
            <a:off x="285720" y="1357298"/>
            <a:ext cx="1714512" cy="1000132"/>
          </a:xfrm>
          <a:prstGeom prst="wedgeEllipse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Непарные звонкие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3929058" y="928670"/>
            <a:ext cx="1357322" cy="928694"/>
          </a:xfrm>
          <a:prstGeom prst="wedgeEllipse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парные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571604" y="785794"/>
            <a:ext cx="612733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3929066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Буквы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Ь</a:t>
            </a:r>
            <a:r>
              <a:rPr lang="ru-RU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и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Ъ  </a:t>
            </a:r>
            <a:r>
              <a:rPr lang="ru-RU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не обозначают звуков.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В русском языке 33 буквы: 10 гласных, 21 согласная , Ъ и Ь знаки.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0"/>
            <a:ext cx="2162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ЗАПОМНИ: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9" descr="Рисунок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5" y="4777283"/>
            <a:ext cx="1571635" cy="185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Слог. Правила переноса слов.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5430106"/>
            <a:ext cx="1214446" cy="142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Гласный звук образует слог. Сколько в слове гласных, столько и слогов.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Слова, в которых один слог, называются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односложными.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Слова, в которых два слога, 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двусложными.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Слова, в которых три слога,-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трёхсложными.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переноса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делятся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части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Делить слова для переноса можно только по слогам, но при этом одну букву нельзя оставлять на строке или переносить на другую строку.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с мягким знаком в середине переносятся так: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маль-чик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конь-ки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паль-то.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fc8ea31f09973e95799723edbbb96af8cd7f1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430</Words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Фонетика и графика </vt:lpstr>
      <vt:lpstr>Запомни!</vt:lpstr>
      <vt:lpstr>Слайд 3</vt:lpstr>
      <vt:lpstr>Слайд 4</vt:lpstr>
      <vt:lpstr>ГЛАСНЫЕ</vt:lpstr>
      <vt:lpstr>Слайд 6</vt:lpstr>
      <vt:lpstr>Слайд 7</vt:lpstr>
      <vt:lpstr>Слайд 8</vt:lpstr>
      <vt:lpstr>Слог. Правила переноса слов.</vt:lpstr>
      <vt:lpstr>Ударение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</dc:creator>
  <cp:lastModifiedBy>123</cp:lastModifiedBy>
  <cp:revision>53</cp:revision>
  <dcterms:created xsi:type="dcterms:W3CDTF">2013-06-25T05:43:54Z</dcterms:created>
  <dcterms:modified xsi:type="dcterms:W3CDTF">2014-10-01T11:05:27Z</dcterms:modified>
</cp:coreProperties>
</file>