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80" r:id="rId10"/>
    <p:sldId id="269" r:id="rId11"/>
    <p:sldId id="272" r:id="rId12"/>
    <p:sldId id="310" r:id="rId13"/>
    <p:sldId id="298" r:id="rId14"/>
    <p:sldId id="297" r:id="rId15"/>
    <p:sldId id="308" r:id="rId16"/>
    <p:sldId id="307" r:id="rId17"/>
    <p:sldId id="275" r:id="rId18"/>
    <p:sldId id="306" r:id="rId19"/>
    <p:sldId id="267" r:id="rId20"/>
    <p:sldId id="296" r:id="rId21"/>
    <p:sldId id="299" r:id="rId22"/>
    <p:sldId id="305" r:id="rId23"/>
    <p:sldId id="300" r:id="rId24"/>
    <p:sldId id="302" r:id="rId25"/>
    <p:sldId id="276" r:id="rId26"/>
    <p:sldId id="281" r:id="rId27"/>
    <p:sldId id="309" r:id="rId28"/>
    <p:sldId id="283" r:id="rId29"/>
    <p:sldId id="303" r:id="rId30"/>
    <p:sldId id="301" r:id="rId31"/>
    <p:sldId id="304" r:id="rId32"/>
    <p:sldId id="295" r:id="rId33"/>
    <p:sldId id="28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339966"/>
    <a:srgbClr val="B2B2B2"/>
    <a:srgbClr val="C0C0C0"/>
    <a:srgbClr val="DDDDDD"/>
    <a:srgbClr val="9933FF"/>
    <a:srgbClr val="6666F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 varScale="1">
        <p:scale>
          <a:sx n="50" d="100"/>
          <a:sy n="50" d="100"/>
        </p:scale>
        <p:origin x="-55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1ED1F9C-2BDD-4C40-A51D-F00189FFE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B81D1B-BB83-4553-A4AC-655B071F2B60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6" name="Picture 24" descr="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8" name="Picture 25" descr="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0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2"/>
                </a:solidFill>
                <a:cs typeface="+mn-cs"/>
              </a:rPr>
              <a:t>L/O/G/O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4DB4EA6-E6A6-4F8B-BCC5-95CFFD557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027A0-083A-42F3-86AC-C33F43A72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7E39A-3113-4B61-851E-9FE3774C3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FF6D8-1318-42CD-8145-87E75A58C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A5C78-7A11-4E94-83A8-9AA80577A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4A505-F184-40A8-AB05-F1D09F705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6C106-F31C-4701-8F59-B9846F469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93BBF-CAF7-4EE4-8EED-9DE921E63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0696-0ED0-4164-83A5-2D063A7B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2917B-4276-4239-9026-3689168A7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7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906E4-A90D-4A1D-BBAB-C50E53570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EDD80-52C6-4F86-9A23-51D9E0B31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D5E7A-2B0E-4A20-A181-622579D49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25F09-7227-4721-A52D-4ED36EFDF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pic>
        <p:nvPicPr>
          <p:cNvPr id="1027" name="Picture 26" descr="02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739BAC02-9129-4BCB-B7A7-1BFE8650F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4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5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457200" y="990600"/>
            <a:ext cx="5554663" cy="1524000"/>
          </a:xfrm>
        </p:spPr>
        <p:txBody>
          <a:bodyPr/>
          <a:lstStyle/>
          <a:p>
            <a:pPr algn="ctr"/>
            <a:r>
              <a:rPr lang="ru-RU" sz="2400" smtClean="0"/>
              <a:t>ПОРТФОЛИО</a:t>
            </a:r>
            <a:br>
              <a:rPr lang="ru-RU" sz="2400" smtClean="0"/>
            </a:br>
            <a:r>
              <a:rPr lang="ru-RU" sz="2400" smtClean="0"/>
              <a:t>учителя начальных классов</a:t>
            </a:r>
            <a:br>
              <a:rPr lang="ru-RU" sz="2400" smtClean="0"/>
            </a:br>
            <a:r>
              <a:rPr lang="ru-RU" sz="2400" smtClean="0"/>
              <a:t>Поляковой Светланы Дмитриевны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7410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2674938" cy="533400"/>
          </a:xfrm>
        </p:spPr>
        <p:txBody>
          <a:bodyPr/>
          <a:lstStyle/>
          <a:p>
            <a:r>
              <a:rPr lang="en-US" dirty="0" smtClean="0"/>
              <a:t>http://emetsksc.ru/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116013" y="71438"/>
            <a:ext cx="72723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808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МБОУ «Емецкая средняя общеобразовательная школа имени Н.М.Рубцова»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gray">
          <a:xfrm>
            <a:off x="3238500" y="2711450"/>
            <a:ext cx="4557713" cy="10287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cs typeface="+mn-cs"/>
              </a:rPr>
              <a:t>2 класс</a:t>
            </a:r>
            <a:endParaRPr lang="ru-RU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ltGray">
          <a:xfrm>
            <a:off x="3214678" y="3857628"/>
            <a:ext cx="4546600" cy="9953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cs typeface="+mn-cs"/>
              </a:rPr>
              <a:t>2 класс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cs typeface="+mn-cs"/>
              </a:rPr>
              <a:t>4 класс</a:t>
            </a:r>
            <a:endParaRPr lang="ru-RU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gray">
          <a:xfrm>
            <a:off x="3357554" y="5000636"/>
            <a:ext cx="4572000" cy="10080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cs typeface="+mn-cs"/>
              </a:rPr>
              <a:t>1 класс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cs typeface="+mn-cs"/>
              </a:rPr>
              <a:t>3 класс</a:t>
            </a:r>
            <a:endParaRPr lang="ru-RU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Открытые уроки</a:t>
            </a:r>
            <a:endParaRPr lang="en-US" sz="3200" dirty="0" smtClean="0"/>
          </a:p>
        </p:txBody>
      </p:sp>
      <p:sp>
        <p:nvSpPr>
          <p:cNvPr id="28677" name="AutoShape 9"/>
          <p:cNvSpPr>
            <a:spLocks noChangeArrowheads="1"/>
          </p:cNvSpPr>
          <p:nvPr/>
        </p:nvSpPr>
        <p:spPr bwMode="gray">
          <a:xfrm>
            <a:off x="3349625" y="30734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AutoShape 10"/>
          <p:cNvSpPr>
            <a:spLocks noChangeArrowheads="1"/>
          </p:cNvSpPr>
          <p:nvPr/>
        </p:nvSpPr>
        <p:spPr bwMode="gray">
          <a:xfrm>
            <a:off x="3357563" y="412115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AutoShape 11"/>
          <p:cNvSpPr>
            <a:spLocks noChangeArrowheads="1"/>
          </p:cNvSpPr>
          <p:nvPr/>
        </p:nvSpPr>
        <p:spPr bwMode="gray">
          <a:xfrm>
            <a:off x="3348038" y="53086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8680" name="Group 13"/>
          <p:cNvGrpSpPr>
            <a:grpSpLocks/>
          </p:cNvGrpSpPr>
          <p:nvPr/>
        </p:nvGrpSpPr>
        <p:grpSpPr bwMode="auto">
          <a:xfrm>
            <a:off x="1066800" y="4806950"/>
            <a:ext cx="2295525" cy="1365250"/>
            <a:chOff x="471" y="272"/>
            <a:chExt cx="1161" cy="1539"/>
          </a:xfrm>
        </p:grpSpPr>
        <p:sp>
          <p:nvSpPr>
            <p:cNvPr id="28694" name="Oval 1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5" name="AutoShape 1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8681" name="Group 16"/>
          <p:cNvGrpSpPr>
            <a:grpSpLocks/>
          </p:cNvGrpSpPr>
          <p:nvPr/>
        </p:nvGrpSpPr>
        <p:grpSpPr bwMode="auto">
          <a:xfrm>
            <a:off x="1066800" y="3670300"/>
            <a:ext cx="2295525" cy="1365250"/>
            <a:chOff x="471" y="272"/>
            <a:chExt cx="1161" cy="1539"/>
          </a:xfrm>
        </p:grpSpPr>
        <p:sp>
          <p:nvSpPr>
            <p:cNvPr id="28692" name="Oval 1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8" name="AutoShape 1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8682" name="Group 19"/>
          <p:cNvGrpSpPr>
            <a:grpSpLocks/>
          </p:cNvGrpSpPr>
          <p:nvPr/>
        </p:nvGrpSpPr>
        <p:grpSpPr bwMode="auto">
          <a:xfrm>
            <a:off x="1066800" y="2533650"/>
            <a:ext cx="2295525" cy="1365250"/>
            <a:chOff x="471" y="272"/>
            <a:chExt cx="1161" cy="1539"/>
          </a:xfrm>
        </p:grpSpPr>
        <p:sp>
          <p:nvSpPr>
            <p:cNvPr id="28690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1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0502" name="Text Box 22"/>
          <p:cNvSpPr txBox="1">
            <a:spLocks noChangeArrowheads="1"/>
          </p:cNvSpPr>
          <p:nvPr/>
        </p:nvSpPr>
        <p:spPr bwMode="black">
          <a:xfrm>
            <a:off x="1149350" y="3133725"/>
            <a:ext cx="2128838" cy="708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FFFF"/>
                </a:solidFill>
              </a:rPr>
              <a:t>Литературное чтение 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black">
          <a:xfrm>
            <a:off x="1149350" y="4268788"/>
            <a:ext cx="2128838" cy="400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FFFF"/>
                </a:solidFill>
              </a:rPr>
              <a:t>Русский язык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black">
          <a:xfrm>
            <a:off x="1149350" y="5440363"/>
            <a:ext cx="2128838" cy="400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</a:rPr>
              <a:t>  </a:t>
            </a:r>
            <a:r>
              <a:rPr lang="ru-RU" sz="2000" b="1" dirty="0">
                <a:solidFill>
                  <a:srgbClr val="FFFFFF"/>
                </a:solidFill>
              </a:rPr>
              <a:t>Математика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357166"/>
            <a:ext cx="8229600" cy="746125"/>
          </a:xfrm>
        </p:spPr>
        <p:txBody>
          <a:bodyPr/>
          <a:lstStyle/>
          <a:p>
            <a:r>
              <a:rPr lang="ru-RU" sz="2800" dirty="0" smtClean="0"/>
              <a:t>Отзывы коллег</a:t>
            </a:r>
            <a:br>
              <a:rPr lang="ru-RU" sz="2800" dirty="0" smtClean="0"/>
            </a:br>
            <a:r>
              <a:rPr lang="ru-RU" sz="2800" dirty="0" smtClean="0"/>
              <a:t> об открытом уроке литературного чтения</a:t>
            </a:r>
            <a:endParaRPr lang="en-US" sz="2800" dirty="0" smtClean="0"/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gray">
          <a:xfrm>
            <a:off x="1643042" y="3071810"/>
            <a:ext cx="3635375" cy="7016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29713" name="Oval 73"/>
          <p:cNvSpPr>
            <a:spLocks noChangeArrowheads="1"/>
          </p:cNvSpPr>
          <p:nvPr/>
        </p:nvSpPr>
        <p:spPr bwMode="gray">
          <a:xfrm>
            <a:off x="4519613" y="1484313"/>
            <a:ext cx="4335462" cy="1651000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1">
                <a:solidFill>
                  <a:srgbClr val="FFC000"/>
                </a:solidFill>
              </a:rPr>
              <a:t>Литературное чтение. 2 класс.</a:t>
            </a:r>
          </a:p>
          <a:p>
            <a:r>
              <a:rPr lang="ru-RU" b="1">
                <a:solidFill>
                  <a:srgbClr val="FFC000"/>
                </a:solidFill>
              </a:rPr>
              <a:t>Стихи Ф.И.Тютчева о весне.</a:t>
            </a:r>
          </a:p>
          <a:p>
            <a:endParaRPr lang="ru-RU"/>
          </a:p>
        </p:txBody>
      </p:sp>
      <p:pic>
        <p:nvPicPr>
          <p:cNvPr id="2971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928802"/>
            <a:ext cx="3857652" cy="216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le 42"/>
          <p:cNvSpPr>
            <a:spLocks noChangeArrowheads="1"/>
          </p:cNvSpPr>
          <p:nvPr/>
        </p:nvSpPr>
        <p:spPr bwMode="gray">
          <a:xfrm>
            <a:off x="3214678" y="4857760"/>
            <a:ext cx="3635375" cy="7016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71" name="AutoShape 54"/>
          <p:cNvSpPr>
            <a:spLocks noChangeArrowheads="1"/>
          </p:cNvSpPr>
          <p:nvPr/>
        </p:nvSpPr>
        <p:spPr bwMode="gray">
          <a:xfrm>
            <a:off x="4572000" y="3357562"/>
            <a:ext cx="234950" cy="234950"/>
          </a:xfrm>
          <a:prstGeom prst="plus">
            <a:avLst>
              <a:gd name="adj" fmla="val 34810"/>
            </a:avLst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4" name="AutoShape 54"/>
          <p:cNvSpPr>
            <a:spLocks noChangeArrowheads="1"/>
          </p:cNvSpPr>
          <p:nvPr/>
        </p:nvSpPr>
        <p:spPr bwMode="gray">
          <a:xfrm>
            <a:off x="6286512" y="5143512"/>
            <a:ext cx="234950" cy="234950"/>
          </a:xfrm>
          <a:prstGeom prst="plus">
            <a:avLst>
              <a:gd name="adj" fmla="val 34810"/>
            </a:avLst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29726" name="Group 84"/>
          <p:cNvGrpSpPr>
            <a:grpSpLocks/>
          </p:cNvGrpSpPr>
          <p:nvPr/>
        </p:nvGrpSpPr>
        <p:grpSpPr bwMode="auto">
          <a:xfrm>
            <a:off x="4000496" y="1142984"/>
            <a:ext cx="422275" cy="317500"/>
            <a:chOff x="1890" y="1712"/>
            <a:chExt cx="399" cy="300"/>
          </a:xfrm>
        </p:grpSpPr>
        <p:sp>
          <p:nvSpPr>
            <p:cNvPr id="78" name="Freeform 85"/>
            <p:cNvSpPr>
              <a:spLocks noEditPoints="1"/>
            </p:cNvSpPr>
            <p:nvPr/>
          </p:nvSpPr>
          <p:spPr bwMode="gray">
            <a:xfrm>
              <a:off x="1890" y="1712"/>
              <a:ext cx="200" cy="300"/>
            </a:xfrm>
            <a:custGeom>
              <a:avLst/>
              <a:gdLst>
                <a:gd name="T0" fmla="*/ 200 w 200"/>
                <a:gd name="T1" fmla="*/ 172 h 300"/>
                <a:gd name="T2" fmla="*/ 195 w 200"/>
                <a:gd name="T3" fmla="*/ 172 h 300"/>
                <a:gd name="T4" fmla="*/ 192 w 200"/>
                <a:gd name="T5" fmla="*/ 169 h 300"/>
                <a:gd name="T6" fmla="*/ 65 w 200"/>
                <a:gd name="T7" fmla="*/ 42 h 300"/>
                <a:gd name="T8" fmla="*/ 200 w 200"/>
                <a:gd name="T9" fmla="*/ 42 h 300"/>
                <a:gd name="T10" fmla="*/ 200 w 200"/>
                <a:gd name="T11" fmla="*/ 0 h 300"/>
                <a:gd name="T12" fmla="*/ 0 w 200"/>
                <a:gd name="T13" fmla="*/ 0 h 300"/>
                <a:gd name="T14" fmla="*/ 0 w 200"/>
                <a:gd name="T15" fmla="*/ 300 h 300"/>
                <a:gd name="T16" fmla="*/ 200 w 200"/>
                <a:gd name="T17" fmla="*/ 300 h 300"/>
                <a:gd name="T18" fmla="*/ 200 w 200"/>
                <a:gd name="T19" fmla="*/ 258 h 300"/>
                <a:gd name="T20" fmla="*/ 65 w 200"/>
                <a:gd name="T21" fmla="*/ 258 h 300"/>
                <a:gd name="T22" fmla="*/ 150 w 200"/>
                <a:gd name="T23" fmla="*/ 174 h 300"/>
                <a:gd name="T24" fmla="*/ 186 w 200"/>
                <a:gd name="T25" fmla="*/ 208 h 300"/>
                <a:gd name="T26" fmla="*/ 189 w 200"/>
                <a:gd name="T27" fmla="*/ 211 h 300"/>
                <a:gd name="T28" fmla="*/ 195 w 200"/>
                <a:gd name="T29" fmla="*/ 214 h 300"/>
                <a:gd name="T30" fmla="*/ 200 w 200"/>
                <a:gd name="T31" fmla="*/ 214 h 300"/>
                <a:gd name="T32" fmla="*/ 200 w 200"/>
                <a:gd name="T33" fmla="*/ 172 h 300"/>
                <a:gd name="T34" fmla="*/ 42 w 200"/>
                <a:gd name="T35" fmla="*/ 64 h 300"/>
                <a:gd name="T36" fmla="*/ 126 w 200"/>
                <a:gd name="T37" fmla="*/ 150 h 300"/>
                <a:gd name="T38" fmla="*/ 42 w 200"/>
                <a:gd name="T39" fmla="*/ 234 h 300"/>
                <a:gd name="T40" fmla="*/ 42 w 200"/>
                <a:gd name="T41" fmla="*/ 6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" h="300">
                  <a:moveTo>
                    <a:pt x="200" y="172"/>
                  </a:moveTo>
                  <a:lnTo>
                    <a:pt x="195" y="172"/>
                  </a:lnTo>
                  <a:lnTo>
                    <a:pt x="192" y="169"/>
                  </a:lnTo>
                  <a:lnTo>
                    <a:pt x="65" y="42"/>
                  </a:lnTo>
                  <a:lnTo>
                    <a:pt x="200" y="42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300"/>
                  </a:lnTo>
                  <a:lnTo>
                    <a:pt x="200" y="300"/>
                  </a:lnTo>
                  <a:lnTo>
                    <a:pt x="200" y="258"/>
                  </a:lnTo>
                  <a:lnTo>
                    <a:pt x="65" y="258"/>
                  </a:lnTo>
                  <a:lnTo>
                    <a:pt x="150" y="174"/>
                  </a:lnTo>
                  <a:lnTo>
                    <a:pt x="186" y="208"/>
                  </a:lnTo>
                  <a:lnTo>
                    <a:pt x="189" y="211"/>
                  </a:lnTo>
                  <a:lnTo>
                    <a:pt x="195" y="214"/>
                  </a:lnTo>
                  <a:lnTo>
                    <a:pt x="200" y="214"/>
                  </a:lnTo>
                  <a:lnTo>
                    <a:pt x="200" y="172"/>
                  </a:lnTo>
                  <a:close/>
                  <a:moveTo>
                    <a:pt x="42" y="64"/>
                  </a:moveTo>
                  <a:lnTo>
                    <a:pt x="126" y="150"/>
                  </a:lnTo>
                  <a:lnTo>
                    <a:pt x="42" y="234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9" name="Freeform 86"/>
            <p:cNvSpPr>
              <a:spLocks noEditPoints="1"/>
            </p:cNvSpPr>
            <p:nvPr/>
          </p:nvSpPr>
          <p:spPr bwMode="gray">
            <a:xfrm>
              <a:off x="2090" y="1712"/>
              <a:ext cx="199" cy="300"/>
            </a:xfrm>
            <a:custGeom>
              <a:avLst/>
              <a:gdLst>
                <a:gd name="T0" fmla="*/ 0 w 199"/>
                <a:gd name="T1" fmla="*/ 214 h 300"/>
                <a:gd name="T2" fmla="*/ 6 w 199"/>
                <a:gd name="T3" fmla="*/ 214 h 300"/>
                <a:gd name="T4" fmla="*/ 10 w 199"/>
                <a:gd name="T5" fmla="*/ 211 h 300"/>
                <a:gd name="T6" fmla="*/ 15 w 199"/>
                <a:gd name="T7" fmla="*/ 208 h 300"/>
                <a:gd name="T8" fmla="*/ 51 w 199"/>
                <a:gd name="T9" fmla="*/ 174 h 300"/>
                <a:gd name="T10" fmla="*/ 135 w 199"/>
                <a:gd name="T11" fmla="*/ 258 h 300"/>
                <a:gd name="T12" fmla="*/ 0 w 199"/>
                <a:gd name="T13" fmla="*/ 258 h 300"/>
                <a:gd name="T14" fmla="*/ 0 w 199"/>
                <a:gd name="T15" fmla="*/ 300 h 300"/>
                <a:gd name="T16" fmla="*/ 199 w 199"/>
                <a:gd name="T17" fmla="*/ 300 h 300"/>
                <a:gd name="T18" fmla="*/ 199 w 199"/>
                <a:gd name="T19" fmla="*/ 0 h 300"/>
                <a:gd name="T20" fmla="*/ 0 w 199"/>
                <a:gd name="T21" fmla="*/ 0 h 300"/>
                <a:gd name="T22" fmla="*/ 0 w 199"/>
                <a:gd name="T23" fmla="*/ 42 h 300"/>
                <a:gd name="T24" fmla="*/ 135 w 199"/>
                <a:gd name="T25" fmla="*/ 42 h 300"/>
                <a:gd name="T26" fmla="*/ 7 w 199"/>
                <a:gd name="T27" fmla="*/ 169 h 300"/>
                <a:gd name="T28" fmla="*/ 4 w 199"/>
                <a:gd name="T29" fmla="*/ 172 h 300"/>
                <a:gd name="T30" fmla="*/ 0 w 199"/>
                <a:gd name="T31" fmla="*/ 172 h 300"/>
                <a:gd name="T32" fmla="*/ 0 w 199"/>
                <a:gd name="T33" fmla="*/ 214 h 300"/>
                <a:gd name="T34" fmla="*/ 157 w 199"/>
                <a:gd name="T35" fmla="*/ 234 h 300"/>
                <a:gd name="T36" fmla="*/ 73 w 199"/>
                <a:gd name="T37" fmla="*/ 150 h 300"/>
                <a:gd name="T38" fmla="*/ 157 w 199"/>
                <a:gd name="T39" fmla="*/ 64 h 300"/>
                <a:gd name="T40" fmla="*/ 157 w 199"/>
                <a:gd name="T41" fmla="*/ 23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9" h="300">
                  <a:moveTo>
                    <a:pt x="0" y="214"/>
                  </a:moveTo>
                  <a:lnTo>
                    <a:pt x="6" y="214"/>
                  </a:lnTo>
                  <a:lnTo>
                    <a:pt x="10" y="211"/>
                  </a:lnTo>
                  <a:lnTo>
                    <a:pt x="15" y="208"/>
                  </a:lnTo>
                  <a:lnTo>
                    <a:pt x="51" y="174"/>
                  </a:lnTo>
                  <a:lnTo>
                    <a:pt x="135" y="258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99" y="300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135" y="42"/>
                  </a:lnTo>
                  <a:lnTo>
                    <a:pt x="7" y="169"/>
                  </a:lnTo>
                  <a:lnTo>
                    <a:pt x="4" y="172"/>
                  </a:lnTo>
                  <a:lnTo>
                    <a:pt x="0" y="172"/>
                  </a:lnTo>
                  <a:lnTo>
                    <a:pt x="0" y="214"/>
                  </a:lnTo>
                  <a:close/>
                  <a:moveTo>
                    <a:pt x="157" y="234"/>
                  </a:moveTo>
                  <a:lnTo>
                    <a:pt x="73" y="150"/>
                  </a:lnTo>
                  <a:lnTo>
                    <a:pt x="157" y="64"/>
                  </a:lnTo>
                  <a:lnTo>
                    <a:pt x="157" y="23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pic>
        <p:nvPicPr>
          <p:cNvPr id="2972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4429132"/>
            <a:ext cx="3571900" cy="213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81000"/>
            <a:ext cx="8543956" cy="746125"/>
          </a:xfrm>
        </p:spPr>
        <p:txBody>
          <a:bodyPr/>
          <a:lstStyle/>
          <a:p>
            <a:r>
              <a:rPr lang="ru-RU" sz="2800" dirty="0" smtClean="0"/>
              <a:t>Отзывы коллег </a:t>
            </a:r>
            <a:br>
              <a:rPr lang="ru-RU" sz="2800" dirty="0" smtClean="0"/>
            </a:br>
            <a:r>
              <a:rPr lang="ru-RU" sz="2800" dirty="0" smtClean="0"/>
              <a:t>об открытых  уроках математики</a:t>
            </a:r>
            <a:endParaRPr lang="ru-RU" sz="28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500174"/>
            <a:ext cx="3071834" cy="223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4286256"/>
            <a:ext cx="3209569" cy="226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48498" y="1500174"/>
            <a:ext cx="344150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4214818"/>
            <a:ext cx="3571868" cy="236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2643182"/>
            <a:ext cx="1895780" cy="275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3929058" y="1142984"/>
            <a:ext cx="422275" cy="317500"/>
            <a:chOff x="1890" y="1712"/>
            <a:chExt cx="399" cy="300"/>
          </a:xfrm>
        </p:grpSpPr>
        <p:sp>
          <p:nvSpPr>
            <p:cNvPr id="11" name="Freeform 85"/>
            <p:cNvSpPr>
              <a:spLocks noEditPoints="1"/>
            </p:cNvSpPr>
            <p:nvPr/>
          </p:nvSpPr>
          <p:spPr bwMode="gray">
            <a:xfrm>
              <a:off x="1890" y="1712"/>
              <a:ext cx="200" cy="300"/>
            </a:xfrm>
            <a:custGeom>
              <a:avLst/>
              <a:gdLst>
                <a:gd name="T0" fmla="*/ 200 w 200"/>
                <a:gd name="T1" fmla="*/ 172 h 300"/>
                <a:gd name="T2" fmla="*/ 195 w 200"/>
                <a:gd name="T3" fmla="*/ 172 h 300"/>
                <a:gd name="T4" fmla="*/ 192 w 200"/>
                <a:gd name="T5" fmla="*/ 169 h 300"/>
                <a:gd name="T6" fmla="*/ 65 w 200"/>
                <a:gd name="T7" fmla="*/ 42 h 300"/>
                <a:gd name="T8" fmla="*/ 200 w 200"/>
                <a:gd name="T9" fmla="*/ 42 h 300"/>
                <a:gd name="T10" fmla="*/ 200 w 200"/>
                <a:gd name="T11" fmla="*/ 0 h 300"/>
                <a:gd name="T12" fmla="*/ 0 w 200"/>
                <a:gd name="T13" fmla="*/ 0 h 300"/>
                <a:gd name="T14" fmla="*/ 0 w 200"/>
                <a:gd name="T15" fmla="*/ 300 h 300"/>
                <a:gd name="T16" fmla="*/ 200 w 200"/>
                <a:gd name="T17" fmla="*/ 300 h 300"/>
                <a:gd name="T18" fmla="*/ 200 w 200"/>
                <a:gd name="T19" fmla="*/ 258 h 300"/>
                <a:gd name="T20" fmla="*/ 65 w 200"/>
                <a:gd name="T21" fmla="*/ 258 h 300"/>
                <a:gd name="T22" fmla="*/ 150 w 200"/>
                <a:gd name="T23" fmla="*/ 174 h 300"/>
                <a:gd name="T24" fmla="*/ 186 w 200"/>
                <a:gd name="T25" fmla="*/ 208 h 300"/>
                <a:gd name="T26" fmla="*/ 189 w 200"/>
                <a:gd name="T27" fmla="*/ 211 h 300"/>
                <a:gd name="T28" fmla="*/ 195 w 200"/>
                <a:gd name="T29" fmla="*/ 214 h 300"/>
                <a:gd name="T30" fmla="*/ 200 w 200"/>
                <a:gd name="T31" fmla="*/ 214 h 300"/>
                <a:gd name="T32" fmla="*/ 200 w 200"/>
                <a:gd name="T33" fmla="*/ 172 h 300"/>
                <a:gd name="T34" fmla="*/ 42 w 200"/>
                <a:gd name="T35" fmla="*/ 64 h 300"/>
                <a:gd name="T36" fmla="*/ 126 w 200"/>
                <a:gd name="T37" fmla="*/ 150 h 300"/>
                <a:gd name="T38" fmla="*/ 42 w 200"/>
                <a:gd name="T39" fmla="*/ 234 h 300"/>
                <a:gd name="T40" fmla="*/ 42 w 200"/>
                <a:gd name="T41" fmla="*/ 6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" h="300">
                  <a:moveTo>
                    <a:pt x="200" y="172"/>
                  </a:moveTo>
                  <a:lnTo>
                    <a:pt x="195" y="172"/>
                  </a:lnTo>
                  <a:lnTo>
                    <a:pt x="192" y="169"/>
                  </a:lnTo>
                  <a:lnTo>
                    <a:pt x="65" y="42"/>
                  </a:lnTo>
                  <a:lnTo>
                    <a:pt x="200" y="42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300"/>
                  </a:lnTo>
                  <a:lnTo>
                    <a:pt x="200" y="300"/>
                  </a:lnTo>
                  <a:lnTo>
                    <a:pt x="200" y="258"/>
                  </a:lnTo>
                  <a:lnTo>
                    <a:pt x="65" y="258"/>
                  </a:lnTo>
                  <a:lnTo>
                    <a:pt x="150" y="174"/>
                  </a:lnTo>
                  <a:lnTo>
                    <a:pt x="186" y="208"/>
                  </a:lnTo>
                  <a:lnTo>
                    <a:pt x="189" y="211"/>
                  </a:lnTo>
                  <a:lnTo>
                    <a:pt x="195" y="214"/>
                  </a:lnTo>
                  <a:lnTo>
                    <a:pt x="200" y="214"/>
                  </a:lnTo>
                  <a:lnTo>
                    <a:pt x="200" y="172"/>
                  </a:lnTo>
                  <a:close/>
                  <a:moveTo>
                    <a:pt x="42" y="64"/>
                  </a:moveTo>
                  <a:lnTo>
                    <a:pt x="126" y="150"/>
                  </a:lnTo>
                  <a:lnTo>
                    <a:pt x="42" y="234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86"/>
            <p:cNvSpPr>
              <a:spLocks noEditPoints="1"/>
            </p:cNvSpPr>
            <p:nvPr/>
          </p:nvSpPr>
          <p:spPr bwMode="gray">
            <a:xfrm>
              <a:off x="2090" y="1712"/>
              <a:ext cx="199" cy="300"/>
            </a:xfrm>
            <a:custGeom>
              <a:avLst/>
              <a:gdLst>
                <a:gd name="T0" fmla="*/ 0 w 199"/>
                <a:gd name="T1" fmla="*/ 214 h 300"/>
                <a:gd name="T2" fmla="*/ 6 w 199"/>
                <a:gd name="T3" fmla="*/ 214 h 300"/>
                <a:gd name="T4" fmla="*/ 10 w 199"/>
                <a:gd name="T5" fmla="*/ 211 h 300"/>
                <a:gd name="T6" fmla="*/ 15 w 199"/>
                <a:gd name="T7" fmla="*/ 208 h 300"/>
                <a:gd name="T8" fmla="*/ 51 w 199"/>
                <a:gd name="T9" fmla="*/ 174 h 300"/>
                <a:gd name="T10" fmla="*/ 135 w 199"/>
                <a:gd name="T11" fmla="*/ 258 h 300"/>
                <a:gd name="T12" fmla="*/ 0 w 199"/>
                <a:gd name="T13" fmla="*/ 258 h 300"/>
                <a:gd name="T14" fmla="*/ 0 w 199"/>
                <a:gd name="T15" fmla="*/ 300 h 300"/>
                <a:gd name="T16" fmla="*/ 199 w 199"/>
                <a:gd name="T17" fmla="*/ 300 h 300"/>
                <a:gd name="T18" fmla="*/ 199 w 199"/>
                <a:gd name="T19" fmla="*/ 0 h 300"/>
                <a:gd name="T20" fmla="*/ 0 w 199"/>
                <a:gd name="T21" fmla="*/ 0 h 300"/>
                <a:gd name="T22" fmla="*/ 0 w 199"/>
                <a:gd name="T23" fmla="*/ 42 h 300"/>
                <a:gd name="T24" fmla="*/ 135 w 199"/>
                <a:gd name="T25" fmla="*/ 42 h 300"/>
                <a:gd name="T26" fmla="*/ 7 w 199"/>
                <a:gd name="T27" fmla="*/ 169 h 300"/>
                <a:gd name="T28" fmla="*/ 4 w 199"/>
                <a:gd name="T29" fmla="*/ 172 h 300"/>
                <a:gd name="T30" fmla="*/ 0 w 199"/>
                <a:gd name="T31" fmla="*/ 172 h 300"/>
                <a:gd name="T32" fmla="*/ 0 w 199"/>
                <a:gd name="T33" fmla="*/ 214 h 300"/>
                <a:gd name="T34" fmla="*/ 157 w 199"/>
                <a:gd name="T35" fmla="*/ 234 h 300"/>
                <a:gd name="T36" fmla="*/ 73 w 199"/>
                <a:gd name="T37" fmla="*/ 150 h 300"/>
                <a:gd name="T38" fmla="*/ 157 w 199"/>
                <a:gd name="T39" fmla="*/ 64 h 300"/>
                <a:gd name="T40" fmla="*/ 157 w 199"/>
                <a:gd name="T41" fmla="*/ 23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9" h="300">
                  <a:moveTo>
                    <a:pt x="0" y="214"/>
                  </a:moveTo>
                  <a:lnTo>
                    <a:pt x="6" y="214"/>
                  </a:lnTo>
                  <a:lnTo>
                    <a:pt x="10" y="211"/>
                  </a:lnTo>
                  <a:lnTo>
                    <a:pt x="15" y="208"/>
                  </a:lnTo>
                  <a:lnTo>
                    <a:pt x="51" y="174"/>
                  </a:lnTo>
                  <a:lnTo>
                    <a:pt x="135" y="258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99" y="300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135" y="42"/>
                  </a:lnTo>
                  <a:lnTo>
                    <a:pt x="7" y="169"/>
                  </a:lnTo>
                  <a:lnTo>
                    <a:pt x="4" y="172"/>
                  </a:lnTo>
                  <a:lnTo>
                    <a:pt x="0" y="172"/>
                  </a:lnTo>
                  <a:lnTo>
                    <a:pt x="0" y="214"/>
                  </a:lnTo>
                  <a:close/>
                  <a:moveTo>
                    <a:pt x="157" y="234"/>
                  </a:moveTo>
                  <a:lnTo>
                    <a:pt x="73" y="150"/>
                  </a:lnTo>
                  <a:lnTo>
                    <a:pt x="157" y="64"/>
                  </a:lnTo>
                  <a:lnTo>
                    <a:pt x="157" y="23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3" name="AutoShape 69"/>
          <p:cNvSpPr>
            <a:spLocks noChangeArrowheads="1"/>
          </p:cNvSpPr>
          <p:nvPr/>
        </p:nvSpPr>
        <p:spPr bwMode="ltGray">
          <a:xfrm>
            <a:off x="1357290" y="1571612"/>
            <a:ext cx="234950" cy="233363"/>
          </a:xfrm>
          <a:prstGeom prst="plus">
            <a:avLst>
              <a:gd name="adj" fmla="val 34176"/>
            </a:avLst>
          </a:prstGeom>
          <a:solidFill>
            <a:schemeClr val="folHlink"/>
          </a:soli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4" name="AutoShape 69"/>
          <p:cNvSpPr>
            <a:spLocks noChangeArrowheads="1"/>
          </p:cNvSpPr>
          <p:nvPr/>
        </p:nvSpPr>
        <p:spPr bwMode="ltGray">
          <a:xfrm>
            <a:off x="8715404" y="1500174"/>
            <a:ext cx="234950" cy="233363"/>
          </a:xfrm>
          <a:prstGeom prst="plus">
            <a:avLst>
              <a:gd name="adj" fmla="val 34176"/>
            </a:avLst>
          </a:prstGeom>
          <a:solidFill>
            <a:schemeClr val="folHlink"/>
          </a:soli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" name="AutoShape 69"/>
          <p:cNvSpPr>
            <a:spLocks noChangeArrowheads="1"/>
          </p:cNvSpPr>
          <p:nvPr/>
        </p:nvSpPr>
        <p:spPr bwMode="ltGray">
          <a:xfrm>
            <a:off x="3000364" y="1571612"/>
            <a:ext cx="234950" cy="233363"/>
          </a:xfrm>
          <a:prstGeom prst="plus">
            <a:avLst>
              <a:gd name="adj" fmla="val 34176"/>
            </a:avLst>
          </a:prstGeom>
          <a:solidFill>
            <a:schemeClr val="folHlink"/>
          </a:soli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" name="AutoShape 69"/>
          <p:cNvSpPr>
            <a:spLocks noChangeArrowheads="1"/>
          </p:cNvSpPr>
          <p:nvPr/>
        </p:nvSpPr>
        <p:spPr bwMode="ltGray">
          <a:xfrm>
            <a:off x="1500166" y="4429132"/>
            <a:ext cx="234950" cy="233363"/>
          </a:xfrm>
          <a:prstGeom prst="plus">
            <a:avLst>
              <a:gd name="adj" fmla="val 34176"/>
            </a:avLst>
          </a:prstGeom>
          <a:solidFill>
            <a:schemeClr val="folHlink"/>
          </a:soli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7" name="AutoShape 69"/>
          <p:cNvSpPr>
            <a:spLocks noChangeArrowheads="1"/>
          </p:cNvSpPr>
          <p:nvPr/>
        </p:nvSpPr>
        <p:spPr bwMode="ltGray">
          <a:xfrm>
            <a:off x="6858016" y="1571612"/>
            <a:ext cx="234950" cy="233363"/>
          </a:xfrm>
          <a:prstGeom prst="plus">
            <a:avLst>
              <a:gd name="adj" fmla="val 34176"/>
            </a:avLst>
          </a:prstGeom>
          <a:solidFill>
            <a:schemeClr val="folHlink"/>
          </a:soli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8" name="AutoShape 69"/>
          <p:cNvSpPr>
            <a:spLocks noChangeArrowheads="1"/>
          </p:cNvSpPr>
          <p:nvPr/>
        </p:nvSpPr>
        <p:spPr bwMode="ltGray">
          <a:xfrm>
            <a:off x="3000364" y="4500570"/>
            <a:ext cx="234950" cy="233363"/>
          </a:xfrm>
          <a:prstGeom prst="plus">
            <a:avLst>
              <a:gd name="adj" fmla="val 34176"/>
            </a:avLst>
          </a:prstGeom>
          <a:solidFill>
            <a:schemeClr val="folHlink"/>
          </a:soli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9" name="AutoShape 69"/>
          <p:cNvSpPr>
            <a:spLocks noChangeArrowheads="1"/>
          </p:cNvSpPr>
          <p:nvPr/>
        </p:nvSpPr>
        <p:spPr bwMode="ltGray">
          <a:xfrm>
            <a:off x="4929190" y="2571744"/>
            <a:ext cx="234950" cy="233363"/>
          </a:xfrm>
          <a:prstGeom prst="plus">
            <a:avLst>
              <a:gd name="adj" fmla="val 34176"/>
            </a:avLst>
          </a:prstGeom>
          <a:solidFill>
            <a:schemeClr val="folHlink"/>
          </a:soli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" name="AutoShape 69"/>
          <p:cNvSpPr>
            <a:spLocks noChangeArrowheads="1"/>
          </p:cNvSpPr>
          <p:nvPr/>
        </p:nvSpPr>
        <p:spPr bwMode="ltGray">
          <a:xfrm>
            <a:off x="8715404" y="4214818"/>
            <a:ext cx="234950" cy="233363"/>
          </a:xfrm>
          <a:prstGeom prst="plus">
            <a:avLst>
              <a:gd name="adj" fmla="val 34176"/>
            </a:avLst>
          </a:prstGeom>
          <a:solidFill>
            <a:schemeClr val="folHlink"/>
          </a:soli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1" name="AutoShape 69"/>
          <p:cNvSpPr>
            <a:spLocks noChangeArrowheads="1"/>
          </p:cNvSpPr>
          <p:nvPr/>
        </p:nvSpPr>
        <p:spPr bwMode="ltGray">
          <a:xfrm>
            <a:off x="6786578" y="4286256"/>
            <a:ext cx="234950" cy="233363"/>
          </a:xfrm>
          <a:prstGeom prst="plus">
            <a:avLst>
              <a:gd name="adj" fmla="val 34176"/>
            </a:avLst>
          </a:prstGeom>
          <a:solidFill>
            <a:schemeClr val="folHlink"/>
          </a:soli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Рисунок 3" descr="Описание: C:\Documents and Settings\Завуч 1\Мои документы\МЕТОДИЧЕСКАЯ РАБОТА\2010-2011\Копия Метод. день\24 февраля 0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714488"/>
            <a:ext cx="6710382" cy="447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Рисунок 1" descr="Описание: C:\Documents and Settings\Завуч 1\Мои документы\МЕТОДИЧЕСКАЯ РАБОТА\2010-2011\Копия Метод. день\24 февраля 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4475" y="1484313"/>
            <a:ext cx="4424363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2" descr="Описание: C:\Documents and Settings\Завуч 1\Мои документы\МЕТОДИЧЕСКАЯ РАБОТА\2010-2011\Копия Метод. день\24 февраля 0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3789363"/>
            <a:ext cx="4211638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142844" y="381000"/>
            <a:ext cx="8543956" cy="746125"/>
          </a:xfrm>
        </p:spPr>
        <p:txBody>
          <a:bodyPr/>
          <a:lstStyle/>
          <a:p>
            <a:r>
              <a:rPr lang="ru-RU" sz="2800" dirty="0" smtClean="0"/>
              <a:t>Отзывы коллег </a:t>
            </a:r>
            <a:br>
              <a:rPr lang="ru-RU" sz="2800" dirty="0" smtClean="0"/>
            </a:br>
            <a:r>
              <a:rPr lang="ru-RU" sz="2800" dirty="0" smtClean="0"/>
              <a:t>об открытом уроке русского языка</a:t>
            </a:r>
          </a:p>
        </p:txBody>
      </p: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5357818" y="1428736"/>
            <a:ext cx="3625863" cy="3214710"/>
            <a:chOff x="1596" y="1152"/>
            <a:chExt cx="518" cy="516"/>
          </a:xfrm>
        </p:grpSpPr>
        <p:sp>
          <p:nvSpPr>
            <p:cNvPr id="8" name="Oval 79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hlink"/>
            </a:solidFill>
            <a:ln w="28575" algn="ctr">
              <a:solidFill>
                <a:srgbClr val="F8F8F8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" name="Picture 80" descr="cir_lighteffect0"/>
            <p:cNvPicPr>
              <a:picLocks noChangeAspect="1" noChangeArrowheads="1"/>
            </p:cNvPicPr>
            <p:nvPr/>
          </p:nvPicPr>
          <p:blipFill>
            <a:blip r:embed="rId2" cstate="email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2000240"/>
            <a:ext cx="2740608" cy="199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78"/>
          <p:cNvGrpSpPr>
            <a:grpSpLocks/>
          </p:cNvGrpSpPr>
          <p:nvPr/>
        </p:nvGrpSpPr>
        <p:grpSpPr bwMode="auto">
          <a:xfrm>
            <a:off x="2571736" y="3500438"/>
            <a:ext cx="3625863" cy="3214710"/>
            <a:chOff x="1596" y="1152"/>
            <a:chExt cx="518" cy="516"/>
          </a:xfrm>
        </p:grpSpPr>
        <p:sp>
          <p:nvSpPr>
            <p:cNvPr id="11" name="Oval 79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hlink"/>
            </a:solidFill>
            <a:ln w="28575" algn="ctr">
              <a:solidFill>
                <a:srgbClr val="F8F8F8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" name="Picture 80" descr="cir_lighteffect0"/>
            <p:cNvPicPr>
              <a:picLocks noChangeAspect="1" noChangeArrowheads="1"/>
            </p:cNvPicPr>
            <p:nvPr/>
          </p:nvPicPr>
          <p:blipFill>
            <a:blip r:embed="rId2" cstate="email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4143381"/>
            <a:ext cx="2759288" cy="200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-142908" y="1357298"/>
            <a:ext cx="3625863" cy="3214710"/>
            <a:chOff x="1596" y="1152"/>
            <a:chExt cx="518" cy="516"/>
          </a:xfrm>
        </p:grpSpPr>
        <p:sp>
          <p:nvSpPr>
            <p:cNvPr id="14" name="Oval 79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hlink"/>
            </a:solidFill>
            <a:ln w="28575" algn="ctr">
              <a:solidFill>
                <a:srgbClr val="F8F8F8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" name="Picture 80" descr="cir_lighteffect0"/>
            <p:cNvPicPr>
              <a:picLocks noChangeAspect="1" noChangeArrowheads="1"/>
            </p:cNvPicPr>
            <p:nvPr/>
          </p:nvPicPr>
          <p:blipFill>
            <a:blip r:embed="rId2" cstate="email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1714488"/>
            <a:ext cx="1785950" cy="259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4286248" y="1142984"/>
            <a:ext cx="422275" cy="317500"/>
            <a:chOff x="1890" y="1712"/>
            <a:chExt cx="399" cy="300"/>
          </a:xfrm>
        </p:grpSpPr>
        <p:sp>
          <p:nvSpPr>
            <p:cNvPr id="17" name="Freeform 85"/>
            <p:cNvSpPr>
              <a:spLocks noEditPoints="1"/>
            </p:cNvSpPr>
            <p:nvPr/>
          </p:nvSpPr>
          <p:spPr bwMode="gray">
            <a:xfrm>
              <a:off x="1890" y="1712"/>
              <a:ext cx="200" cy="300"/>
            </a:xfrm>
            <a:custGeom>
              <a:avLst/>
              <a:gdLst>
                <a:gd name="T0" fmla="*/ 200 w 200"/>
                <a:gd name="T1" fmla="*/ 172 h 300"/>
                <a:gd name="T2" fmla="*/ 195 w 200"/>
                <a:gd name="T3" fmla="*/ 172 h 300"/>
                <a:gd name="T4" fmla="*/ 192 w 200"/>
                <a:gd name="T5" fmla="*/ 169 h 300"/>
                <a:gd name="T6" fmla="*/ 65 w 200"/>
                <a:gd name="T7" fmla="*/ 42 h 300"/>
                <a:gd name="T8" fmla="*/ 200 w 200"/>
                <a:gd name="T9" fmla="*/ 42 h 300"/>
                <a:gd name="T10" fmla="*/ 200 w 200"/>
                <a:gd name="T11" fmla="*/ 0 h 300"/>
                <a:gd name="T12" fmla="*/ 0 w 200"/>
                <a:gd name="T13" fmla="*/ 0 h 300"/>
                <a:gd name="T14" fmla="*/ 0 w 200"/>
                <a:gd name="T15" fmla="*/ 300 h 300"/>
                <a:gd name="T16" fmla="*/ 200 w 200"/>
                <a:gd name="T17" fmla="*/ 300 h 300"/>
                <a:gd name="T18" fmla="*/ 200 w 200"/>
                <a:gd name="T19" fmla="*/ 258 h 300"/>
                <a:gd name="T20" fmla="*/ 65 w 200"/>
                <a:gd name="T21" fmla="*/ 258 h 300"/>
                <a:gd name="T22" fmla="*/ 150 w 200"/>
                <a:gd name="T23" fmla="*/ 174 h 300"/>
                <a:gd name="T24" fmla="*/ 186 w 200"/>
                <a:gd name="T25" fmla="*/ 208 h 300"/>
                <a:gd name="T26" fmla="*/ 189 w 200"/>
                <a:gd name="T27" fmla="*/ 211 h 300"/>
                <a:gd name="T28" fmla="*/ 195 w 200"/>
                <a:gd name="T29" fmla="*/ 214 h 300"/>
                <a:gd name="T30" fmla="*/ 200 w 200"/>
                <a:gd name="T31" fmla="*/ 214 h 300"/>
                <a:gd name="T32" fmla="*/ 200 w 200"/>
                <a:gd name="T33" fmla="*/ 172 h 300"/>
                <a:gd name="T34" fmla="*/ 42 w 200"/>
                <a:gd name="T35" fmla="*/ 64 h 300"/>
                <a:gd name="T36" fmla="*/ 126 w 200"/>
                <a:gd name="T37" fmla="*/ 150 h 300"/>
                <a:gd name="T38" fmla="*/ 42 w 200"/>
                <a:gd name="T39" fmla="*/ 234 h 300"/>
                <a:gd name="T40" fmla="*/ 42 w 200"/>
                <a:gd name="T41" fmla="*/ 6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" h="300">
                  <a:moveTo>
                    <a:pt x="200" y="172"/>
                  </a:moveTo>
                  <a:lnTo>
                    <a:pt x="195" y="172"/>
                  </a:lnTo>
                  <a:lnTo>
                    <a:pt x="192" y="169"/>
                  </a:lnTo>
                  <a:lnTo>
                    <a:pt x="65" y="42"/>
                  </a:lnTo>
                  <a:lnTo>
                    <a:pt x="200" y="42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300"/>
                  </a:lnTo>
                  <a:lnTo>
                    <a:pt x="200" y="300"/>
                  </a:lnTo>
                  <a:lnTo>
                    <a:pt x="200" y="258"/>
                  </a:lnTo>
                  <a:lnTo>
                    <a:pt x="65" y="258"/>
                  </a:lnTo>
                  <a:lnTo>
                    <a:pt x="150" y="174"/>
                  </a:lnTo>
                  <a:lnTo>
                    <a:pt x="186" y="208"/>
                  </a:lnTo>
                  <a:lnTo>
                    <a:pt x="189" y="211"/>
                  </a:lnTo>
                  <a:lnTo>
                    <a:pt x="195" y="214"/>
                  </a:lnTo>
                  <a:lnTo>
                    <a:pt x="200" y="214"/>
                  </a:lnTo>
                  <a:lnTo>
                    <a:pt x="200" y="172"/>
                  </a:lnTo>
                  <a:close/>
                  <a:moveTo>
                    <a:pt x="42" y="64"/>
                  </a:moveTo>
                  <a:lnTo>
                    <a:pt x="126" y="150"/>
                  </a:lnTo>
                  <a:lnTo>
                    <a:pt x="42" y="234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gray">
            <a:xfrm>
              <a:off x="2090" y="1712"/>
              <a:ext cx="199" cy="300"/>
            </a:xfrm>
            <a:custGeom>
              <a:avLst/>
              <a:gdLst>
                <a:gd name="T0" fmla="*/ 0 w 199"/>
                <a:gd name="T1" fmla="*/ 214 h 300"/>
                <a:gd name="T2" fmla="*/ 6 w 199"/>
                <a:gd name="T3" fmla="*/ 214 h 300"/>
                <a:gd name="T4" fmla="*/ 10 w 199"/>
                <a:gd name="T5" fmla="*/ 211 h 300"/>
                <a:gd name="T6" fmla="*/ 15 w 199"/>
                <a:gd name="T7" fmla="*/ 208 h 300"/>
                <a:gd name="T8" fmla="*/ 51 w 199"/>
                <a:gd name="T9" fmla="*/ 174 h 300"/>
                <a:gd name="T10" fmla="*/ 135 w 199"/>
                <a:gd name="T11" fmla="*/ 258 h 300"/>
                <a:gd name="T12" fmla="*/ 0 w 199"/>
                <a:gd name="T13" fmla="*/ 258 h 300"/>
                <a:gd name="T14" fmla="*/ 0 w 199"/>
                <a:gd name="T15" fmla="*/ 300 h 300"/>
                <a:gd name="T16" fmla="*/ 199 w 199"/>
                <a:gd name="T17" fmla="*/ 300 h 300"/>
                <a:gd name="T18" fmla="*/ 199 w 199"/>
                <a:gd name="T19" fmla="*/ 0 h 300"/>
                <a:gd name="T20" fmla="*/ 0 w 199"/>
                <a:gd name="T21" fmla="*/ 0 h 300"/>
                <a:gd name="T22" fmla="*/ 0 w 199"/>
                <a:gd name="T23" fmla="*/ 42 h 300"/>
                <a:gd name="T24" fmla="*/ 135 w 199"/>
                <a:gd name="T25" fmla="*/ 42 h 300"/>
                <a:gd name="T26" fmla="*/ 7 w 199"/>
                <a:gd name="T27" fmla="*/ 169 h 300"/>
                <a:gd name="T28" fmla="*/ 4 w 199"/>
                <a:gd name="T29" fmla="*/ 172 h 300"/>
                <a:gd name="T30" fmla="*/ 0 w 199"/>
                <a:gd name="T31" fmla="*/ 172 h 300"/>
                <a:gd name="T32" fmla="*/ 0 w 199"/>
                <a:gd name="T33" fmla="*/ 214 h 300"/>
                <a:gd name="T34" fmla="*/ 157 w 199"/>
                <a:gd name="T35" fmla="*/ 234 h 300"/>
                <a:gd name="T36" fmla="*/ 73 w 199"/>
                <a:gd name="T37" fmla="*/ 150 h 300"/>
                <a:gd name="T38" fmla="*/ 157 w 199"/>
                <a:gd name="T39" fmla="*/ 64 h 300"/>
                <a:gd name="T40" fmla="*/ 157 w 199"/>
                <a:gd name="T41" fmla="*/ 23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9" h="300">
                  <a:moveTo>
                    <a:pt x="0" y="214"/>
                  </a:moveTo>
                  <a:lnTo>
                    <a:pt x="6" y="214"/>
                  </a:lnTo>
                  <a:lnTo>
                    <a:pt x="10" y="211"/>
                  </a:lnTo>
                  <a:lnTo>
                    <a:pt x="15" y="208"/>
                  </a:lnTo>
                  <a:lnTo>
                    <a:pt x="51" y="174"/>
                  </a:lnTo>
                  <a:lnTo>
                    <a:pt x="135" y="258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99" y="300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135" y="42"/>
                  </a:lnTo>
                  <a:lnTo>
                    <a:pt x="7" y="169"/>
                  </a:lnTo>
                  <a:lnTo>
                    <a:pt x="4" y="172"/>
                  </a:lnTo>
                  <a:lnTo>
                    <a:pt x="0" y="172"/>
                  </a:lnTo>
                  <a:lnTo>
                    <a:pt x="0" y="214"/>
                  </a:lnTo>
                  <a:close/>
                  <a:moveTo>
                    <a:pt x="157" y="234"/>
                  </a:moveTo>
                  <a:lnTo>
                    <a:pt x="73" y="150"/>
                  </a:lnTo>
                  <a:lnTo>
                    <a:pt x="157" y="64"/>
                  </a:lnTo>
                  <a:lnTo>
                    <a:pt x="157" y="23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9" name="AutoShape 56"/>
          <p:cNvSpPr>
            <a:spLocks noChangeArrowheads="1"/>
          </p:cNvSpPr>
          <p:nvPr/>
        </p:nvSpPr>
        <p:spPr bwMode="gray">
          <a:xfrm>
            <a:off x="4429124" y="3071810"/>
            <a:ext cx="234950" cy="234950"/>
          </a:xfrm>
          <a:prstGeom prst="plus">
            <a:avLst>
              <a:gd name="adj" fmla="val 34176"/>
            </a:avLst>
          </a:prstGeom>
          <a:solidFill>
            <a:schemeClr val="hlink"/>
          </a:solidFill>
          <a:ln>
            <a:noFill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" name="AutoShape 56"/>
          <p:cNvSpPr>
            <a:spLocks noChangeArrowheads="1"/>
          </p:cNvSpPr>
          <p:nvPr/>
        </p:nvSpPr>
        <p:spPr bwMode="gray">
          <a:xfrm>
            <a:off x="5286380" y="1643050"/>
            <a:ext cx="234950" cy="234950"/>
          </a:xfrm>
          <a:prstGeom prst="plus">
            <a:avLst>
              <a:gd name="adj" fmla="val 34176"/>
            </a:avLst>
          </a:prstGeom>
          <a:solidFill>
            <a:schemeClr val="hlink"/>
          </a:solidFill>
          <a:ln>
            <a:noFill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gray">
          <a:xfrm>
            <a:off x="3214678" y="1643050"/>
            <a:ext cx="234950" cy="234950"/>
          </a:xfrm>
          <a:prstGeom prst="plus">
            <a:avLst>
              <a:gd name="adj" fmla="val 34176"/>
            </a:avLst>
          </a:prstGeom>
          <a:solidFill>
            <a:schemeClr val="hlink"/>
          </a:solidFill>
          <a:ln>
            <a:noFill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Отзывы коллег</a:t>
            </a:r>
            <a:br>
              <a:rPr lang="ru-RU" sz="2800" dirty="0" smtClean="0"/>
            </a:br>
            <a:r>
              <a:rPr lang="ru-RU" sz="2800" dirty="0" smtClean="0"/>
              <a:t> об открытом уроке литературного чтения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3709988"/>
            <a:ext cx="3611562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9"/>
          <p:cNvSpPr>
            <a:spLocks noChangeArrowheads="1"/>
          </p:cNvSpPr>
          <p:nvPr/>
        </p:nvSpPr>
        <p:spPr bwMode="ltGray">
          <a:xfrm>
            <a:off x="3094038" y="2197100"/>
            <a:ext cx="3635375" cy="70167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1748" name="Oval 82"/>
          <p:cNvSpPr>
            <a:spLocks noChangeArrowheads="1"/>
          </p:cNvSpPr>
          <p:nvPr/>
        </p:nvSpPr>
        <p:spPr bwMode="gray">
          <a:xfrm>
            <a:off x="6948488" y="1531938"/>
            <a:ext cx="1944687" cy="1825625"/>
          </a:xfrm>
          <a:prstGeom prst="ellipse">
            <a:avLst/>
          </a:prstGeom>
          <a:solidFill>
            <a:schemeClr val="folHlink"/>
          </a:solidFill>
          <a:ln w="28575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749" name="Group 75"/>
          <p:cNvGrpSpPr>
            <a:grpSpLocks/>
          </p:cNvGrpSpPr>
          <p:nvPr/>
        </p:nvGrpSpPr>
        <p:grpSpPr bwMode="auto">
          <a:xfrm>
            <a:off x="7072330" y="3786190"/>
            <a:ext cx="1711325" cy="1651000"/>
            <a:chOff x="1596" y="1152"/>
            <a:chExt cx="518" cy="516"/>
          </a:xfrm>
        </p:grpSpPr>
        <p:sp>
          <p:nvSpPr>
            <p:cNvPr id="31755" name="Oval 76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2"/>
            </a:solidFill>
            <a:ln w="28575" algn="ctr">
              <a:solidFill>
                <a:srgbClr val="F8F8F8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1756" name="Picture 77" descr="cir_lighteffect0"/>
            <p:cNvPicPr>
              <a:picLocks noChangeAspect="1" noChangeArrowheads="1"/>
            </p:cNvPicPr>
            <p:nvPr/>
          </p:nvPicPr>
          <p:blipFill>
            <a:blip r:embed="rId3" cstate="email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41"/>
          <p:cNvSpPr>
            <a:spLocks noChangeArrowheads="1"/>
          </p:cNvSpPr>
          <p:nvPr/>
        </p:nvSpPr>
        <p:spPr bwMode="gray">
          <a:xfrm>
            <a:off x="3143240" y="4357694"/>
            <a:ext cx="3635375" cy="7016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1363663"/>
            <a:ext cx="3173408" cy="219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9"/>
          <p:cNvSpPr>
            <a:spLocks noChangeArrowheads="1"/>
          </p:cNvSpPr>
          <p:nvPr/>
        </p:nvSpPr>
        <p:spPr bwMode="ltGray">
          <a:xfrm>
            <a:off x="7715272" y="4429132"/>
            <a:ext cx="428628" cy="447677"/>
          </a:xfrm>
          <a:prstGeom prst="plus">
            <a:avLst>
              <a:gd name="adj" fmla="val 34176"/>
            </a:avLst>
          </a:prstGeom>
          <a:solidFill>
            <a:schemeClr val="folHlink"/>
          </a:soli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Обобщение опыта работы</a:t>
            </a:r>
            <a:endParaRPr lang="en-US" smtClean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gray">
          <a:xfrm>
            <a:off x="990600" y="5349875"/>
            <a:ext cx="7096125" cy="1504950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99190" dir="2388334" algn="ctr" rotWithShape="0">
              <a:schemeClr val="tx1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ltGray">
          <a:xfrm>
            <a:off x="2112963" y="5605463"/>
            <a:ext cx="5573712" cy="10175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black">
          <a:xfrm rot="10800000" flipV="1">
            <a:off x="2165350" y="5791200"/>
            <a:ext cx="5521325" cy="3698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FFFFFF"/>
                </a:solidFill>
              </a:rPr>
              <a:t>.</a:t>
            </a:r>
          </a:p>
        </p:txBody>
      </p:sp>
      <p:grpSp>
        <p:nvGrpSpPr>
          <p:cNvPr id="32773" name="Group 7"/>
          <p:cNvGrpSpPr>
            <a:grpSpLocks/>
          </p:cNvGrpSpPr>
          <p:nvPr/>
        </p:nvGrpSpPr>
        <p:grpSpPr bwMode="auto">
          <a:xfrm>
            <a:off x="4625975" y="1492250"/>
            <a:ext cx="4146550" cy="3857625"/>
            <a:chOff x="1921" y="1585"/>
            <a:chExt cx="1059" cy="1057"/>
          </a:xfrm>
        </p:grpSpPr>
        <p:sp>
          <p:nvSpPr>
            <p:cNvPr id="32789" name="Oval 8"/>
            <p:cNvSpPr>
              <a:spLocks noChangeArrowheads="1"/>
            </p:cNvSpPr>
            <p:nvPr/>
          </p:nvSpPr>
          <p:spPr bwMode="gray">
            <a:xfrm>
              <a:off x="1921" y="1585"/>
              <a:ext cx="1059" cy="105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A886E0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2790" name="Oval 9"/>
            <p:cNvSpPr>
              <a:spLocks noChangeArrowheads="1"/>
            </p:cNvSpPr>
            <p:nvPr/>
          </p:nvSpPr>
          <p:spPr bwMode="gray">
            <a:xfrm>
              <a:off x="1921" y="1585"/>
              <a:ext cx="1059" cy="1057"/>
            </a:xfrm>
            <a:prstGeom prst="ellipse">
              <a:avLst/>
            </a:prstGeom>
            <a:gradFill rotWithShape="1">
              <a:gsLst>
                <a:gs pos="0">
                  <a:srgbClr val="A886E0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2791" name="Oval 10"/>
            <p:cNvSpPr>
              <a:spLocks noChangeArrowheads="1"/>
            </p:cNvSpPr>
            <p:nvPr/>
          </p:nvSpPr>
          <p:spPr bwMode="gray">
            <a:xfrm>
              <a:off x="1978" y="1642"/>
              <a:ext cx="921" cy="919"/>
            </a:xfrm>
            <a:prstGeom prst="ellipse">
              <a:avLst/>
            </a:prstGeom>
            <a:gradFill rotWithShape="1">
              <a:gsLst>
                <a:gs pos="0">
                  <a:srgbClr val="5B4979"/>
                </a:gs>
                <a:gs pos="50000">
                  <a:srgbClr val="A886E0"/>
                </a:gs>
                <a:gs pos="100000">
                  <a:srgbClr val="5B497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2792" name="Oval 11"/>
            <p:cNvSpPr>
              <a:spLocks noChangeArrowheads="1"/>
            </p:cNvSpPr>
            <p:nvPr/>
          </p:nvSpPr>
          <p:spPr bwMode="gray">
            <a:xfrm>
              <a:off x="1978" y="1643"/>
              <a:ext cx="921" cy="919"/>
            </a:xfrm>
            <a:prstGeom prst="ellipse">
              <a:avLst/>
            </a:prstGeom>
            <a:gradFill rotWithShape="1">
              <a:gsLst>
                <a:gs pos="0">
                  <a:srgbClr val="6B558E"/>
                </a:gs>
                <a:gs pos="100000">
                  <a:srgbClr val="A886E0">
                    <a:alpha val="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2793" name="Oval 12"/>
            <p:cNvSpPr>
              <a:spLocks noChangeArrowheads="1"/>
            </p:cNvSpPr>
            <p:nvPr/>
          </p:nvSpPr>
          <p:spPr bwMode="gray">
            <a:xfrm>
              <a:off x="2027" y="1697"/>
              <a:ext cx="830" cy="82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2794" name="Group 13"/>
            <p:cNvGrpSpPr>
              <a:grpSpLocks/>
            </p:cNvGrpSpPr>
            <p:nvPr/>
          </p:nvGrpSpPr>
          <p:grpSpPr bwMode="auto">
            <a:xfrm>
              <a:off x="2044" y="1703"/>
              <a:ext cx="803" cy="802"/>
              <a:chOff x="4166" y="1706"/>
              <a:chExt cx="1252" cy="1252"/>
            </a:xfrm>
          </p:grpSpPr>
          <p:sp>
            <p:nvSpPr>
              <p:cNvPr id="32795" name="Oval 1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2796" name="Oval 1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2797" name="Oval 1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2774" name="Group 40"/>
          <p:cNvGrpSpPr>
            <a:grpSpLocks/>
          </p:cNvGrpSpPr>
          <p:nvPr/>
        </p:nvGrpSpPr>
        <p:grpSpPr bwMode="auto">
          <a:xfrm>
            <a:off x="371475" y="1528763"/>
            <a:ext cx="4167188" cy="3821112"/>
            <a:chOff x="884" y="2523"/>
            <a:chExt cx="862" cy="862"/>
          </a:xfrm>
        </p:grpSpPr>
        <p:sp>
          <p:nvSpPr>
            <p:cNvPr id="32780" name="Oval 41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2781" name="Oval 42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2782" name="Oval 43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2783" name="Oval 44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2784" name="Oval 45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2785" name="Oval 46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2786" name="Oval 47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2787" name="Oval 48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2788" name="Oval 49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6674" name="Line 50"/>
          <p:cNvSpPr>
            <a:spLocks noChangeShapeType="1"/>
          </p:cNvSpPr>
          <p:nvPr/>
        </p:nvSpPr>
        <p:spPr bwMode="ltGray">
          <a:xfrm>
            <a:off x="2276475" y="3236913"/>
            <a:ext cx="0" cy="1354137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/>
          </a:extLst>
        </p:spPr>
        <p:txBody>
          <a:bodyPr vert="eaVert" wrap="none" lIns="92075" tIns="46038" rIns="92075" bIns="46038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677" name="Line 53"/>
          <p:cNvSpPr>
            <a:spLocks noChangeShapeType="1"/>
          </p:cNvSpPr>
          <p:nvPr/>
        </p:nvSpPr>
        <p:spPr bwMode="ltGray">
          <a:xfrm flipH="1">
            <a:off x="3132138" y="5867400"/>
            <a:ext cx="22225" cy="555625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/>
          </a:extLst>
        </p:spPr>
        <p:txBody>
          <a:bodyPr vert="eaVert" wrap="none" lIns="92075" tIns="46038" rIns="92075" bIns="46038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3277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795463"/>
            <a:ext cx="2303462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24500" y="1797050"/>
            <a:ext cx="2316163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Freeform 87"/>
          <p:cNvSpPr>
            <a:spLocks noEditPoints="1"/>
          </p:cNvSpPr>
          <p:nvPr/>
        </p:nvSpPr>
        <p:spPr bwMode="gray">
          <a:xfrm>
            <a:off x="4625975" y="5949950"/>
            <a:ext cx="411163" cy="420688"/>
          </a:xfrm>
          <a:custGeom>
            <a:avLst/>
            <a:gdLst>
              <a:gd name="T0" fmla="*/ 306 w 366"/>
              <a:gd name="T1" fmla="*/ 290 h 377"/>
              <a:gd name="T2" fmla="*/ 250 w 366"/>
              <a:gd name="T3" fmla="*/ 318 h 377"/>
              <a:gd name="T4" fmla="*/ 163 w 366"/>
              <a:gd name="T5" fmla="*/ 326 h 377"/>
              <a:gd name="T6" fmla="*/ 91 w 366"/>
              <a:gd name="T7" fmla="*/ 291 h 377"/>
              <a:gd name="T8" fmla="*/ 55 w 366"/>
              <a:gd name="T9" fmla="*/ 222 h 377"/>
              <a:gd name="T10" fmla="*/ 63 w 366"/>
              <a:gd name="T11" fmla="*/ 134 h 377"/>
              <a:gd name="T12" fmla="*/ 114 w 366"/>
              <a:gd name="T13" fmla="*/ 71 h 377"/>
              <a:gd name="T14" fmla="*/ 196 w 366"/>
              <a:gd name="T15" fmla="*/ 50 h 377"/>
              <a:gd name="T16" fmla="*/ 271 w 366"/>
              <a:gd name="T17" fmla="*/ 72 h 377"/>
              <a:gd name="T18" fmla="*/ 243 w 366"/>
              <a:gd name="T19" fmla="*/ 72 h 377"/>
              <a:gd name="T20" fmla="*/ 226 w 366"/>
              <a:gd name="T21" fmla="*/ 72 h 377"/>
              <a:gd name="T22" fmla="*/ 220 w 366"/>
              <a:gd name="T23" fmla="*/ 80 h 377"/>
              <a:gd name="T24" fmla="*/ 214 w 366"/>
              <a:gd name="T25" fmla="*/ 78 h 377"/>
              <a:gd name="T26" fmla="*/ 174 w 366"/>
              <a:gd name="T27" fmla="*/ 65 h 377"/>
              <a:gd name="T28" fmla="*/ 112 w 366"/>
              <a:gd name="T29" fmla="*/ 90 h 377"/>
              <a:gd name="T30" fmla="*/ 69 w 366"/>
              <a:gd name="T31" fmla="*/ 171 h 377"/>
              <a:gd name="T32" fmla="*/ 75 w 366"/>
              <a:gd name="T33" fmla="*/ 257 h 377"/>
              <a:gd name="T34" fmla="*/ 126 w 366"/>
              <a:gd name="T35" fmla="*/ 302 h 377"/>
              <a:gd name="T36" fmla="*/ 180 w 366"/>
              <a:gd name="T37" fmla="*/ 299 h 377"/>
              <a:gd name="T38" fmla="*/ 201 w 366"/>
              <a:gd name="T39" fmla="*/ 285 h 377"/>
              <a:gd name="T40" fmla="*/ 225 w 366"/>
              <a:gd name="T41" fmla="*/ 303 h 377"/>
              <a:gd name="T42" fmla="*/ 297 w 366"/>
              <a:gd name="T43" fmla="*/ 287 h 377"/>
              <a:gd name="T44" fmla="*/ 355 w 366"/>
              <a:gd name="T45" fmla="*/ 219 h 377"/>
              <a:gd name="T46" fmla="*/ 364 w 366"/>
              <a:gd name="T47" fmla="*/ 126 h 377"/>
              <a:gd name="T48" fmla="*/ 325 w 366"/>
              <a:gd name="T49" fmla="*/ 51 h 377"/>
              <a:gd name="T50" fmla="*/ 259 w 366"/>
              <a:gd name="T51" fmla="*/ 9 h 377"/>
              <a:gd name="T52" fmla="*/ 160 w 366"/>
              <a:gd name="T53" fmla="*/ 3 h 377"/>
              <a:gd name="T54" fmla="*/ 75 w 366"/>
              <a:gd name="T55" fmla="*/ 36 h 377"/>
              <a:gd name="T56" fmla="*/ 13 w 366"/>
              <a:gd name="T57" fmla="*/ 119 h 377"/>
              <a:gd name="T58" fmla="*/ 4 w 366"/>
              <a:gd name="T59" fmla="*/ 233 h 377"/>
              <a:gd name="T60" fmla="*/ 55 w 366"/>
              <a:gd name="T61" fmla="*/ 326 h 377"/>
              <a:gd name="T62" fmla="*/ 154 w 366"/>
              <a:gd name="T63" fmla="*/ 374 h 377"/>
              <a:gd name="T64" fmla="*/ 286 w 366"/>
              <a:gd name="T65" fmla="*/ 359 h 377"/>
              <a:gd name="T66" fmla="*/ 363 w 366"/>
              <a:gd name="T67" fmla="*/ 303 h 377"/>
              <a:gd name="T68" fmla="*/ 364 w 366"/>
              <a:gd name="T69" fmla="*/ 294 h 377"/>
              <a:gd name="T70" fmla="*/ 357 w 366"/>
              <a:gd name="T71" fmla="*/ 288 h 377"/>
              <a:gd name="T72" fmla="*/ 253 w 366"/>
              <a:gd name="T73" fmla="*/ 251 h 377"/>
              <a:gd name="T74" fmla="*/ 255 w 366"/>
              <a:gd name="T75" fmla="*/ 246 h 377"/>
              <a:gd name="T76" fmla="*/ 283 w 366"/>
              <a:gd name="T77" fmla="*/ 81 h 377"/>
              <a:gd name="T78" fmla="*/ 315 w 366"/>
              <a:gd name="T79" fmla="*/ 159 h 377"/>
              <a:gd name="T80" fmla="*/ 292 w 366"/>
              <a:gd name="T81" fmla="*/ 228 h 377"/>
              <a:gd name="T82" fmla="*/ 135 w 366"/>
              <a:gd name="T83" fmla="*/ 182 h 377"/>
              <a:gd name="T84" fmla="*/ 166 w 366"/>
              <a:gd name="T85" fmla="*/ 119 h 377"/>
              <a:gd name="T86" fmla="*/ 192 w 366"/>
              <a:gd name="T87" fmla="*/ 119 h 377"/>
              <a:gd name="T88" fmla="*/ 204 w 366"/>
              <a:gd name="T89" fmla="*/ 149 h 377"/>
              <a:gd name="T90" fmla="*/ 187 w 366"/>
              <a:gd name="T91" fmla="*/ 230 h 377"/>
              <a:gd name="T92" fmla="*/ 169 w 366"/>
              <a:gd name="T93" fmla="*/ 252 h 377"/>
              <a:gd name="T94" fmla="*/ 150 w 366"/>
              <a:gd name="T95" fmla="*/ 255 h 377"/>
              <a:gd name="T96" fmla="*/ 138 w 366"/>
              <a:gd name="T97" fmla="*/ 246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6" h="377">
                <a:moveTo>
                  <a:pt x="357" y="288"/>
                </a:moveTo>
                <a:lnTo>
                  <a:pt x="309" y="288"/>
                </a:lnTo>
                <a:lnTo>
                  <a:pt x="306" y="290"/>
                </a:lnTo>
                <a:lnTo>
                  <a:pt x="303" y="291"/>
                </a:lnTo>
                <a:lnTo>
                  <a:pt x="277" y="306"/>
                </a:lnTo>
                <a:lnTo>
                  <a:pt x="250" y="318"/>
                </a:lnTo>
                <a:lnTo>
                  <a:pt x="223" y="326"/>
                </a:lnTo>
                <a:lnTo>
                  <a:pt x="193" y="327"/>
                </a:lnTo>
                <a:lnTo>
                  <a:pt x="163" y="326"/>
                </a:lnTo>
                <a:lnTo>
                  <a:pt x="136" y="318"/>
                </a:lnTo>
                <a:lnTo>
                  <a:pt x="112" y="306"/>
                </a:lnTo>
                <a:lnTo>
                  <a:pt x="91" y="291"/>
                </a:lnTo>
                <a:lnTo>
                  <a:pt x="75" y="270"/>
                </a:lnTo>
                <a:lnTo>
                  <a:pt x="61" y="248"/>
                </a:lnTo>
                <a:lnTo>
                  <a:pt x="55" y="222"/>
                </a:lnTo>
                <a:lnTo>
                  <a:pt x="52" y="192"/>
                </a:lnTo>
                <a:lnTo>
                  <a:pt x="55" y="161"/>
                </a:lnTo>
                <a:lnTo>
                  <a:pt x="63" y="134"/>
                </a:lnTo>
                <a:lnTo>
                  <a:pt x="75" y="110"/>
                </a:lnTo>
                <a:lnTo>
                  <a:pt x="93" y="89"/>
                </a:lnTo>
                <a:lnTo>
                  <a:pt x="114" y="71"/>
                </a:lnTo>
                <a:lnTo>
                  <a:pt x="139" y="59"/>
                </a:lnTo>
                <a:lnTo>
                  <a:pt x="166" y="53"/>
                </a:lnTo>
                <a:lnTo>
                  <a:pt x="196" y="50"/>
                </a:lnTo>
                <a:lnTo>
                  <a:pt x="225" y="53"/>
                </a:lnTo>
                <a:lnTo>
                  <a:pt x="249" y="60"/>
                </a:lnTo>
                <a:lnTo>
                  <a:pt x="271" y="72"/>
                </a:lnTo>
                <a:lnTo>
                  <a:pt x="264" y="72"/>
                </a:lnTo>
                <a:lnTo>
                  <a:pt x="253" y="72"/>
                </a:lnTo>
                <a:lnTo>
                  <a:pt x="243" y="72"/>
                </a:lnTo>
                <a:lnTo>
                  <a:pt x="234" y="72"/>
                </a:lnTo>
                <a:lnTo>
                  <a:pt x="229" y="72"/>
                </a:lnTo>
                <a:lnTo>
                  <a:pt x="226" y="72"/>
                </a:lnTo>
                <a:lnTo>
                  <a:pt x="223" y="75"/>
                </a:lnTo>
                <a:lnTo>
                  <a:pt x="220" y="80"/>
                </a:lnTo>
                <a:lnTo>
                  <a:pt x="220" y="80"/>
                </a:lnTo>
                <a:lnTo>
                  <a:pt x="220" y="81"/>
                </a:lnTo>
                <a:lnTo>
                  <a:pt x="220" y="84"/>
                </a:lnTo>
                <a:lnTo>
                  <a:pt x="214" y="78"/>
                </a:lnTo>
                <a:lnTo>
                  <a:pt x="207" y="74"/>
                </a:lnTo>
                <a:lnTo>
                  <a:pt x="192" y="68"/>
                </a:lnTo>
                <a:lnTo>
                  <a:pt x="174" y="65"/>
                </a:lnTo>
                <a:lnTo>
                  <a:pt x="151" y="68"/>
                </a:lnTo>
                <a:lnTo>
                  <a:pt x="130" y="77"/>
                </a:lnTo>
                <a:lnTo>
                  <a:pt x="112" y="90"/>
                </a:lnTo>
                <a:lnTo>
                  <a:pt x="96" y="110"/>
                </a:lnTo>
                <a:lnTo>
                  <a:pt x="78" y="140"/>
                </a:lnTo>
                <a:lnTo>
                  <a:pt x="69" y="171"/>
                </a:lnTo>
                <a:lnTo>
                  <a:pt x="64" y="207"/>
                </a:lnTo>
                <a:lnTo>
                  <a:pt x="67" y="234"/>
                </a:lnTo>
                <a:lnTo>
                  <a:pt x="75" y="257"/>
                </a:lnTo>
                <a:lnTo>
                  <a:pt x="88" y="276"/>
                </a:lnTo>
                <a:lnTo>
                  <a:pt x="105" y="291"/>
                </a:lnTo>
                <a:lnTo>
                  <a:pt x="126" y="302"/>
                </a:lnTo>
                <a:lnTo>
                  <a:pt x="150" y="305"/>
                </a:lnTo>
                <a:lnTo>
                  <a:pt x="166" y="303"/>
                </a:lnTo>
                <a:lnTo>
                  <a:pt x="180" y="299"/>
                </a:lnTo>
                <a:lnTo>
                  <a:pt x="187" y="294"/>
                </a:lnTo>
                <a:lnTo>
                  <a:pt x="193" y="290"/>
                </a:lnTo>
                <a:lnTo>
                  <a:pt x="201" y="285"/>
                </a:lnTo>
                <a:lnTo>
                  <a:pt x="205" y="293"/>
                </a:lnTo>
                <a:lnTo>
                  <a:pt x="214" y="299"/>
                </a:lnTo>
                <a:lnTo>
                  <a:pt x="225" y="303"/>
                </a:lnTo>
                <a:lnTo>
                  <a:pt x="240" y="305"/>
                </a:lnTo>
                <a:lnTo>
                  <a:pt x="268" y="300"/>
                </a:lnTo>
                <a:lnTo>
                  <a:pt x="297" y="287"/>
                </a:lnTo>
                <a:lnTo>
                  <a:pt x="324" y="266"/>
                </a:lnTo>
                <a:lnTo>
                  <a:pt x="343" y="243"/>
                </a:lnTo>
                <a:lnTo>
                  <a:pt x="355" y="219"/>
                </a:lnTo>
                <a:lnTo>
                  <a:pt x="364" y="191"/>
                </a:lnTo>
                <a:lnTo>
                  <a:pt x="366" y="158"/>
                </a:lnTo>
                <a:lnTo>
                  <a:pt x="364" y="126"/>
                </a:lnTo>
                <a:lnTo>
                  <a:pt x="355" y="98"/>
                </a:lnTo>
                <a:lnTo>
                  <a:pt x="343" y="74"/>
                </a:lnTo>
                <a:lnTo>
                  <a:pt x="325" y="51"/>
                </a:lnTo>
                <a:lnTo>
                  <a:pt x="306" y="35"/>
                </a:lnTo>
                <a:lnTo>
                  <a:pt x="285" y="20"/>
                </a:lnTo>
                <a:lnTo>
                  <a:pt x="259" y="9"/>
                </a:lnTo>
                <a:lnTo>
                  <a:pt x="229" y="3"/>
                </a:lnTo>
                <a:lnTo>
                  <a:pt x="195" y="0"/>
                </a:lnTo>
                <a:lnTo>
                  <a:pt x="160" y="3"/>
                </a:lnTo>
                <a:lnTo>
                  <a:pt x="129" y="9"/>
                </a:lnTo>
                <a:lnTo>
                  <a:pt x="100" y="21"/>
                </a:lnTo>
                <a:lnTo>
                  <a:pt x="75" y="36"/>
                </a:lnTo>
                <a:lnTo>
                  <a:pt x="52" y="57"/>
                </a:lnTo>
                <a:lnTo>
                  <a:pt x="30" y="86"/>
                </a:lnTo>
                <a:lnTo>
                  <a:pt x="13" y="119"/>
                </a:lnTo>
                <a:lnTo>
                  <a:pt x="4" y="155"/>
                </a:lnTo>
                <a:lnTo>
                  <a:pt x="0" y="194"/>
                </a:lnTo>
                <a:lnTo>
                  <a:pt x="4" y="233"/>
                </a:lnTo>
                <a:lnTo>
                  <a:pt x="15" y="269"/>
                </a:lnTo>
                <a:lnTo>
                  <a:pt x="31" y="299"/>
                </a:lnTo>
                <a:lnTo>
                  <a:pt x="55" y="326"/>
                </a:lnTo>
                <a:lnTo>
                  <a:pt x="85" y="348"/>
                </a:lnTo>
                <a:lnTo>
                  <a:pt x="118" y="363"/>
                </a:lnTo>
                <a:lnTo>
                  <a:pt x="154" y="374"/>
                </a:lnTo>
                <a:lnTo>
                  <a:pt x="193" y="377"/>
                </a:lnTo>
                <a:lnTo>
                  <a:pt x="240" y="372"/>
                </a:lnTo>
                <a:lnTo>
                  <a:pt x="286" y="359"/>
                </a:lnTo>
                <a:lnTo>
                  <a:pt x="315" y="344"/>
                </a:lnTo>
                <a:lnTo>
                  <a:pt x="340" y="326"/>
                </a:lnTo>
                <a:lnTo>
                  <a:pt x="363" y="303"/>
                </a:lnTo>
                <a:lnTo>
                  <a:pt x="366" y="300"/>
                </a:lnTo>
                <a:lnTo>
                  <a:pt x="366" y="297"/>
                </a:lnTo>
                <a:lnTo>
                  <a:pt x="364" y="294"/>
                </a:lnTo>
                <a:lnTo>
                  <a:pt x="363" y="291"/>
                </a:lnTo>
                <a:lnTo>
                  <a:pt x="360" y="290"/>
                </a:lnTo>
                <a:lnTo>
                  <a:pt x="357" y="288"/>
                </a:lnTo>
                <a:close/>
                <a:moveTo>
                  <a:pt x="277" y="242"/>
                </a:moveTo>
                <a:lnTo>
                  <a:pt x="265" y="249"/>
                </a:lnTo>
                <a:lnTo>
                  <a:pt x="253" y="251"/>
                </a:lnTo>
                <a:lnTo>
                  <a:pt x="255" y="249"/>
                </a:lnTo>
                <a:lnTo>
                  <a:pt x="255" y="248"/>
                </a:lnTo>
                <a:lnTo>
                  <a:pt x="255" y="246"/>
                </a:lnTo>
                <a:lnTo>
                  <a:pt x="283" y="83"/>
                </a:lnTo>
                <a:lnTo>
                  <a:pt x="283" y="81"/>
                </a:lnTo>
                <a:lnTo>
                  <a:pt x="283" y="81"/>
                </a:lnTo>
                <a:lnTo>
                  <a:pt x="301" y="104"/>
                </a:lnTo>
                <a:lnTo>
                  <a:pt x="312" y="129"/>
                </a:lnTo>
                <a:lnTo>
                  <a:pt x="315" y="159"/>
                </a:lnTo>
                <a:lnTo>
                  <a:pt x="312" y="186"/>
                </a:lnTo>
                <a:lnTo>
                  <a:pt x="304" y="209"/>
                </a:lnTo>
                <a:lnTo>
                  <a:pt x="292" y="228"/>
                </a:lnTo>
                <a:lnTo>
                  <a:pt x="277" y="242"/>
                </a:lnTo>
                <a:close/>
                <a:moveTo>
                  <a:pt x="130" y="219"/>
                </a:moveTo>
                <a:lnTo>
                  <a:pt x="135" y="182"/>
                </a:lnTo>
                <a:lnTo>
                  <a:pt x="145" y="146"/>
                </a:lnTo>
                <a:lnTo>
                  <a:pt x="154" y="129"/>
                </a:lnTo>
                <a:lnTo>
                  <a:pt x="166" y="119"/>
                </a:lnTo>
                <a:lnTo>
                  <a:pt x="180" y="116"/>
                </a:lnTo>
                <a:lnTo>
                  <a:pt x="187" y="117"/>
                </a:lnTo>
                <a:lnTo>
                  <a:pt x="192" y="119"/>
                </a:lnTo>
                <a:lnTo>
                  <a:pt x="196" y="123"/>
                </a:lnTo>
                <a:lnTo>
                  <a:pt x="202" y="135"/>
                </a:lnTo>
                <a:lnTo>
                  <a:pt x="204" y="149"/>
                </a:lnTo>
                <a:lnTo>
                  <a:pt x="201" y="177"/>
                </a:lnTo>
                <a:lnTo>
                  <a:pt x="195" y="209"/>
                </a:lnTo>
                <a:lnTo>
                  <a:pt x="187" y="230"/>
                </a:lnTo>
                <a:lnTo>
                  <a:pt x="181" y="242"/>
                </a:lnTo>
                <a:lnTo>
                  <a:pt x="175" y="248"/>
                </a:lnTo>
                <a:lnTo>
                  <a:pt x="169" y="252"/>
                </a:lnTo>
                <a:lnTo>
                  <a:pt x="163" y="255"/>
                </a:lnTo>
                <a:lnTo>
                  <a:pt x="156" y="257"/>
                </a:lnTo>
                <a:lnTo>
                  <a:pt x="150" y="255"/>
                </a:lnTo>
                <a:lnTo>
                  <a:pt x="145" y="254"/>
                </a:lnTo>
                <a:lnTo>
                  <a:pt x="142" y="251"/>
                </a:lnTo>
                <a:lnTo>
                  <a:pt x="138" y="246"/>
                </a:lnTo>
                <a:lnTo>
                  <a:pt x="133" y="234"/>
                </a:lnTo>
                <a:lnTo>
                  <a:pt x="130" y="2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Обобщение опыта работы</a:t>
            </a:r>
          </a:p>
        </p:txBody>
      </p:sp>
      <p:grpSp>
        <p:nvGrpSpPr>
          <p:cNvPr id="33794" name="Group 18"/>
          <p:cNvGrpSpPr>
            <a:grpSpLocks/>
          </p:cNvGrpSpPr>
          <p:nvPr/>
        </p:nvGrpSpPr>
        <p:grpSpPr bwMode="auto">
          <a:xfrm>
            <a:off x="69850" y="1430338"/>
            <a:ext cx="4703763" cy="4313237"/>
            <a:chOff x="3022" y="1007"/>
            <a:chExt cx="1055" cy="1055"/>
          </a:xfrm>
        </p:grpSpPr>
        <p:sp>
          <p:nvSpPr>
            <p:cNvPr id="33808" name="Oval 19"/>
            <p:cNvSpPr>
              <a:spLocks noChangeArrowheads="1"/>
            </p:cNvSpPr>
            <p:nvPr/>
          </p:nvSpPr>
          <p:spPr bwMode="gray">
            <a:xfrm>
              <a:off x="3022" y="1007"/>
              <a:ext cx="1055" cy="105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3399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3809" name="Oval 20"/>
            <p:cNvSpPr>
              <a:spLocks noChangeArrowheads="1"/>
            </p:cNvSpPr>
            <p:nvPr/>
          </p:nvSpPr>
          <p:spPr bwMode="gray">
            <a:xfrm>
              <a:off x="3022" y="1007"/>
              <a:ext cx="1055" cy="105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3810" name="Oval 21"/>
            <p:cNvSpPr>
              <a:spLocks noChangeArrowheads="1"/>
            </p:cNvSpPr>
            <p:nvPr/>
          </p:nvSpPr>
          <p:spPr bwMode="gray">
            <a:xfrm>
              <a:off x="3093" y="1064"/>
              <a:ext cx="915" cy="916"/>
            </a:xfrm>
            <a:prstGeom prst="ellipse">
              <a:avLst/>
            </a:prstGeom>
            <a:gradFill rotWithShape="1">
              <a:gsLst>
                <a:gs pos="0">
                  <a:srgbClr val="1C538A"/>
                </a:gs>
                <a:gs pos="50000">
                  <a:srgbClr val="3399FF"/>
                </a:gs>
                <a:gs pos="100000">
                  <a:srgbClr val="1C538A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3811" name="Oval 22"/>
            <p:cNvSpPr>
              <a:spLocks noChangeArrowheads="1"/>
            </p:cNvSpPr>
            <p:nvPr/>
          </p:nvSpPr>
          <p:spPr bwMode="gray">
            <a:xfrm>
              <a:off x="3094" y="1066"/>
              <a:ext cx="915" cy="916"/>
            </a:xfrm>
            <a:prstGeom prst="ellipse">
              <a:avLst/>
            </a:prstGeom>
            <a:gradFill rotWithShape="1">
              <a:gsLst>
                <a:gs pos="0">
                  <a:srgbClr val="2061A2"/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3812" name="Oval 23"/>
            <p:cNvSpPr>
              <a:spLocks noChangeArrowheads="1"/>
            </p:cNvSpPr>
            <p:nvPr/>
          </p:nvSpPr>
          <p:spPr bwMode="gray">
            <a:xfrm>
              <a:off x="3137" y="1115"/>
              <a:ext cx="824" cy="82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3813" name="Group 24"/>
            <p:cNvGrpSpPr>
              <a:grpSpLocks/>
            </p:cNvGrpSpPr>
            <p:nvPr/>
          </p:nvGrpSpPr>
          <p:grpSpPr bwMode="auto">
            <a:xfrm>
              <a:off x="3153" y="1125"/>
              <a:ext cx="799" cy="800"/>
              <a:chOff x="4166" y="1706"/>
              <a:chExt cx="1252" cy="1252"/>
            </a:xfrm>
          </p:grpSpPr>
          <p:sp>
            <p:nvSpPr>
              <p:cNvPr id="33814" name="Oval 2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815" name="Oval 2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816" name="Oval 2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817" name="Oval 2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3795" name="Group 29"/>
          <p:cNvGrpSpPr>
            <a:grpSpLocks/>
          </p:cNvGrpSpPr>
          <p:nvPr/>
        </p:nvGrpSpPr>
        <p:grpSpPr bwMode="auto">
          <a:xfrm>
            <a:off x="4470400" y="1484313"/>
            <a:ext cx="4586288" cy="4259262"/>
            <a:chOff x="4126" y="1525"/>
            <a:chExt cx="1052" cy="1073"/>
          </a:xfrm>
        </p:grpSpPr>
        <p:sp>
          <p:nvSpPr>
            <p:cNvPr id="33798" name="Oval 30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9933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3799" name="Oval 31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3800" name="Oval 32"/>
            <p:cNvSpPr>
              <a:spLocks noChangeArrowheads="1"/>
            </p:cNvSpPr>
            <p:nvPr/>
          </p:nvSpPr>
          <p:spPr bwMode="gray">
            <a:xfrm>
              <a:off x="4191" y="1590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8A531C"/>
                </a:gs>
                <a:gs pos="50000">
                  <a:srgbClr val="FF9933"/>
                </a:gs>
                <a:gs pos="100000">
                  <a:srgbClr val="8A531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3801" name="Oval 33"/>
            <p:cNvSpPr>
              <a:spLocks noChangeArrowheads="1"/>
            </p:cNvSpPr>
            <p:nvPr/>
          </p:nvSpPr>
          <p:spPr bwMode="gray">
            <a:xfrm>
              <a:off x="4195" y="1577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A26120"/>
                </a:gs>
                <a:gs pos="100000">
                  <a:srgbClr val="FF9933">
                    <a:alpha val="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3802" name="Oval 34"/>
            <p:cNvSpPr>
              <a:spLocks noChangeArrowheads="1"/>
            </p:cNvSpPr>
            <p:nvPr/>
          </p:nvSpPr>
          <p:spPr bwMode="gray">
            <a:xfrm>
              <a:off x="4235" y="1641"/>
              <a:ext cx="823" cy="840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3803" name="Group 35"/>
            <p:cNvGrpSpPr>
              <a:grpSpLocks/>
            </p:cNvGrpSpPr>
            <p:nvPr/>
          </p:nvGrpSpPr>
          <p:grpSpPr bwMode="auto">
            <a:xfrm>
              <a:off x="4249" y="1653"/>
              <a:ext cx="797" cy="813"/>
              <a:chOff x="4166" y="1706"/>
              <a:chExt cx="1252" cy="1252"/>
            </a:xfrm>
          </p:grpSpPr>
          <p:sp>
            <p:nvSpPr>
              <p:cNvPr id="33804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805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806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807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800" y="2165350"/>
            <a:ext cx="3900488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11800" y="1958975"/>
            <a:ext cx="25050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Обобщение опыта работы</a:t>
            </a:r>
            <a:endParaRPr lang="en-US" dirty="0" smtClean="0"/>
          </a:p>
        </p:txBody>
      </p:sp>
      <p:sp>
        <p:nvSpPr>
          <p:cNvPr id="34818" name="Oval 3"/>
          <p:cNvSpPr>
            <a:spLocks noChangeArrowheads="1"/>
          </p:cNvSpPr>
          <p:nvPr/>
        </p:nvSpPr>
        <p:spPr bwMode="gray">
          <a:xfrm>
            <a:off x="2760663" y="2124075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Oval 4"/>
          <p:cNvSpPr>
            <a:spLocks noChangeArrowheads="1"/>
          </p:cNvSpPr>
          <p:nvPr/>
        </p:nvSpPr>
        <p:spPr bwMode="gray">
          <a:xfrm>
            <a:off x="3254375" y="2603500"/>
            <a:ext cx="2749550" cy="2746375"/>
          </a:xfrm>
          <a:prstGeom prst="ellipse">
            <a:avLst/>
          </a:prstGeom>
          <a:gradFill rotWithShape="1">
            <a:gsLst>
              <a:gs pos="0">
                <a:srgbClr val="A1A1A1"/>
              </a:gs>
              <a:gs pos="50000">
                <a:srgbClr val="FFFFFF"/>
              </a:gs>
              <a:gs pos="100000">
                <a:srgbClr val="A1A1A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4820" name="Group 9"/>
          <p:cNvGrpSpPr>
            <a:grpSpLocks/>
          </p:cNvGrpSpPr>
          <p:nvPr/>
        </p:nvGrpSpPr>
        <p:grpSpPr bwMode="auto">
          <a:xfrm>
            <a:off x="3871913" y="1649413"/>
            <a:ext cx="1466850" cy="1447800"/>
            <a:chOff x="708" y="2203"/>
            <a:chExt cx="751" cy="741"/>
          </a:xfrm>
        </p:grpSpPr>
        <p:sp>
          <p:nvSpPr>
            <p:cNvPr id="18442" name="Oval 1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34831" name="Picture 11" descr="cir_lighteffect0"/>
            <p:cNvPicPr>
              <a:picLocks noChangeAspect="1" noChangeArrowheads="1"/>
            </p:cNvPicPr>
            <p:nvPr/>
          </p:nvPicPr>
          <p:blipFill>
            <a:blip r:embed="rId2" cstate="email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1" name="Group 13"/>
          <p:cNvGrpSpPr>
            <a:grpSpLocks/>
          </p:cNvGrpSpPr>
          <p:nvPr/>
        </p:nvGrpSpPr>
        <p:grpSpPr bwMode="auto">
          <a:xfrm>
            <a:off x="2571750" y="4064000"/>
            <a:ext cx="1466850" cy="1447800"/>
            <a:chOff x="708" y="2203"/>
            <a:chExt cx="751" cy="741"/>
          </a:xfrm>
        </p:grpSpPr>
        <p:sp>
          <p:nvSpPr>
            <p:cNvPr id="18446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34829" name="Picture 15" descr="cir_lighteffect0"/>
            <p:cNvPicPr>
              <a:picLocks noChangeAspect="1" noChangeArrowheads="1"/>
            </p:cNvPicPr>
            <p:nvPr/>
          </p:nvPicPr>
          <p:blipFill>
            <a:blip r:embed="rId2" cstate="email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2" name="Group 17"/>
          <p:cNvGrpSpPr>
            <a:grpSpLocks/>
          </p:cNvGrpSpPr>
          <p:nvPr/>
        </p:nvGrpSpPr>
        <p:grpSpPr bwMode="auto">
          <a:xfrm>
            <a:off x="5181600" y="4114800"/>
            <a:ext cx="1466850" cy="1447800"/>
            <a:chOff x="708" y="2203"/>
            <a:chExt cx="751" cy="741"/>
          </a:xfrm>
        </p:grpSpPr>
        <p:sp>
          <p:nvSpPr>
            <p:cNvPr id="18450" name="Oval 18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34827" name="Picture 19" descr="cir_lighteffect0"/>
            <p:cNvPicPr>
              <a:picLocks noChangeAspect="1" noChangeArrowheads="1"/>
            </p:cNvPicPr>
            <p:nvPr/>
          </p:nvPicPr>
          <p:blipFill>
            <a:blip r:embed="rId2" cstate="email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64138" y="1289050"/>
            <a:ext cx="3767137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49963" y="4656138"/>
            <a:ext cx="2881312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1613" y="2814638"/>
            <a:ext cx="2808287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5113337" cy="746125"/>
          </a:xfrm>
        </p:spPr>
        <p:txBody>
          <a:bodyPr/>
          <a:lstStyle/>
          <a:p>
            <a:r>
              <a:rPr lang="ru-RU" sz="2400" smtClean="0"/>
              <a:t>Стаж работы в Емецкой средней школе</a:t>
            </a:r>
            <a:endParaRPr lang="en-US" sz="2400" smtClean="0"/>
          </a:p>
        </p:txBody>
      </p:sp>
      <p:sp>
        <p:nvSpPr>
          <p:cNvPr id="19458" name="AutoShape 3"/>
          <p:cNvSpPr>
            <a:spLocks noChangeArrowheads="1"/>
          </p:cNvSpPr>
          <p:nvPr/>
        </p:nvSpPr>
        <p:spPr bwMode="gray">
          <a:xfrm>
            <a:off x="5148263" y="1484313"/>
            <a:ext cx="3854450" cy="516572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460" name="Group 9"/>
          <p:cNvGrpSpPr>
            <a:grpSpLocks/>
          </p:cNvGrpSpPr>
          <p:nvPr/>
        </p:nvGrpSpPr>
        <p:grpSpPr bwMode="auto">
          <a:xfrm>
            <a:off x="4500563" y="404813"/>
            <a:ext cx="3240087" cy="647700"/>
            <a:chOff x="3623" y="1413"/>
            <a:chExt cx="1321" cy="294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03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04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9461" name="AutoShape 13"/>
          <p:cNvSpPr>
            <a:spLocks noChangeArrowheads="1"/>
          </p:cNvSpPr>
          <p:nvPr/>
        </p:nvSpPr>
        <p:spPr bwMode="gray">
          <a:xfrm>
            <a:off x="250825" y="3186113"/>
            <a:ext cx="2849563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Text Box 18"/>
          <p:cNvSpPr txBox="1">
            <a:spLocks noChangeArrowheads="1"/>
          </p:cNvSpPr>
          <p:nvPr/>
        </p:nvSpPr>
        <p:spPr bwMode="black">
          <a:xfrm>
            <a:off x="1104900" y="2701925"/>
            <a:ext cx="2238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Text in here</a:t>
            </a: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blackGray">
          <a:xfrm rot="-10793605" flipH="1" flipV="1">
            <a:off x="2484438" y="1646238"/>
            <a:ext cx="1446212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9464" name="Group 21"/>
          <p:cNvGrpSpPr>
            <a:grpSpLocks/>
          </p:cNvGrpSpPr>
          <p:nvPr/>
        </p:nvGrpSpPr>
        <p:grpSpPr bwMode="auto">
          <a:xfrm>
            <a:off x="5491163" y="3397250"/>
            <a:ext cx="168275" cy="168275"/>
            <a:chOff x="2928" y="2208"/>
            <a:chExt cx="262" cy="262"/>
          </a:xfrm>
        </p:grpSpPr>
        <p:sp>
          <p:nvSpPr>
            <p:cNvPr id="821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gray">
            <a:xfrm>
              <a:off x="2948" y="2230"/>
              <a:ext cx="220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9465" name="Group 24"/>
          <p:cNvGrpSpPr>
            <a:grpSpLocks/>
          </p:cNvGrpSpPr>
          <p:nvPr/>
        </p:nvGrpSpPr>
        <p:grpSpPr bwMode="auto">
          <a:xfrm>
            <a:off x="5491163" y="4687888"/>
            <a:ext cx="168275" cy="168275"/>
            <a:chOff x="2928" y="2208"/>
            <a:chExt cx="262" cy="262"/>
          </a:xfrm>
        </p:grpSpPr>
        <p:sp>
          <p:nvSpPr>
            <p:cNvPr id="8217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18" name="Oval 26"/>
            <p:cNvSpPr>
              <a:spLocks noChangeArrowheads="1"/>
            </p:cNvSpPr>
            <p:nvPr/>
          </p:nvSpPr>
          <p:spPr bwMode="gray">
            <a:xfrm>
              <a:off x="2948" y="2230"/>
              <a:ext cx="220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9467" name="AutoShape 28"/>
          <p:cNvSpPr>
            <a:spLocks noChangeArrowheads="1"/>
          </p:cNvSpPr>
          <p:nvPr/>
        </p:nvSpPr>
        <p:spPr bwMode="gray">
          <a:xfrm>
            <a:off x="914400" y="3413125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AutoShape 29"/>
          <p:cNvSpPr>
            <a:spLocks noChangeArrowheads="1"/>
          </p:cNvSpPr>
          <p:nvPr/>
        </p:nvSpPr>
        <p:spPr bwMode="gray">
          <a:xfrm>
            <a:off x="914400" y="3997325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AutoShape 30"/>
          <p:cNvSpPr>
            <a:spLocks noChangeArrowheads="1"/>
          </p:cNvSpPr>
          <p:nvPr/>
        </p:nvSpPr>
        <p:spPr bwMode="gray">
          <a:xfrm>
            <a:off x="914400" y="4557713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blackGray">
          <a:xfrm rot="10793605" flipV="1">
            <a:off x="900113" y="2195513"/>
            <a:ext cx="144780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947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46713" y="1644650"/>
            <a:ext cx="3436937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4859338" y="476250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</a:rPr>
              <a:t>30 лет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Посещение уроков коллег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844675"/>
            <a:ext cx="594042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МО учителей начальных классов Холмогорского района</a:t>
            </a:r>
          </a:p>
        </p:txBody>
      </p:sp>
      <p:pic>
        <p:nvPicPr>
          <p:cNvPr id="38915" name="Рисунок 4" descr="Описание: C:\Documents and Settings\Завуч 1\Мои документы\МЕТОДИЧЕСКАЯ РАБОТА\2010-2011\Копия Метод. день\24 февраля 0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844675"/>
            <a:ext cx="8208962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Педагогический семинар </a:t>
            </a:r>
            <a:br>
              <a:rPr lang="ru-RU" sz="3200" dirty="0" smtClean="0"/>
            </a:br>
            <a:r>
              <a:rPr lang="ru-RU" sz="3200" dirty="0" smtClean="0"/>
              <a:t>в День опорной школы</a:t>
            </a:r>
          </a:p>
        </p:txBody>
      </p:sp>
      <p:pic>
        <p:nvPicPr>
          <p:cNvPr id="39938" name="Picture 2" descr="DSCN23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674813"/>
            <a:ext cx="5976937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Учителя - коллеги</a:t>
            </a:r>
          </a:p>
        </p:txBody>
      </p:sp>
      <p:pic>
        <p:nvPicPr>
          <p:cNvPr id="40963" name="Рисунок 6" descr="Описание: C:\Documents and Settings\Завуч 1\Мои документы\ЕСШ\учителя12,03,2014\DSCN23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638300"/>
            <a:ext cx="4354512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МО учителей начальных классов</a:t>
            </a:r>
          </a:p>
        </p:txBody>
      </p:sp>
      <p:pic>
        <p:nvPicPr>
          <p:cNvPr id="41987" name="Picture 4" descr="Описание: IMG_2752"/>
          <p:cNvPicPr>
            <a:picLocks noChangeAspect="1" noChangeArrowheads="1"/>
          </p:cNvPicPr>
          <p:nvPr/>
        </p:nvPicPr>
        <p:blipFill>
          <a:blip r:embed="rId2" cstate="email"/>
          <a:srcRect l="10001" r="5833" b="-3732"/>
          <a:stretch>
            <a:fillRect/>
          </a:stretch>
        </p:blipFill>
        <p:spPr bwMode="auto">
          <a:xfrm>
            <a:off x="755650" y="1603374"/>
            <a:ext cx="7592960" cy="475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</a:p>
        </p:txBody>
      </p:sp>
      <p:sp>
        <p:nvSpPr>
          <p:cNvPr id="27651" name="Freeform 3"/>
          <p:cNvSpPr>
            <a:spLocks/>
          </p:cNvSpPr>
          <p:nvPr/>
        </p:nvSpPr>
        <p:spPr bwMode="gray">
          <a:xfrm>
            <a:off x="838200" y="2819400"/>
            <a:ext cx="7505700" cy="2724150"/>
          </a:xfrm>
          <a:custGeom>
            <a:avLst/>
            <a:gdLst>
              <a:gd name="T0" fmla="*/ 1422 w 4728"/>
              <a:gd name="T1" fmla="*/ 3 h 1686"/>
              <a:gd name="T2" fmla="*/ 192 w 4728"/>
              <a:gd name="T3" fmla="*/ 705 h 1686"/>
              <a:gd name="T4" fmla="*/ 1096 w 4728"/>
              <a:gd name="T5" fmla="*/ 1292 h 1686"/>
              <a:gd name="T6" fmla="*/ 2388 w 4728"/>
              <a:gd name="T7" fmla="*/ 1428 h 1686"/>
              <a:gd name="T8" fmla="*/ 3672 w 4728"/>
              <a:gd name="T9" fmla="*/ 1275 h 1686"/>
              <a:gd name="T10" fmla="*/ 4524 w 4728"/>
              <a:gd name="T11" fmla="*/ 705 h 1686"/>
              <a:gd name="T12" fmla="*/ 3294 w 4728"/>
              <a:gd name="T13" fmla="*/ 27 h 1686"/>
              <a:gd name="T14" fmla="*/ 4704 w 4728"/>
              <a:gd name="T15" fmla="*/ 717 h 1686"/>
              <a:gd name="T16" fmla="*/ 3798 w 4728"/>
              <a:gd name="T17" fmla="*/ 1488 h 1686"/>
              <a:gd name="T18" fmla="*/ 2412 w 4728"/>
              <a:gd name="T19" fmla="*/ 1683 h 1686"/>
              <a:gd name="T20" fmla="*/ 972 w 4728"/>
              <a:gd name="T21" fmla="*/ 1506 h 1686"/>
              <a:gd name="T22" fmla="*/ 24 w 4728"/>
              <a:gd name="T23" fmla="*/ 723 h 1686"/>
              <a:gd name="T24" fmla="*/ 1422 w 4728"/>
              <a:gd name="T25" fmla="*/ 3 h 1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1921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tx2"/>
            </a:extrusionClr>
          </a:sp3d>
          <a:extLst>
            <a:ext uri="{91240B29-F687-4F45-9708-019B960494DF}"/>
            <a:ext uri="{AF507438-7753-43E0-B8FC-AC1667EBCBE1}"/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2362200" y="2530475"/>
            <a:ext cx="4343400" cy="965200"/>
            <a:chOff x="1383" y="1452"/>
            <a:chExt cx="2826" cy="596"/>
          </a:xfrm>
        </p:grpSpPr>
        <p:sp>
          <p:nvSpPr>
            <p:cNvPr id="43043" name="Oval 5"/>
            <p:cNvSpPr>
              <a:spLocks noChangeArrowheads="1"/>
            </p:cNvSpPr>
            <p:nvPr/>
          </p:nvSpPr>
          <p:spPr bwMode="ltGray">
            <a:xfrm>
              <a:off x="1383" y="1464"/>
              <a:ext cx="2824" cy="584"/>
            </a:xfrm>
            <a:prstGeom prst="ellipse">
              <a:avLst/>
            </a:prstGeom>
            <a:gradFill rotWithShape="1">
              <a:gsLst>
                <a:gs pos="0">
                  <a:srgbClr val="003955"/>
                </a:gs>
                <a:gs pos="50000">
                  <a:srgbClr val="006699"/>
                </a:gs>
                <a:gs pos="100000">
                  <a:srgbClr val="003955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4" name="Oval 6"/>
            <p:cNvSpPr>
              <a:spLocks noChangeArrowheads="1"/>
            </p:cNvSpPr>
            <p:nvPr/>
          </p:nvSpPr>
          <p:spPr bwMode="ltGray">
            <a:xfrm>
              <a:off x="1383" y="1455"/>
              <a:ext cx="2826" cy="552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A9CBD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ltGray">
            <a:xfrm>
              <a:off x="1385" y="1452"/>
              <a:ext cx="2808" cy="54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0"/>
                    <a:invGamma/>
                    <a:alpha val="27000"/>
                  </a:schemeClr>
                </a:gs>
                <a:gs pos="50000">
                  <a:schemeClr val="bg1">
                    <a:alpha val="5000"/>
                  </a:schemeClr>
                </a:gs>
                <a:gs pos="100000">
                  <a:schemeClr val="bg1">
                    <a:gamma/>
                    <a:shade val="0"/>
                    <a:invGamma/>
                    <a:alpha val="27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3013" name="AutoShape 8"/>
          <p:cNvSpPr>
            <a:spLocks noChangeArrowheads="1"/>
          </p:cNvSpPr>
          <p:nvPr/>
        </p:nvSpPr>
        <p:spPr bwMode="gray">
          <a:xfrm>
            <a:off x="3175000" y="2746375"/>
            <a:ext cx="566738" cy="368300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>
            <a:prstShdw prst="shdw12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ltGray">
          <a:xfrm>
            <a:off x="2514600" y="2325688"/>
            <a:ext cx="1739900" cy="598487"/>
          </a:xfrm>
          <a:prstGeom prst="cube">
            <a:avLst>
              <a:gd name="adj" fmla="val 24338"/>
            </a:avLst>
          </a:prstGeom>
          <a:gradFill rotWithShape="1">
            <a:gsLst>
              <a:gs pos="0">
                <a:schemeClr val="accent2">
                  <a:gamma/>
                  <a:shade val="76078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43015" name="AutoShape 10"/>
          <p:cNvSpPr>
            <a:spLocks noChangeArrowheads="1"/>
          </p:cNvSpPr>
          <p:nvPr/>
        </p:nvSpPr>
        <p:spPr bwMode="gray">
          <a:xfrm>
            <a:off x="4297363" y="1970088"/>
            <a:ext cx="566737" cy="1144587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>
            <a:prstShdw prst="shdw12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ltGray">
          <a:xfrm>
            <a:off x="3589338" y="1676400"/>
            <a:ext cx="2043112" cy="576263"/>
          </a:xfrm>
          <a:prstGeom prst="cube">
            <a:avLst>
              <a:gd name="adj" fmla="val 24338"/>
            </a:avLst>
          </a:prstGeom>
          <a:gradFill rotWithShape="1">
            <a:gsLst>
              <a:gs pos="0">
                <a:schemeClr val="hlink">
                  <a:gamma/>
                  <a:shade val="8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43017" name="AutoShape 12"/>
          <p:cNvSpPr>
            <a:spLocks noChangeArrowheads="1"/>
          </p:cNvSpPr>
          <p:nvPr/>
        </p:nvSpPr>
        <p:spPr bwMode="gray">
          <a:xfrm>
            <a:off x="5286375" y="2746375"/>
            <a:ext cx="566738" cy="368300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>
            <a:prstShdw prst="shdw12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ltGray">
          <a:xfrm>
            <a:off x="4710113" y="2330450"/>
            <a:ext cx="1689100" cy="598488"/>
          </a:xfrm>
          <a:prstGeom prst="cube">
            <a:avLst>
              <a:gd name="adj" fmla="val 24338"/>
            </a:avLst>
          </a:prstGeom>
          <a:gradFill rotWithShape="1">
            <a:gsLst>
              <a:gs pos="0">
                <a:schemeClr val="accent1">
                  <a:gamma/>
                  <a:shade val="8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43019" name="Rectangle 14"/>
          <p:cNvSpPr>
            <a:spLocks noChangeArrowheads="1"/>
          </p:cNvSpPr>
          <p:nvPr/>
        </p:nvSpPr>
        <p:spPr bwMode="black">
          <a:xfrm>
            <a:off x="2713038" y="2530475"/>
            <a:ext cx="1273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/>
              <a:t>Text in here</a:t>
            </a:r>
          </a:p>
        </p:txBody>
      </p:sp>
      <p:sp>
        <p:nvSpPr>
          <p:cNvPr id="43020" name="Rectangle 15"/>
          <p:cNvSpPr>
            <a:spLocks noChangeArrowheads="1"/>
          </p:cNvSpPr>
          <p:nvPr/>
        </p:nvSpPr>
        <p:spPr bwMode="black">
          <a:xfrm>
            <a:off x="4832350" y="2530475"/>
            <a:ext cx="1273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Text in here</a:t>
            </a:r>
          </a:p>
        </p:txBody>
      </p:sp>
      <p:sp>
        <p:nvSpPr>
          <p:cNvPr id="43021" name="Rectangle 16"/>
          <p:cNvSpPr>
            <a:spLocks noChangeArrowheads="1"/>
          </p:cNvSpPr>
          <p:nvPr/>
        </p:nvSpPr>
        <p:spPr bwMode="black">
          <a:xfrm>
            <a:off x="3935413" y="1854200"/>
            <a:ext cx="1273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Text in here</a:t>
            </a:r>
          </a:p>
        </p:txBody>
      </p:sp>
      <p:sp>
        <p:nvSpPr>
          <p:cNvPr id="43022" name="Rectangle 17"/>
          <p:cNvSpPr>
            <a:spLocks noChangeArrowheads="1"/>
          </p:cNvSpPr>
          <p:nvPr/>
        </p:nvSpPr>
        <p:spPr bwMode="gray">
          <a:xfrm rot="1056231">
            <a:off x="1555750" y="4800600"/>
            <a:ext cx="1492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1C1C1C"/>
                </a:solidFill>
              </a:rPr>
              <a:t>Text in here</a:t>
            </a:r>
          </a:p>
        </p:txBody>
      </p:sp>
      <p:sp>
        <p:nvSpPr>
          <p:cNvPr id="43023" name="Rectangle 18"/>
          <p:cNvSpPr>
            <a:spLocks noChangeArrowheads="1"/>
          </p:cNvSpPr>
          <p:nvPr/>
        </p:nvSpPr>
        <p:spPr bwMode="gray">
          <a:xfrm rot="-982939">
            <a:off x="5943600" y="4800600"/>
            <a:ext cx="1638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1C1C1C"/>
                </a:solidFill>
              </a:rPr>
              <a:t>Text in here</a:t>
            </a:r>
          </a:p>
        </p:txBody>
      </p:sp>
      <p:sp>
        <p:nvSpPr>
          <p:cNvPr id="43024" name="Rectangle 19"/>
          <p:cNvSpPr>
            <a:spLocks noChangeArrowheads="1"/>
          </p:cNvSpPr>
          <p:nvPr/>
        </p:nvSpPr>
        <p:spPr bwMode="auto">
          <a:xfrm>
            <a:off x="2133600" y="3524250"/>
            <a:ext cx="4962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1600" b="1"/>
              <a:t> ThemeGallery is a Design Digital Content &amp; Contents mall developed by Guild Design Inc.</a:t>
            </a:r>
          </a:p>
        </p:txBody>
      </p:sp>
      <p:grpSp>
        <p:nvGrpSpPr>
          <p:cNvPr id="43025" name="Group 20"/>
          <p:cNvGrpSpPr>
            <a:grpSpLocks/>
          </p:cNvGrpSpPr>
          <p:nvPr/>
        </p:nvGrpSpPr>
        <p:grpSpPr bwMode="auto">
          <a:xfrm>
            <a:off x="3352800" y="4114800"/>
            <a:ext cx="2362200" cy="2286000"/>
            <a:chOff x="2457" y="2000"/>
            <a:chExt cx="901" cy="888"/>
          </a:xfrm>
        </p:grpSpPr>
        <p:pic>
          <p:nvPicPr>
            <p:cNvPr id="43027" name="Picture 21" descr="circuler_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0" name="Oval 22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692 w 1321"/>
                <a:gd name="T1" fmla="*/ 173 h 712"/>
                <a:gd name="T2" fmla="*/ 701 w 1321"/>
                <a:gd name="T3" fmla="*/ 191 h 712"/>
                <a:gd name="T4" fmla="*/ 703 w 1321"/>
                <a:gd name="T5" fmla="*/ 208 h 712"/>
                <a:gd name="T6" fmla="*/ 700 w 1321"/>
                <a:gd name="T7" fmla="*/ 223 h 712"/>
                <a:gd name="T8" fmla="*/ 691 w 1321"/>
                <a:gd name="T9" fmla="*/ 238 h 712"/>
                <a:gd name="T10" fmla="*/ 677 w 1321"/>
                <a:gd name="T11" fmla="*/ 250 h 712"/>
                <a:gd name="T12" fmla="*/ 659 w 1321"/>
                <a:gd name="T13" fmla="*/ 261 h 712"/>
                <a:gd name="T14" fmla="*/ 636 w 1321"/>
                <a:gd name="T15" fmla="*/ 272 h 712"/>
                <a:gd name="T16" fmla="*/ 610 w 1321"/>
                <a:gd name="T17" fmla="*/ 281 h 712"/>
                <a:gd name="T18" fmla="*/ 581 w 1321"/>
                <a:gd name="T19" fmla="*/ 289 h 712"/>
                <a:gd name="T20" fmla="*/ 549 w 1321"/>
                <a:gd name="T21" fmla="*/ 295 h 712"/>
                <a:gd name="T22" fmla="*/ 515 w 1321"/>
                <a:gd name="T23" fmla="*/ 300 h 712"/>
                <a:gd name="T24" fmla="*/ 477 w 1321"/>
                <a:gd name="T25" fmla="*/ 305 h 712"/>
                <a:gd name="T26" fmla="*/ 439 w 1321"/>
                <a:gd name="T27" fmla="*/ 307 h 712"/>
                <a:gd name="T28" fmla="*/ 423 w 1321"/>
                <a:gd name="T29" fmla="*/ 308 h 712"/>
                <a:gd name="T30" fmla="*/ 253 w 1321"/>
                <a:gd name="T31" fmla="*/ 308 h 712"/>
                <a:gd name="T32" fmla="*/ 251 w 1321"/>
                <a:gd name="T33" fmla="*/ 308 h 712"/>
                <a:gd name="T34" fmla="*/ 218 w 1321"/>
                <a:gd name="T35" fmla="*/ 306 h 712"/>
                <a:gd name="T36" fmla="*/ 185 w 1321"/>
                <a:gd name="T37" fmla="*/ 305 h 712"/>
                <a:gd name="T38" fmla="*/ 154 w 1321"/>
                <a:gd name="T39" fmla="*/ 301 h 712"/>
                <a:gd name="T40" fmla="*/ 125 w 1321"/>
                <a:gd name="T41" fmla="*/ 298 h 712"/>
                <a:gd name="T42" fmla="*/ 99 w 1321"/>
                <a:gd name="T43" fmla="*/ 293 h 712"/>
                <a:gd name="T44" fmla="*/ 75 w 1321"/>
                <a:gd name="T45" fmla="*/ 287 h 712"/>
                <a:gd name="T46" fmla="*/ 54 w 1321"/>
                <a:gd name="T47" fmla="*/ 280 h 712"/>
                <a:gd name="T48" fmla="*/ 36 w 1321"/>
                <a:gd name="T49" fmla="*/ 273 h 712"/>
                <a:gd name="T50" fmla="*/ 21 w 1321"/>
                <a:gd name="T51" fmla="*/ 263 h 712"/>
                <a:gd name="T52" fmla="*/ 10 w 1321"/>
                <a:gd name="T53" fmla="*/ 252 h 712"/>
                <a:gd name="T54" fmla="*/ 3 w 1321"/>
                <a:gd name="T55" fmla="*/ 240 h 712"/>
                <a:gd name="T56" fmla="*/ 0 w 1321"/>
                <a:gd name="T57" fmla="*/ 227 h 712"/>
                <a:gd name="T58" fmla="*/ 0 w 1321"/>
                <a:gd name="T59" fmla="*/ 225 h 712"/>
                <a:gd name="T60" fmla="*/ 2 w 1321"/>
                <a:gd name="T61" fmla="*/ 211 h 712"/>
                <a:gd name="T62" fmla="*/ 9 w 1321"/>
                <a:gd name="T63" fmla="*/ 193 h 712"/>
                <a:gd name="T64" fmla="*/ 27 w 1321"/>
                <a:gd name="T65" fmla="*/ 160 h 712"/>
                <a:gd name="T66" fmla="*/ 50 w 1321"/>
                <a:gd name="T67" fmla="*/ 129 h 712"/>
                <a:gd name="T68" fmla="*/ 78 w 1321"/>
                <a:gd name="T69" fmla="*/ 102 h 712"/>
                <a:gd name="T70" fmla="*/ 109 w 1321"/>
                <a:gd name="T71" fmla="*/ 76 h 712"/>
                <a:gd name="T72" fmla="*/ 144 w 1321"/>
                <a:gd name="T73" fmla="*/ 54 h 712"/>
                <a:gd name="T74" fmla="*/ 181 w 1321"/>
                <a:gd name="T75" fmla="*/ 35 h 712"/>
                <a:gd name="T76" fmla="*/ 221 w 1321"/>
                <a:gd name="T77" fmla="*/ 20 h 712"/>
                <a:gd name="T78" fmla="*/ 264 w 1321"/>
                <a:gd name="T79" fmla="*/ 9 h 712"/>
                <a:gd name="T80" fmla="*/ 309 w 1321"/>
                <a:gd name="T81" fmla="*/ 3 h 712"/>
                <a:gd name="T82" fmla="*/ 355 w 1321"/>
                <a:gd name="T83" fmla="*/ 0 h 712"/>
                <a:gd name="T84" fmla="*/ 355 w 1321"/>
                <a:gd name="T85" fmla="*/ 0 h 712"/>
                <a:gd name="T86" fmla="*/ 404 w 1321"/>
                <a:gd name="T87" fmla="*/ 3 h 712"/>
                <a:gd name="T88" fmla="*/ 451 w 1321"/>
                <a:gd name="T89" fmla="*/ 10 h 712"/>
                <a:gd name="T90" fmla="*/ 496 w 1321"/>
                <a:gd name="T91" fmla="*/ 23 h 712"/>
                <a:gd name="T92" fmla="*/ 537 w 1321"/>
                <a:gd name="T93" fmla="*/ 39 h 712"/>
                <a:gd name="T94" fmla="*/ 576 w 1321"/>
                <a:gd name="T95" fmla="*/ 59 h 712"/>
                <a:gd name="T96" fmla="*/ 611 w 1321"/>
                <a:gd name="T97" fmla="*/ 84 h 712"/>
                <a:gd name="T98" fmla="*/ 643 w 1321"/>
                <a:gd name="T99" fmla="*/ 111 h 712"/>
                <a:gd name="T100" fmla="*/ 669 w 1321"/>
                <a:gd name="T101" fmla="*/ 141 h 712"/>
                <a:gd name="T102" fmla="*/ 692 w 1321"/>
                <a:gd name="T103" fmla="*/ 173 h 712"/>
                <a:gd name="T104" fmla="*/ 692 w 1321"/>
                <a:gd name="T105" fmla="*/ 17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032" name="Group 24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43033" name="Group 2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3039" name="AutoShape 2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040" name="AutoShape 2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041" name="AutoShape 2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042" name="AutoShape 2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3034" name="Group 3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3035" name="AutoShape 3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036" name="AutoShape 3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037" name="AutoShape 33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038" name="AutoShape 3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3026" name="Text Box 35"/>
          <p:cNvSpPr txBox="1">
            <a:spLocks noChangeArrowheads="1"/>
          </p:cNvSpPr>
          <p:nvPr/>
        </p:nvSpPr>
        <p:spPr bwMode="gray">
          <a:xfrm>
            <a:off x="3317875" y="4953000"/>
            <a:ext cx="2473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/>
              <a:t>Add your text in here</a:t>
            </a:r>
            <a:endParaRPr lang="en-US" sz="2400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71612"/>
            <a:ext cx="3049118" cy="130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857232"/>
            <a:ext cx="2643206" cy="209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en-US" dirty="0" smtClean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gray">
          <a:xfrm>
            <a:off x="4740275" y="5022850"/>
            <a:ext cx="3465513" cy="390525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100000">
                <a:srgbClr val="F4F4F4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TopLef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D7D7D7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gray">
          <a:xfrm>
            <a:off x="889000" y="5022850"/>
            <a:ext cx="3465513" cy="390525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100000">
                <a:srgbClr val="F4F4F4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D7D7D7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2349500" y="3836988"/>
            <a:ext cx="660400" cy="1157287"/>
            <a:chOff x="2111" y="2247"/>
            <a:chExt cx="592" cy="1034"/>
          </a:xfrm>
        </p:grpSpPr>
        <p:sp>
          <p:nvSpPr>
            <p:cNvPr id="32774" name="Freeform 6"/>
            <p:cNvSpPr>
              <a:spLocks/>
            </p:cNvSpPr>
            <p:nvPr/>
          </p:nvSpPr>
          <p:spPr bwMode="gray">
            <a:xfrm>
              <a:off x="2111" y="2448"/>
              <a:ext cx="592" cy="833"/>
            </a:xfrm>
            <a:custGeom>
              <a:avLst/>
              <a:gdLst>
                <a:gd name="T0" fmla="*/ 168 w 320"/>
                <a:gd name="T1" fmla="*/ 1 h 479"/>
                <a:gd name="T2" fmla="*/ 148 w 320"/>
                <a:gd name="T3" fmla="*/ 33 h 479"/>
                <a:gd name="T4" fmla="*/ 127 w 320"/>
                <a:gd name="T5" fmla="*/ 1 h 479"/>
                <a:gd name="T6" fmla="*/ 70 w 320"/>
                <a:gd name="T7" fmla="*/ 17 h 479"/>
                <a:gd name="T8" fmla="*/ 1 w 320"/>
                <a:gd name="T9" fmla="*/ 174 h 479"/>
                <a:gd name="T10" fmla="*/ 36 w 320"/>
                <a:gd name="T11" fmla="*/ 213 h 479"/>
                <a:gd name="T12" fmla="*/ 86 w 320"/>
                <a:gd name="T13" fmla="*/ 57 h 479"/>
                <a:gd name="T14" fmla="*/ 14 w 320"/>
                <a:gd name="T15" fmla="*/ 411 h 479"/>
                <a:gd name="T16" fmla="*/ 34 w 320"/>
                <a:gd name="T17" fmla="*/ 466 h 479"/>
                <a:gd name="T18" fmla="*/ 133 w 320"/>
                <a:gd name="T19" fmla="*/ 440 h 479"/>
                <a:gd name="T20" fmla="*/ 147 w 320"/>
                <a:gd name="T21" fmla="*/ 232 h 479"/>
                <a:gd name="T22" fmla="*/ 169 w 320"/>
                <a:gd name="T23" fmla="*/ 439 h 479"/>
                <a:gd name="T24" fmla="*/ 262 w 320"/>
                <a:gd name="T25" fmla="*/ 468 h 479"/>
                <a:gd name="T26" fmla="*/ 282 w 320"/>
                <a:gd name="T27" fmla="*/ 407 h 479"/>
                <a:gd name="T28" fmla="*/ 210 w 320"/>
                <a:gd name="T29" fmla="*/ 57 h 479"/>
                <a:gd name="T30" fmla="*/ 230 w 320"/>
                <a:gd name="T31" fmla="*/ 135 h 479"/>
                <a:gd name="T32" fmla="*/ 281 w 320"/>
                <a:gd name="T33" fmla="*/ 236 h 479"/>
                <a:gd name="T34" fmla="*/ 295 w 320"/>
                <a:gd name="T35" fmla="*/ 162 h 479"/>
                <a:gd name="T36" fmla="*/ 216 w 320"/>
                <a:gd name="T37" fmla="*/ 8 h 479"/>
                <a:gd name="T38" fmla="*/ 168 w 320"/>
                <a:gd name="T39" fmla="*/ 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75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4038" name="Text Box 8"/>
          <p:cNvSpPr txBox="1">
            <a:spLocks noChangeArrowheads="1"/>
          </p:cNvSpPr>
          <p:nvPr/>
        </p:nvSpPr>
        <p:spPr bwMode="gray">
          <a:xfrm>
            <a:off x="4921250" y="5040313"/>
            <a:ext cx="922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80808"/>
                </a:solidFill>
              </a:rPr>
              <a:t>2006</a:t>
            </a: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gray">
          <a:xfrm>
            <a:off x="5835650" y="5040313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80808"/>
                </a:solidFill>
              </a:rPr>
              <a:t>2007</a:t>
            </a:r>
          </a:p>
        </p:txBody>
      </p:sp>
      <p:sp>
        <p:nvSpPr>
          <p:cNvPr id="44040" name="Text Box 10"/>
          <p:cNvSpPr txBox="1">
            <a:spLocks noChangeArrowheads="1"/>
          </p:cNvSpPr>
          <p:nvPr/>
        </p:nvSpPr>
        <p:spPr bwMode="gray">
          <a:xfrm>
            <a:off x="6846888" y="5040313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80808"/>
                </a:solidFill>
              </a:rPr>
              <a:t>2008</a:t>
            </a:r>
          </a:p>
        </p:txBody>
      </p:sp>
      <p:sp>
        <p:nvSpPr>
          <p:cNvPr id="44041" name="Rectangle 11"/>
          <p:cNvSpPr>
            <a:spLocks noChangeArrowheads="1"/>
          </p:cNvSpPr>
          <p:nvPr/>
        </p:nvSpPr>
        <p:spPr bwMode="black">
          <a:xfrm>
            <a:off x="990600" y="3073400"/>
            <a:ext cx="2295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1">
                <a:solidFill>
                  <a:schemeClr val="tx2"/>
                </a:solidFill>
              </a:rPr>
              <a:t>2008 statistics title</a:t>
            </a:r>
          </a:p>
        </p:txBody>
      </p:sp>
      <p:sp>
        <p:nvSpPr>
          <p:cNvPr id="44042" name="Rectangle 12"/>
          <p:cNvSpPr>
            <a:spLocks noChangeArrowheads="1"/>
          </p:cNvSpPr>
          <p:nvPr/>
        </p:nvSpPr>
        <p:spPr bwMode="black">
          <a:xfrm>
            <a:off x="4648200" y="3048000"/>
            <a:ext cx="2295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2008 statistics title</a:t>
            </a:r>
          </a:p>
        </p:txBody>
      </p:sp>
      <p:sp>
        <p:nvSpPr>
          <p:cNvPr id="44043" name="Rectangle 13"/>
          <p:cNvSpPr>
            <a:spLocks noChangeArrowheads="1"/>
          </p:cNvSpPr>
          <p:nvPr/>
        </p:nvSpPr>
        <p:spPr bwMode="gray">
          <a:xfrm>
            <a:off x="3635375" y="54403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080808"/>
                </a:solidFill>
              </a:rPr>
              <a:t>(unit : %)</a:t>
            </a:r>
          </a:p>
        </p:txBody>
      </p:sp>
      <p:sp>
        <p:nvSpPr>
          <p:cNvPr id="44044" name="Rectangle 14"/>
          <p:cNvSpPr>
            <a:spLocks noChangeArrowheads="1"/>
          </p:cNvSpPr>
          <p:nvPr/>
        </p:nvSpPr>
        <p:spPr bwMode="gray">
          <a:xfrm>
            <a:off x="7489825" y="54403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080808"/>
                </a:solidFill>
              </a:rPr>
              <a:t>(unit : %)</a:t>
            </a:r>
          </a:p>
        </p:txBody>
      </p:sp>
      <p:sp>
        <p:nvSpPr>
          <p:cNvPr id="44045" name="Rectangle 15"/>
          <p:cNvSpPr>
            <a:spLocks noChangeArrowheads="1"/>
          </p:cNvSpPr>
          <p:nvPr/>
        </p:nvSpPr>
        <p:spPr bwMode="gray">
          <a:xfrm>
            <a:off x="762000" y="5422900"/>
            <a:ext cx="2652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080808"/>
                </a:solidFill>
              </a:rPr>
              <a:t>* 2008  Statistics agency statistics</a:t>
            </a:r>
          </a:p>
        </p:txBody>
      </p:sp>
      <p:sp>
        <p:nvSpPr>
          <p:cNvPr id="44046" name="Rectangle 16"/>
          <p:cNvSpPr>
            <a:spLocks noChangeArrowheads="1"/>
          </p:cNvSpPr>
          <p:nvPr/>
        </p:nvSpPr>
        <p:spPr bwMode="gray">
          <a:xfrm>
            <a:off x="4724400" y="5432425"/>
            <a:ext cx="2652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080808"/>
                </a:solidFill>
              </a:rPr>
              <a:t>* 2008  Statistics agency statistics</a:t>
            </a:r>
          </a:p>
        </p:txBody>
      </p:sp>
      <p:sp>
        <p:nvSpPr>
          <p:cNvPr id="44047" name="Text Box 17"/>
          <p:cNvSpPr txBox="1">
            <a:spLocks noChangeArrowheads="1"/>
          </p:cNvSpPr>
          <p:nvPr/>
        </p:nvSpPr>
        <p:spPr bwMode="black">
          <a:xfrm>
            <a:off x="2357438" y="4148138"/>
            <a:ext cx="655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EFEFE"/>
                </a:solidFill>
              </a:rPr>
              <a:t>50%</a:t>
            </a:r>
          </a:p>
        </p:txBody>
      </p:sp>
      <p:sp>
        <p:nvSpPr>
          <p:cNvPr id="44048" name="Text Box 18"/>
          <p:cNvSpPr txBox="1">
            <a:spLocks noChangeArrowheads="1"/>
          </p:cNvSpPr>
          <p:nvPr/>
        </p:nvSpPr>
        <p:spPr bwMode="gray">
          <a:xfrm>
            <a:off x="1289050" y="5040313"/>
            <a:ext cx="922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80808"/>
                </a:solidFill>
              </a:rPr>
              <a:t>2006</a:t>
            </a:r>
          </a:p>
        </p:txBody>
      </p:sp>
      <p:sp>
        <p:nvSpPr>
          <p:cNvPr id="44049" name="Text Box 19"/>
          <p:cNvSpPr txBox="1">
            <a:spLocks noChangeArrowheads="1"/>
          </p:cNvSpPr>
          <p:nvPr/>
        </p:nvSpPr>
        <p:spPr bwMode="gray">
          <a:xfrm>
            <a:off x="2197100" y="5040313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80808"/>
                </a:solidFill>
              </a:rPr>
              <a:t>2007</a:t>
            </a:r>
          </a:p>
        </p:txBody>
      </p:sp>
      <p:sp>
        <p:nvSpPr>
          <p:cNvPr id="44050" name="Text Box 20"/>
          <p:cNvSpPr txBox="1">
            <a:spLocks noChangeArrowheads="1"/>
          </p:cNvSpPr>
          <p:nvPr/>
        </p:nvSpPr>
        <p:spPr bwMode="gray">
          <a:xfrm>
            <a:off x="3194050" y="5040313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80808"/>
                </a:solidFill>
              </a:rPr>
              <a:t>2008</a:t>
            </a:r>
          </a:p>
        </p:txBody>
      </p:sp>
      <p:grpSp>
        <p:nvGrpSpPr>
          <p:cNvPr id="44051" name="Group 21"/>
          <p:cNvGrpSpPr>
            <a:grpSpLocks/>
          </p:cNvGrpSpPr>
          <p:nvPr/>
        </p:nvGrpSpPr>
        <p:grpSpPr bwMode="auto">
          <a:xfrm>
            <a:off x="3201988" y="3308350"/>
            <a:ext cx="969962" cy="1695450"/>
            <a:chOff x="2111" y="2247"/>
            <a:chExt cx="592" cy="1034"/>
          </a:xfrm>
        </p:grpSpPr>
        <p:sp>
          <p:nvSpPr>
            <p:cNvPr id="32790" name="Freeform 22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>
                <a:gd name="T0" fmla="*/ 168 w 320"/>
                <a:gd name="T1" fmla="*/ 1 h 479"/>
                <a:gd name="T2" fmla="*/ 148 w 320"/>
                <a:gd name="T3" fmla="*/ 33 h 479"/>
                <a:gd name="T4" fmla="*/ 127 w 320"/>
                <a:gd name="T5" fmla="*/ 1 h 479"/>
                <a:gd name="T6" fmla="*/ 70 w 320"/>
                <a:gd name="T7" fmla="*/ 17 h 479"/>
                <a:gd name="T8" fmla="*/ 1 w 320"/>
                <a:gd name="T9" fmla="*/ 174 h 479"/>
                <a:gd name="T10" fmla="*/ 36 w 320"/>
                <a:gd name="T11" fmla="*/ 213 h 479"/>
                <a:gd name="T12" fmla="*/ 86 w 320"/>
                <a:gd name="T13" fmla="*/ 57 h 479"/>
                <a:gd name="T14" fmla="*/ 14 w 320"/>
                <a:gd name="T15" fmla="*/ 411 h 479"/>
                <a:gd name="T16" fmla="*/ 34 w 320"/>
                <a:gd name="T17" fmla="*/ 466 h 479"/>
                <a:gd name="T18" fmla="*/ 133 w 320"/>
                <a:gd name="T19" fmla="*/ 440 h 479"/>
                <a:gd name="T20" fmla="*/ 147 w 320"/>
                <a:gd name="T21" fmla="*/ 232 h 479"/>
                <a:gd name="T22" fmla="*/ 169 w 320"/>
                <a:gd name="T23" fmla="*/ 439 h 479"/>
                <a:gd name="T24" fmla="*/ 262 w 320"/>
                <a:gd name="T25" fmla="*/ 468 h 479"/>
                <a:gd name="T26" fmla="*/ 282 w 320"/>
                <a:gd name="T27" fmla="*/ 407 h 479"/>
                <a:gd name="T28" fmla="*/ 210 w 320"/>
                <a:gd name="T29" fmla="*/ 57 h 479"/>
                <a:gd name="T30" fmla="*/ 230 w 320"/>
                <a:gd name="T31" fmla="*/ 135 h 479"/>
                <a:gd name="T32" fmla="*/ 281 w 320"/>
                <a:gd name="T33" fmla="*/ 236 h 479"/>
                <a:gd name="T34" fmla="*/ 295 w 320"/>
                <a:gd name="T35" fmla="*/ 162 h 479"/>
                <a:gd name="T36" fmla="*/ 216 w 320"/>
                <a:gd name="T37" fmla="*/ 8 h 479"/>
                <a:gd name="T38" fmla="*/ 168 w 320"/>
                <a:gd name="T39" fmla="*/ 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91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4052" name="Text Box 24"/>
          <p:cNvSpPr txBox="1">
            <a:spLocks noChangeArrowheads="1"/>
          </p:cNvSpPr>
          <p:nvPr/>
        </p:nvSpPr>
        <p:spPr bwMode="black">
          <a:xfrm>
            <a:off x="3224213" y="3827463"/>
            <a:ext cx="87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EFEFE"/>
                </a:solidFill>
              </a:rPr>
              <a:t>90%</a:t>
            </a:r>
          </a:p>
        </p:txBody>
      </p:sp>
      <p:grpSp>
        <p:nvGrpSpPr>
          <p:cNvPr id="44053" name="Group 25"/>
          <p:cNvGrpSpPr>
            <a:grpSpLocks/>
          </p:cNvGrpSpPr>
          <p:nvPr/>
        </p:nvGrpSpPr>
        <p:grpSpPr bwMode="auto">
          <a:xfrm>
            <a:off x="1511300" y="4078288"/>
            <a:ext cx="519113" cy="911225"/>
            <a:chOff x="2111" y="2247"/>
            <a:chExt cx="592" cy="1034"/>
          </a:xfrm>
        </p:grpSpPr>
        <p:sp>
          <p:nvSpPr>
            <p:cNvPr id="32794" name="Freeform 2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>
                <a:gd name="T0" fmla="*/ 168 w 320"/>
                <a:gd name="T1" fmla="*/ 1 h 479"/>
                <a:gd name="T2" fmla="*/ 148 w 320"/>
                <a:gd name="T3" fmla="*/ 33 h 479"/>
                <a:gd name="T4" fmla="*/ 127 w 320"/>
                <a:gd name="T5" fmla="*/ 1 h 479"/>
                <a:gd name="T6" fmla="*/ 70 w 320"/>
                <a:gd name="T7" fmla="*/ 17 h 479"/>
                <a:gd name="T8" fmla="*/ 1 w 320"/>
                <a:gd name="T9" fmla="*/ 174 h 479"/>
                <a:gd name="T10" fmla="*/ 36 w 320"/>
                <a:gd name="T11" fmla="*/ 213 h 479"/>
                <a:gd name="T12" fmla="*/ 86 w 320"/>
                <a:gd name="T13" fmla="*/ 57 h 479"/>
                <a:gd name="T14" fmla="*/ 14 w 320"/>
                <a:gd name="T15" fmla="*/ 411 h 479"/>
                <a:gd name="T16" fmla="*/ 34 w 320"/>
                <a:gd name="T17" fmla="*/ 466 h 479"/>
                <a:gd name="T18" fmla="*/ 133 w 320"/>
                <a:gd name="T19" fmla="*/ 440 h 479"/>
                <a:gd name="T20" fmla="*/ 147 w 320"/>
                <a:gd name="T21" fmla="*/ 232 h 479"/>
                <a:gd name="T22" fmla="*/ 169 w 320"/>
                <a:gd name="T23" fmla="*/ 439 h 479"/>
                <a:gd name="T24" fmla="*/ 262 w 320"/>
                <a:gd name="T25" fmla="*/ 468 h 479"/>
                <a:gd name="T26" fmla="*/ 282 w 320"/>
                <a:gd name="T27" fmla="*/ 407 h 479"/>
                <a:gd name="T28" fmla="*/ 210 w 320"/>
                <a:gd name="T29" fmla="*/ 57 h 479"/>
                <a:gd name="T30" fmla="*/ 230 w 320"/>
                <a:gd name="T31" fmla="*/ 135 h 479"/>
                <a:gd name="T32" fmla="*/ 281 w 320"/>
                <a:gd name="T33" fmla="*/ 236 h 479"/>
                <a:gd name="T34" fmla="*/ 295 w 320"/>
                <a:gd name="T35" fmla="*/ 162 h 479"/>
                <a:gd name="T36" fmla="*/ 216 w 320"/>
                <a:gd name="T37" fmla="*/ 8 h 479"/>
                <a:gd name="T38" fmla="*/ 168 w 320"/>
                <a:gd name="T39" fmla="*/ 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95" name="Oval 27"/>
            <p:cNvSpPr>
              <a:spLocks noChangeArrowheads="1"/>
            </p:cNvSpPr>
            <p:nvPr/>
          </p:nvSpPr>
          <p:spPr bwMode="gray">
            <a:xfrm flipH="1">
              <a:off x="2287" y="2247"/>
              <a:ext cx="199" cy="2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4054" name="Text Box 28"/>
          <p:cNvSpPr txBox="1">
            <a:spLocks noChangeArrowheads="1"/>
          </p:cNvSpPr>
          <p:nvPr/>
        </p:nvSpPr>
        <p:spPr bwMode="black">
          <a:xfrm>
            <a:off x="1444625" y="433705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EFEFE"/>
                </a:solidFill>
              </a:rPr>
              <a:t>15%</a:t>
            </a:r>
          </a:p>
        </p:txBody>
      </p:sp>
      <p:grpSp>
        <p:nvGrpSpPr>
          <p:cNvPr id="44055" name="Group 29"/>
          <p:cNvGrpSpPr>
            <a:grpSpLocks/>
          </p:cNvGrpSpPr>
          <p:nvPr/>
        </p:nvGrpSpPr>
        <p:grpSpPr bwMode="auto">
          <a:xfrm>
            <a:off x="6902450" y="3281363"/>
            <a:ext cx="850900" cy="1698625"/>
            <a:chOff x="4466" y="2053"/>
            <a:chExt cx="590" cy="1177"/>
          </a:xfrm>
        </p:grpSpPr>
        <p:sp>
          <p:nvSpPr>
            <p:cNvPr id="32798" name="Freeform 30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71842" dir="18900000" algn="ctr" rotWithShape="0">
                <a:schemeClr val="tx1"/>
              </a:outerShdw>
            </a:effectLst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99" name="Oval 31"/>
            <p:cNvSpPr>
              <a:spLocks noChangeArrowheads="1"/>
            </p:cNvSpPr>
            <p:nvPr/>
          </p:nvSpPr>
          <p:spPr bwMode="gray">
            <a:xfrm>
              <a:off x="4641" y="2053"/>
              <a:ext cx="212" cy="2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dist="71842" dir="18900000" algn="ctr" rotWithShape="0">
                <a:schemeClr val="tx1"/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4056" name="Text Box 32"/>
          <p:cNvSpPr txBox="1">
            <a:spLocks noChangeArrowheads="1"/>
          </p:cNvSpPr>
          <p:nvPr/>
        </p:nvSpPr>
        <p:spPr bwMode="black">
          <a:xfrm>
            <a:off x="6959600" y="3827463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EFEFE"/>
                </a:solidFill>
              </a:rPr>
              <a:t>96%</a:t>
            </a:r>
          </a:p>
        </p:txBody>
      </p:sp>
      <p:grpSp>
        <p:nvGrpSpPr>
          <p:cNvPr id="44057" name="Group 33"/>
          <p:cNvGrpSpPr>
            <a:grpSpLocks/>
          </p:cNvGrpSpPr>
          <p:nvPr/>
        </p:nvGrpSpPr>
        <p:grpSpPr bwMode="auto">
          <a:xfrm>
            <a:off x="5962650" y="3551238"/>
            <a:ext cx="717550" cy="1433512"/>
            <a:chOff x="4466" y="2053"/>
            <a:chExt cx="590" cy="1177"/>
          </a:xfrm>
        </p:grpSpPr>
        <p:sp>
          <p:nvSpPr>
            <p:cNvPr id="32802" name="Freeform 34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71842" dir="18900000" algn="ctr" rotWithShape="0">
                <a:schemeClr val="tx1"/>
              </a:outerShdw>
            </a:effectLst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803" name="Oval 35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dist="71842" dir="18900000" algn="ctr" rotWithShape="0">
                <a:schemeClr val="tx1"/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44058" name="Group 36"/>
          <p:cNvGrpSpPr>
            <a:grpSpLocks/>
          </p:cNvGrpSpPr>
          <p:nvPr/>
        </p:nvGrpSpPr>
        <p:grpSpPr bwMode="auto">
          <a:xfrm>
            <a:off x="5126038" y="3924300"/>
            <a:ext cx="533400" cy="1065213"/>
            <a:chOff x="4466" y="2053"/>
            <a:chExt cx="590" cy="1177"/>
          </a:xfrm>
        </p:grpSpPr>
        <p:sp>
          <p:nvSpPr>
            <p:cNvPr id="32805" name="Freeform 37"/>
            <p:cNvSpPr>
              <a:spLocks/>
            </p:cNvSpPr>
            <p:nvPr/>
          </p:nvSpPr>
          <p:spPr bwMode="gray">
            <a:xfrm>
              <a:off x="4466" y="2258"/>
              <a:ext cx="590" cy="972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71842" dir="18900000" algn="ctr" rotWithShape="0">
                <a:schemeClr val="tx1"/>
              </a:outerShdw>
            </a:effectLst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806" name="Oval 38"/>
            <p:cNvSpPr>
              <a:spLocks noChangeArrowheads="1"/>
            </p:cNvSpPr>
            <p:nvPr/>
          </p:nvSpPr>
          <p:spPr bwMode="gray">
            <a:xfrm>
              <a:off x="4642" y="2053"/>
              <a:ext cx="212" cy="2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dist="71842" dir="18900000" algn="ctr" rotWithShape="0">
                <a:schemeClr val="tx1"/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4059" name="Text Box 39"/>
          <p:cNvSpPr txBox="1">
            <a:spLocks noChangeArrowheads="1"/>
          </p:cNvSpPr>
          <p:nvPr/>
        </p:nvSpPr>
        <p:spPr bwMode="black">
          <a:xfrm>
            <a:off x="5114925" y="4262438"/>
            <a:ext cx="612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EFEFE"/>
                </a:solidFill>
              </a:rPr>
              <a:t>35%</a:t>
            </a:r>
          </a:p>
        </p:txBody>
      </p:sp>
      <p:sp>
        <p:nvSpPr>
          <p:cNvPr id="44060" name="Text Box 40"/>
          <p:cNvSpPr txBox="1">
            <a:spLocks noChangeArrowheads="1"/>
          </p:cNvSpPr>
          <p:nvPr/>
        </p:nvSpPr>
        <p:spPr bwMode="black">
          <a:xfrm>
            <a:off x="5991225" y="4110038"/>
            <a:ext cx="701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EFEFE"/>
                </a:solidFill>
              </a:rPr>
              <a:t>70%</a:t>
            </a:r>
          </a:p>
        </p:txBody>
      </p:sp>
      <p:sp>
        <p:nvSpPr>
          <p:cNvPr id="44061" name="Rectangle 41"/>
          <p:cNvSpPr>
            <a:spLocks noChangeArrowheads="1"/>
          </p:cNvSpPr>
          <p:nvPr/>
        </p:nvSpPr>
        <p:spPr bwMode="auto">
          <a:xfrm>
            <a:off x="1752600" y="6019800"/>
            <a:ext cx="5713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Char char="Ù"/>
            </a:pPr>
            <a:r>
              <a:rPr lang="en-US" sz="1400" b="1" dirty="0">
                <a:solidFill>
                  <a:schemeClr val="tx2"/>
                </a:solidFill>
              </a:rPr>
              <a:t> Contents of the product, and please fill it out.</a:t>
            </a:r>
          </a:p>
        </p:txBody>
      </p:sp>
      <p:sp>
        <p:nvSpPr>
          <p:cNvPr id="44062" name="Rectangle 42"/>
          <p:cNvSpPr>
            <a:spLocks noChangeArrowheads="1"/>
          </p:cNvSpPr>
          <p:nvPr/>
        </p:nvSpPr>
        <p:spPr bwMode="gray">
          <a:xfrm>
            <a:off x="990600" y="1905000"/>
            <a:ext cx="69342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b="1" dirty="0" smtClean="0">
                <a:solidFill>
                  <a:srgbClr val="000000"/>
                </a:solidFill>
              </a:rPr>
              <a:t>Занятость в кружках и секциях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 учащихся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643050"/>
            <a:ext cx="4572032" cy="321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714752"/>
            <a:ext cx="401680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reeform 2"/>
          <p:cNvSpPr>
            <a:spLocks/>
          </p:cNvSpPr>
          <p:nvPr/>
        </p:nvSpPr>
        <p:spPr bwMode="ltGray">
          <a:xfrm flipH="1">
            <a:off x="2103438" y="1828800"/>
            <a:ext cx="2341562" cy="1962150"/>
          </a:xfrm>
          <a:custGeom>
            <a:avLst/>
            <a:gdLst>
              <a:gd name="T0" fmla="*/ 546184 w 1299"/>
              <a:gd name="T1" fmla="*/ 1962150 h 1008"/>
              <a:gd name="T2" fmla="*/ 2341562 w 1299"/>
              <a:gd name="T3" fmla="*/ 1962150 h 1008"/>
              <a:gd name="T4" fmla="*/ 2336154 w 1299"/>
              <a:gd name="T5" fmla="*/ 613172 h 1008"/>
              <a:gd name="T6" fmla="*/ 1698038 w 1299"/>
              <a:gd name="T7" fmla="*/ 0 h 1008"/>
              <a:gd name="T8" fmla="*/ 5408 w 1299"/>
              <a:gd name="T9" fmla="*/ 0 h 1008"/>
              <a:gd name="T10" fmla="*/ 0 w 1299"/>
              <a:gd name="T11" fmla="*/ 1407376 h 1008"/>
              <a:gd name="T12" fmla="*/ 546184 w 1299"/>
              <a:gd name="T13" fmla="*/ 1962150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4" name="Freeform 3"/>
          <p:cNvSpPr>
            <a:spLocks/>
          </p:cNvSpPr>
          <p:nvPr/>
        </p:nvSpPr>
        <p:spPr bwMode="ltGray">
          <a:xfrm>
            <a:off x="4564063" y="1828800"/>
            <a:ext cx="2341562" cy="1962150"/>
          </a:xfrm>
          <a:custGeom>
            <a:avLst/>
            <a:gdLst>
              <a:gd name="T0" fmla="*/ 546184 w 1299"/>
              <a:gd name="T1" fmla="*/ 1962150 h 1008"/>
              <a:gd name="T2" fmla="*/ 2341562 w 1299"/>
              <a:gd name="T3" fmla="*/ 1962150 h 1008"/>
              <a:gd name="T4" fmla="*/ 2336154 w 1299"/>
              <a:gd name="T5" fmla="*/ 613172 h 1008"/>
              <a:gd name="T6" fmla="*/ 1698038 w 1299"/>
              <a:gd name="T7" fmla="*/ 0 h 1008"/>
              <a:gd name="T8" fmla="*/ 5408 w 1299"/>
              <a:gd name="T9" fmla="*/ 0 h 1008"/>
              <a:gd name="T10" fmla="*/ 0 w 1299"/>
              <a:gd name="T11" fmla="*/ 1407376 h 1008"/>
              <a:gd name="T12" fmla="*/ 546184 w 1299"/>
              <a:gd name="T13" fmla="*/ 1962150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5" name="Freeform 4"/>
          <p:cNvSpPr>
            <a:spLocks/>
          </p:cNvSpPr>
          <p:nvPr/>
        </p:nvSpPr>
        <p:spPr bwMode="gray">
          <a:xfrm>
            <a:off x="2103438" y="3919538"/>
            <a:ext cx="2341562" cy="1962150"/>
          </a:xfrm>
          <a:custGeom>
            <a:avLst/>
            <a:gdLst>
              <a:gd name="T0" fmla="*/ 546184 w 1299"/>
              <a:gd name="T1" fmla="*/ 1962150 h 1008"/>
              <a:gd name="T2" fmla="*/ 2341562 w 1299"/>
              <a:gd name="T3" fmla="*/ 1962150 h 1008"/>
              <a:gd name="T4" fmla="*/ 2336154 w 1299"/>
              <a:gd name="T5" fmla="*/ 613172 h 1008"/>
              <a:gd name="T6" fmla="*/ 1698038 w 1299"/>
              <a:gd name="T7" fmla="*/ 0 h 1008"/>
              <a:gd name="T8" fmla="*/ 5408 w 1299"/>
              <a:gd name="T9" fmla="*/ 0 h 1008"/>
              <a:gd name="T10" fmla="*/ 0 w 1299"/>
              <a:gd name="T11" fmla="*/ 1407376 h 1008"/>
              <a:gd name="T12" fmla="*/ 546184 w 1299"/>
              <a:gd name="T13" fmla="*/ 1962150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6" name="Freeform 5"/>
          <p:cNvSpPr>
            <a:spLocks/>
          </p:cNvSpPr>
          <p:nvPr/>
        </p:nvSpPr>
        <p:spPr bwMode="gray">
          <a:xfrm flipH="1">
            <a:off x="4564063" y="3919538"/>
            <a:ext cx="2341562" cy="1962150"/>
          </a:xfrm>
          <a:custGeom>
            <a:avLst/>
            <a:gdLst>
              <a:gd name="T0" fmla="*/ 546184 w 1299"/>
              <a:gd name="T1" fmla="*/ 1962150 h 1008"/>
              <a:gd name="T2" fmla="*/ 2341562 w 1299"/>
              <a:gd name="T3" fmla="*/ 1962150 h 1008"/>
              <a:gd name="T4" fmla="*/ 2336154 w 1299"/>
              <a:gd name="T5" fmla="*/ 613172 h 1008"/>
              <a:gd name="T6" fmla="*/ 1698038 w 1299"/>
              <a:gd name="T7" fmla="*/ 0 h 1008"/>
              <a:gd name="T8" fmla="*/ 5408 w 1299"/>
              <a:gd name="T9" fmla="*/ 0 h 1008"/>
              <a:gd name="T10" fmla="*/ 0 w 1299"/>
              <a:gd name="T11" fmla="*/ 1407376 h 1008"/>
              <a:gd name="T12" fmla="*/ 546184 w 1299"/>
              <a:gd name="T13" fmla="*/ 1962150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7" name="Oval 6"/>
          <p:cNvSpPr>
            <a:spLocks noChangeArrowheads="1"/>
          </p:cNvSpPr>
          <p:nvPr/>
        </p:nvSpPr>
        <p:spPr bwMode="gray">
          <a:xfrm>
            <a:off x="3389313" y="2757488"/>
            <a:ext cx="2362200" cy="2362200"/>
          </a:xfrm>
          <a:prstGeom prst="ellipse">
            <a:avLst/>
          </a:pr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gray">
          <a:xfrm>
            <a:off x="2332038" y="2286000"/>
            <a:ext cx="1792287" cy="581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FFFF"/>
                </a:solidFill>
                <a:cs typeface="+mn-cs"/>
              </a:rPr>
              <a:t>Description of the contents</a:t>
            </a: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gray">
          <a:xfrm>
            <a:off x="1905000" y="5972175"/>
            <a:ext cx="518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</a:rPr>
              <a:t>ThemeGallery is a Design Digital Content &amp; Contents mall developed by Guild Design Inc.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gray">
          <a:xfrm>
            <a:off x="4848225" y="2286000"/>
            <a:ext cx="1792288" cy="581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FFFF"/>
                </a:solidFill>
                <a:cs typeface="+mn-cs"/>
              </a:rPr>
              <a:t>Description of the contents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gray">
          <a:xfrm>
            <a:off x="2341563" y="4930775"/>
            <a:ext cx="1792287" cy="581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FFFF"/>
                </a:solidFill>
                <a:cs typeface="+mn-cs"/>
              </a:rPr>
              <a:t>Description of the contents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gray">
          <a:xfrm>
            <a:off x="4848225" y="4930775"/>
            <a:ext cx="1792288" cy="581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FFFF"/>
                </a:solidFill>
                <a:cs typeface="+mn-cs"/>
              </a:rPr>
              <a:t>Description of the contents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703638" y="32766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M1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4803775" y="32766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M2</a:t>
            </a: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3703638" y="41529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M4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4803775" y="41529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M3</a:t>
            </a:r>
          </a:p>
        </p:txBody>
      </p:sp>
      <p:sp>
        <p:nvSpPr>
          <p:cNvPr id="4916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Воспитательная программа класса</a:t>
            </a: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4530725" y="1528763"/>
            <a:ext cx="4397375" cy="1036637"/>
          </a:xfrm>
        </p:spPr>
        <p:txBody>
          <a:bodyPr/>
          <a:lstStyle/>
          <a:p>
            <a:r>
              <a:rPr lang="ru-RU" smtClean="0"/>
              <a:t>Посвящение в первоклассники</a:t>
            </a:r>
          </a:p>
        </p:txBody>
      </p:sp>
      <p:pic>
        <p:nvPicPr>
          <p:cNvPr id="46082" name="Рисунок 9" descr="Описание: C:\Documents and Settings\Завуч 1\Мои документы\ЕСШ\спорт 1 класс\100OLYMP\P92200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8363" y="2708275"/>
            <a:ext cx="6789737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Рисунок 10" descr="Описание: C:\Documents and Settings\Завуч 1\Мои документы\ЕСШ\спорт 1 класс\100OLYMP\P92200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513" y="188913"/>
            <a:ext cx="3995737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4" name="Freeform 36"/>
          <p:cNvSpPr>
            <a:spLocks/>
          </p:cNvSpPr>
          <p:nvPr/>
        </p:nvSpPr>
        <p:spPr bwMode="ltGray">
          <a:xfrm>
            <a:off x="-11113" y="4506913"/>
            <a:ext cx="9155113" cy="2366962"/>
          </a:xfrm>
          <a:custGeom>
            <a:avLst/>
            <a:gdLst>
              <a:gd name="T0" fmla="*/ 0 w 5767"/>
              <a:gd name="T1" fmla="*/ 0 h 1491"/>
              <a:gd name="T2" fmla="*/ 5767 w 5767"/>
              <a:gd name="T3" fmla="*/ 1049 h 1491"/>
              <a:gd name="T4" fmla="*/ 5767 w 5767"/>
              <a:gd name="T5" fmla="*/ 1481 h 1491"/>
              <a:gd name="T6" fmla="*/ 4310 w 5767"/>
              <a:gd name="T7" fmla="*/ 1491 h 1491"/>
              <a:gd name="T8" fmla="*/ 7 w 5767"/>
              <a:gd name="T9" fmla="*/ 88 h 1491"/>
              <a:gd name="T10" fmla="*/ 0 w 5767"/>
              <a:gd name="T11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7" h="1491">
                <a:moveTo>
                  <a:pt x="0" y="0"/>
                </a:moveTo>
                <a:cubicBezTo>
                  <a:pt x="3558" y="284"/>
                  <a:pt x="4809" y="771"/>
                  <a:pt x="5767" y="1049"/>
                </a:cubicBezTo>
                <a:lnTo>
                  <a:pt x="5767" y="1481"/>
                </a:lnTo>
                <a:lnTo>
                  <a:pt x="4310" y="1491"/>
                </a:lnTo>
                <a:cubicBezTo>
                  <a:pt x="3563" y="1061"/>
                  <a:pt x="2440" y="414"/>
                  <a:pt x="7" y="88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431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Результаты обученности</a:t>
            </a:r>
            <a:endParaRPr lang="en-US" smtClean="0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4972050" y="3878263"/>
            <a:ext cx="823913" cy="1900237"/>
            <a:chOff x="1529" y="1871"/>
            <a:chExt cx="919" cy="1497"/>
          </a:xfrm>
        </p:grpSpPr>
        <p:sp>
          <p:nvSpPr>
            <p:cNvPr id="21537" name="Freeform 4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1497"/>
                <a:gd name="T23" fmla="*/ 919 w 919"/>
                <a:gd name="T24" fmla="*/ 1497 h 14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8" name="Oval 5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9" name="Oval 6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6105525" y="3529013"/>
            <a:ext cx="822325" cy="2517775"/>
            <a:chOff x="1529" y="1871"/>
            <a:chExt cx="919" cy="1497"/>
          </a:xfrm>
        </p:grpSpPr>
        <p:sp>
          <p:nvSpPr>
            <p:cNvPr id="21534" name="Freeform 8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1497"/>
                <a:gd name="T23" fmla="*/ 919 w 919"/>
                <a:gd name="T24" fmla="*/ 1497 h 14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5" name="Oval 9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6" name="Oval 10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509" name="Group 11"/>
          <p:cNvGrpSpPr>
            <a:grpSpLocks/>
          </p:cNvGrpSpPr>
          <p:nvPr/>
        </p:nvGrpSpPr>
        <p:grpSpPr bwMode="auto">
          <a:xfrm>
            <a:off x="3878263" y="4159250"/>
            <a:ext cx="825500" cy="1284288"/>
            <a:chOff x="1529" y="1871"/>
            <a:chExt cx="919" cy="1497"/>
          </a:xfrm>
        </p:grpSpPr>
        <p:sp>
          <p:nvSpPr>
            <p:cNvPr id="21531" name="Freeform 12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1497"/>
                <a:gd name="T23" fmla="*/ 919 w 919"/>
                <a:gd name="T24" fmla="*/ 1497 h 14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2" name="Oval 13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3" name="Oval 14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510" name="Group 15"/>
          <p:cNvGrpSpPr>
            <a:grpSpLocks/>
          </p:cNvGrpSpPr>
          <p:nvPr/>
        </p:nvGrpSpPr>
        <p:grpSpPr bwMode="auto">
          <a:xfrm>
            <a:off x="7292975" y="3200400"/>
            <a:ext cx="823913" cy="3116263"/>
            <a:chOff x="1529" y="1871"/>
            <a:chExt cx="919" cy="1497"/>
          </a:xfrm>
        </p:grpSpPr>
        <p:sp>
          <p:nvSpPr>
            <p:cNvPr id="21528" name="Freeform 16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1497"/>
                <a:gd name="T23" fmla="*/ 919 w 919"/>
                <a:gd name="T24" fmla="*/ 1497 h 14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9" name="Oval 17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0" name="Oval 18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11" name="AutoShape 19"/>
          <p:cNvSpPr>
            <a:spLocks noChangeArrowheads="1"/>
          </p:cNvSpPr>
          <p:nvPr/>
        </p:nvSpPr>
        <p:spPr bwMode="ltGray">
          <a:xfrm>
            <a:off x="7304088" y="5129213"/>
            <a:ext cx="815975" cy="1195387"/>
          </a:xfrm>
          <a:prstGeom prst="can">
            <a:avLst>
              <a:gd name="adj" fmla="val 28560"/>
            </a:avLst>
          </a:prstGeom>
          <a:solidFill>
            <a:schemeClr val="folHlink"/>
          </a:solidFill>
          <a:ln w="9525">
            <a:solidFill>
              <a:srgbClr val="F8F8F8">
                <a:alpha val="14902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AutoShape 20"/>
          <p:cNvSpPr>
            <a:spLocks noChangeArrowheads="1"/>
          </p:cNvSpPr>
          <p:nvPr/>
        </p:nvSpPr>
        <p:spPr bwMode="gray">
          <a:xfrm>
            <a:off x="3886200" y="4792663"/>
            <a:ext cx="817563" cy="669925"/>
          </a:xfrm>
          <a:prstGeom prst="can">
            <a:avLst>
              <a:gd name="adj" fmla="val 38153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AutoShape 21"/>
          <p:cNvSpPr>
            <a:spLocks noChangeArrowheads="1"/>
          </p:cNvSpPr>
          <p:nvPr/>
        </p:nvSpPr>
        <p:spPr bwMode="gray">
          <a:xfrm>
            <a:off x="4981575" y="4437063"/>
            <a:ext cx="817563" cy="1381125"/>
          </a:xfrm>
          <a:prstGeom prst="can">
            <a:avLst>
              <a:gd name="adj" fmla="val 32934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AutoShape 22"/>
          <p:cNvSpPr>
            <a:spLocks noChangeArrowheads="1"/>
          </p:cNvSpPr>
          <p:nvPr/>
        </p:nvSpPr>
        <p:spPr bwMode="gray">
          <a:xfrm>
            <a:off x="6105525" y="4138613"/>
            <a:ext cx="819150" cy="1946275"/>
          </a:xfrm>
          <a:prstGeom prst="can">
            <a:avLst>
              <a:gd name="adj" fmla="val 34518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Text Box 4"/>
          <p:cNvSpPr txBox="1">
            <a:spLocks noChangeArrowheads="1"/>
          </p:cNvSpPr>
          <p:nvPr/>
        </p:nvSpPr>
        <p:spPr bwMode="black">
          <a:xfrm>
            <a:off x="381000" y="1600200"/>
            <a:ext cx="4038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/>
              <a:t>ThemeGallery is a Design Digital Content &amp; Contents mall developed by Guild Design Inc.</a:t>
            </a:r>
          </a:p>
        </p:txBody>
      </p:sp>
      <p:sp>
        <p:nvSpPr>
          <p:cNvPr id="21516" name="Rectangle 24"/>
          <p:cNvSpPr>
            <a:spLocks noChangeArrowheads="1"/>
          </p:cNvSpPr>
          <p:nvPr/>
        </p:nvSpPr>
        <p:spPr bwMode="auto">
          <a:xfrm>
            <a:off x="5105400" y="6096000"/>
            <a:ext cx="14763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/>
              <a:t>Text in here</a:t>
            </a:r>
          </a:p>
        </p:txBody>
      </p:sp>
      <p:sp>
        <p:nvSpPr>
          <p:cNvPr id="21517" name="Rectangle 25"/>
          <p:cNvSpPr>
            <a:spLocks noChangeArrowheads="1"/>
          </p:cNvSpPr>
          <p:nvPr/>
        </p:nvSpPr>
        <p:spPr bwMode="auto">
          <a:xfrm>
            <a:off x="6553200" y="6324600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/>
              <a:t>Text in here</a:t>
            </a:r>
          </a:p>
        </p:txBody>
      </p:sp>
      <p:sp>
        <p:nvSpPr>
          <p:cNvPr id="21518" name="AutoShape 26"/>
          <p:cNvSpPr>
            <a:spLocks/>
          </p:cNvSpPr>
          <p:nvPr/>
        </p:nvSpPr>
        <p:spPr bwMode="auto">
          <a:xfrm>
            <a:off x="1752600" y="3854450"/>
            <a:ext cx="2098675" cy="323850"/>
          </a:xfrm>
          <a:prstGeom prst="accentCallout2">
            <a:avLst>
              <a:gd name="adj1" fmla="val 35296"/>
              <a:gd name="adj2" fmla="val 103630"/>
              <a:gd name="adj3" fmla="val 35296"/>
              <a:gd name="adj4" fmla="val 119139"/>
              <a:gd name="adj5" fmla="val 90685"/>
              <a:gd name="adj6" fmla="val 12125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600">
                <a:solidFill>
                  <a:schemeClr val="tx2"/>
                </a:solidFill>
              </a:rPr>
              <a:t>Description of the contents</a:t>
            </a:r>
          </a:p>
        </p:txBody>
      </p:sp>
      <p:sp>
        <p:nvSpPr>
          <p:cNvPr id="21519" name="AutoShape 27"/>
          <p:cNvSpPr>
            <a:spLocks/>
          </p:cNvSpPr>
          <p:nvPr/>
        </p:nvSpPr>
        <p:spPr bwMode="auto">
          <a:xfrm>
            <a:off x="2819400" y="3352800"/>
            <a:ext cx="2028825" cy="323850"/>
          </a:xfrm>
          <a:prstGeom prst="accentCallout2">
            <a:avLst>
              <a:gd name="adj1" fmla="val 35296"/>
              <a:gd name="adj2" fmla="val 103755"/>
              <a:gd name="adj3" fmla="val 35296"/>
              <a:gd name="adj4" fmla="val 120264"/>
              <a:gd name="adj5" fmla="val 180884"/>
              <a:gd name="adj6" fmla="val 1251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600">
                <a:solidFill>
                  <a:schemeClr val="tx2"/>
                </a:solidFill>
              </a:rPr>
              <a:t>Description of the contents</a:t>
            </a:r>
          </a:p>
        </p:txBody>
      </p:sp>
      <p:sp>
        <p:nvSpPr>
          <p:cNvPr id="21520" name="AutoShape 28"/>
          <p:cNvSpPr>
            <a:spLocks/>
          </p:cNvSpPr>
          <p:nvPr/>
        </p:nvSpPr>
        <p:spPr bwMode="auto">
          <a:xfrm>
            <a:off x="5105400" y="2286000"/>
            <a:ext cx="2032000" cy="334963"/>
          </a:xfrm>
          <a:prstGeom prst="accentCallout2">
            <a:avLst>
              <a:gd name="adj1" fmla="val 34125"/>
              <a:gd name="adj2" fmla="val 103750"/>
              <a:gd name="adj3" fmla="val 34125"/>
              <a:gd name="adj4" fmla="val 113204"/>
              <a:gd name="adj5" fmla="val 317537"/>
              <a:gd name="adj6" fmla="val 1266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600">
                <a:solidFill>
                  <a:schemeClr val="tx2"/>
                </a:solidFill>
              </a:rPr>
              <a:t>Description of the contents</a:t>
            </a:r>
          </a:p>
        </p:txBody>
      </p:sp>
      <p:sp>
        <p:nvSpPr>
          <p:cNvPr id="21521" name="Rectangle 29"/>
          <p:cNvSpPr>
            <a:spLocks noChangeArrowheads="1"/>
          </p:cNvSpPr>
          <p:nvPr/>
        </p:nvSpPr>
        <p:spPr bwMode="auto">
          <a:xfrm>
            <a:off x="3581400" y="5791200"/>
            <a:ext cx="20574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/>
              <a:t>Text in here</a:t>
            </a:r>
          </a:p>
        </p:txBody>
      </p:sp>
      <p:sp>
        <p:nvSpPr>
          <p:cNvPr id="21522" name="Rectangle 30"/>
          <p:cNvSpPr>
            <a:spLocks noChangeArrowheads="1"/>
          </p:cNvSpPr>
          <p:nvPr/>
        </p:nvSpPr>
        <p:spPr bwMode="auto">
          <a:xfrm>
            <a:off x="2514600" y="5257800"/>
            <a:ext cx="13985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/>
              <a:t>Text in here</a:t>
            </a:r>
          </a:p>
        </p:txBody>
      </p:sp>
      <p:sp>
        <p:nvSpPr>
          <p:cNvPr id="21523" name="AutoShape 31"/>
          <p:cNvSpPr>
            <a:spLocks/>
          </p:cNvSpPr>
          <p:nvPr/>
        </p:nvSpPr>
        <p:spPr bwMode="auto">
          <a:xfrm>
            <a:off x="3625850" y="2844800"/>
            <a:ext cx="1978025" cy="334963"/>
          </a:xfrm>
          <a:prstGeom prst="accentCallout2">
            <a:avLst>
              <a:gd name="adj1" fmla="val 34125"/>
              <a:gd name="adj2" fmla="val 103852"/>
              <a:gd name="adj3" fmla="val 34125"/>
              <a:gd name="adj4" fmla="val 134833"/>
              <a:gd name="adj5" fmla="val 233648"/>
              <a:gd name="adj6" fmla="val 1458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600">
                <a:solidFill>
                  <a:schemeClr val="tx2"/>
                </a:solidFill>
              </a:rPr>
              <a:t>Description of the contents</a:t>
            </a:r>
          </a:p>
        </p:txBody>
      </p:sp>
      <p:sp>
        <p:nvSpPr>
          <p:cNvPr id="21524" name="Text Box 32"/>
          <p:cNvSpPr txBox="1">
            <a:spLocks noChangeArrowheads="1"/>
          </p:cNvSpPr>
          <p:nvPr/>
        </p:nvSpPr>
        <p:spPr bwMode="white">
          <a:xfrm>
            <a:off x="3963988" y="4730750"/>
            <a:ext cx="66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30%</a:t>
            </a:r>
          </a:p>
        </p:txBody>
      </p:sp>
      <p:sp>
        <p:nvSpPr>
          <p:cNvPr id="21525" name="Text Box 33"/>
          <p:cNvSpPr txBox="1">
            <a:spLocks noChangeArrowheads="1"/>
          </p:cNvSpPr>
          <p:nvPr/>
        </p:nvSpPr>
        <p:spPr bwMode="white">
          <a:xfrm>
            <a:off x="5065713" y="4391025"/>
            <a:ext cx="671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60%</a:t>
            </a:r>
          </a:p>
        </p:txBody>
      </p:sp>
      <p:sp>
        <p:nvSpPr>
          <p:cNvPr id="21526" name="Text Box 34"/>
          <p:cNvSpPr txBox="1">
            <a:spLocks noChangeArrowheads="1"/>
          </p:cNvSpPr>
          <p:nvPr/>
        </p:nvSpPr>
        <p:spPr bwMode="white">
          <a:xfrm>
            <a:off x="6176963" y="4076700"/>
            <a:ext cx="66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80%</a:t>
            </a:r>
          </a:p>
        </p:txBody>
      </p:sp>
      <p:sp>
        <p:nvSpPr>
          <p:cNvPr id="21527" name="Text Box 35"/>
          <p:cNvSpPr txBox="1">
            <a:spLocks noChangeArrowheads="1"/>
          </p:cNvSpPr>
          <p:nvPr/>
        </p:nvSpPr>
        <p:spPr bwMode="white">
          <a:xfrm>
            <a:off x="7380288" y="5053013"/>
            <a:ext cx="669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60%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Экскурсии</a:t>
            </a:r>
          </a:p>
        </p:txBody>
      </p:sp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038" y="2465388"/>
            <a:ext cx="60896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5795963" y="1587500"/>
            <a:ext cx="3097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8080"/>
                </a:solidFill>
              </a:rPr>
              <a:t>Пожарная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Спортивная команда класса</a:t>
            </a:r>
          </a:p>
        </p:txBody>
      </p:sp>
      <p:pic>
        <p:nvPicPr>
          <p:cNvPr id="48130" name="Рисунок 11" descr="Описание: C:\Documents and Settings\Завуч 1\Мои документы\ЕСШ\спорт 1 класс\100OLYMP\P92100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00213"/>
            <a:ext cx="4211638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Рисунок 12" descr="Описание: C:\Documents and Settings\Завуч 1\Мои документы\ЕСШ\спорт 1 класс\100OLYMP\P92100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3035300"/>
            <a:ext cx="4465637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4787900" y="1677988"/>
            <a:ext cx="3816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8080"/>
                </a:solidFill>
              </a:rPr>
              <a:t>Кросс </a:t>
            </a:r>
          </a:p>
          <a:p>
            <a:r>
              <a:rPr lang="ru-RU" sz="2800">
                <a:solidFill>
                  <a:srgbClr val="008080"/>
                </a:solidFill>
              </a:rPr>
              <a:t>«Золотая осень»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Работа с родителями</a:t>
            </a:r>
            <a:endParaRPr lang="en-US" smtClean="0"/>
          </a:p>
        </p:txBody>
      </p:sp>
      <p:grpSp>
        <p:nvGrpSpPr>
          <p:cNvPr id="50178" name="Group 3"/>
          <p:cNvGrpSpPr>
            <a:grpSpLocks/>
          </p:cNvGrpSpPr>
          <p:nvPr/>
        </p:nvGrpSpPr>
        <p:grpSpPr bwMode="auto">
          <a:xfrm>
            <a:off x="4054475" y="2916238"/>
            <a:ext cx="1711325" cy="536575"/>
            <a:chOff x="3964" y="2071"/>
            <a:chExt cx="1484" cy="330"/>
          </a:xfrm>
        </p:grpSpPr>
        <p:sp>
          <p:nvSpPr>
            <p:cNvPr id="50217" name="AutoShape 4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218" name="AutoShape 5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7350" name="Rectangle 6"/>
          <p:cNvSpPr>
            <a:spLocks noChangeArrowheads="1"/>
          </p:cNvSpPr>
          <p:nvPr/>
        </p:nvSpPr>
        <p:spPr bwMode="gray">
          <a:xfrm>
            <a:off x="7232650" y="4779963"/>
            <a:ext cx="1085850" cy="1263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gray">
          <a:xfrm>
            <a:off x="6069013" y="4779963"/>
            <a:ext cx="1085850" cy="1263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50181" name="Group 8"/>
          <p:cNvGrpSpPr>
            <a:grpSpLocks/>
          </p:cNvGrpSpPr>
          <p:nvPr/>
        </p:nvGrpSpPr>
        <p:grpSpPr bwMode="auto">
          <a:xfrm>
            <a:off x="1006475" y="4092575"/>
            <a:ext cx="2273300" cy="536575"/>
            <a:chOff x="3964" y="2071"/>
            <a:chExt cx="1484" cy="330"/>
          </a:xfrm>
        </p:grpSpPr>
        <p:sp>
          <p:nvSpPr>
            <p:cNvPr id="50215" name="AutoShape 9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216" name="AutoShape 10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0182" name="Group 11"/>
          <p:cNvGrpSpPr>
            <a:grpSpLocks/>
          </p:cNvGrpSpPr>
          <p:nvPr/>
        </p:nvGrpSpPr>
        <p:grpSpPr bwMode="auto">
          <a:xfrm>
            <a:off x="6051550" y="4092575"/>
            <a:ext cx="2273300" cy="536575"/>
            <a:chOff x="3964" y="2071"/>
            <a:chExt cx="1484" cy="330"/>
          </a:xfrm>
        </p:grpSpPr>
        <p:sp>
          <p:nvSpPr>
            <p:cNvPr id="50213" name="AutoShape 12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214" name="AutoShape 13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0183" name="Group 14"/>
          <p:cNvGrpSpPr>
            <a:grpSpLocks/>
          </p:cNvGrpSpPr>
          <p:nvPr/>
        </p:nvGrpSpPr>
        <p:grpSpPr bwMode="auto">
          <a:xfrm>
            <a:off x="3525838" y="4102100"/>
            <a:ext cx="2273300" cy="536575"/>
            <a:chOff x="3964" y="2071"/>
            <a:chExt cx="1484" cy="330"/>
          </a:xfrm>
        </p:grpSpPr>
        <p:sp>
          <p:nvSpPr>
            <p:cNvPr id="50211" name="AutoShape 15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212" name="AutoShape 16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0184" name="Group 17"/>
          <p:cNvGrpSpPr>
            <a:grpSpLocks/>
          </p:cNvGrpSpPr>
          <p:nvPr/>
        </p:nvGrpSpPr>
        <p:grpSpPr bwMode="auto">
          <a:xfrm>
            <a:off x="1881188" y="2916238"/>
            <a:ext cx="1711325" cy="536575"/>
            <a:chOff x="3964" y="2071"/>
            <a:chExt cx="1484" cy="330"/>
          </a:xfrm>
        </p:grpSpPr>
        <p:sp>
          <p:nvSpPr>
            <p:cNvPr id="50209" name="AutoShape 18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210" name="AutoShape 19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0185" name="Group 20"/>
          <p:cNvGrpSpPr>
            <a:grpSpLocks/>
          </p:cNvGrpSpPr>
          <p:nvPr/>
        </p:nvGrpSpPr>
        <p:grpSpPr bwMode="auto">
          <a:xfrm>
            <a:off x="1939925" y="2057400"/>
            <a:ext cx="1597025" cy="536575"/>
            <a:chOff x="3964" y="2071"/>
            <a:chExt cx="1484" cy="330"/>
          </a:xfrm>
        </p:grpSpPr>
        <p:sp>
          <p:nvSpPr>
            <p:cNvPr id="50207" name="AutoShape 21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208" name="AutoShape 22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7367" name="Rectangle 23"/>
          <p:cNvSpPr>
            <a:spLocks noChangeArrowheads="1"/>
          </p:cNvSpPr>
          <p:nvPr/>
        </p:nvSpPr>
        <p:spPr bwMode="ltGray">
          <a:xfrm>
            <a:off x="1025525" y="4779963"/>
            <a:ext cx="1085850" cy="12636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ltGray">
          <a:xfrm>
            <a:off x="2189163" y="4779963"/>
            <a:ext cx="1085850" cy="12636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cxnSp>
        <p:nvCxnSpPr>
          <p:cNvPr id="50188" name="AutoShape 25"/>
          <p:cNvCxnSpPr>
            <a:cxnSpLocks noChangeShapeType="1"/>
          </p:cNvCxnSpPr>
          <p:nvPr/>
        </p:nvCxnSpPr>
        <p:spPr bwMode="black">
          <a:xfrm flipH="1">
            <a:off x="3611563" y="3157538"/>
            <a:ext cx="4302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189" name="AutoShape 26"/>
          <p:cNvCxnSpPr>
            <a:cxnSpLocks noChangeShapeType="1"/>
            <a:stCxn id="50215" idx="0"/>
            <a:endCxn id="50209" idx="2"/>
          </p:cNvCxnSpPr>
          <p:nvPr/>
        </p:nvCxnSpPr>
        <p:spPr bwMode="black">
          <a:xfrm rot="-5400000">
            <a:off x="2120107" y="3475831"/>
            <a:ext cx="639762" cy="593725"/>
          </a:xfrm>
          <a:prstGeom prst="bentConnector3">
            <a:avLst>
              <a:gd name="adj1" fmla="val 49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0190" name="AutoShape 27"/>
          <p:cNvCxnSpPr>
            <a:cxnSpLocks noChangeShapeType="1"/>
            <a:stCxn id="50213" idx="0"/>
            <a:endCxn id="50209" idx="2"/>
          </p:cNvCxnSpPr>
          <p:nvPr/>
        </p:nvCxnSpPr>
        <p:spPr bwMode="black">
          <a:xfrm rot="5400000" flipH="1">
            <a:off x="4642644" y="1547019"/>
            <a:ext cx="639762" cy="4451350"/>
          </a:xfrm>
          <a:prstGeom prst="bentConnector3">
            <a:avLst>
              <a:gd name="adj1" fmla="val 49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57372" name="Text Box 28"/>
          <p:cNvSpPr txBox="1">
            <a:spLocks noChangeArrowheads="1"/>
          </p:cNvSpPr>
          <p:nvPr/>
        </p:nvSpPr>
        <p:spPr bwMode="black">
          <a:xfrm>
            <a:off x="1908175" y="2138363"/>
            <a:ext cx="17033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Сотрудничество</a:t>
            </a:r>
            <a:endParaRPr lang="en-US" sz="1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0192" name="Text Box 29"/>
          <p:cNvSpPr txBox="1">
            <a:spLocks noChangeArrowheads="1"/>
          </p:cNvSpPr>
          <p:nvPr/>
        </p:nvSpPr>
        <p:spPr bwMode="black">
          <a:xfrm>
            <a:off x="4064000" y="3016250"/>
            <a:ext cx="1689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9933FF"/>
                </a:solidFill>
              </a:rPr>
              <a:t>Родительский комитет</a:t>
            </a:r>
            <a:endParaRPr lang="en-US" sz="1400" b="1">
              <a:solidFill>
                <a:srgbClr val="9933FF"/>
              </a:solidFill>
            </a:endParaRPr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gray">
          <a:xfrm>
            <a:off x="6092825" y="4183063"/>
            <a:ext cx="2200275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cs typeface="+mn-cs"/>
              </a:rPr>
              <a:t>Sub Department</a:t>
            </a:r>
          </a:p>
        </p:txBody>
      </p:sp>
      <p:sp>
        <p:nvSpPr>
          <p:cNvPr id="57375" name="Text Box 31"/>
          <p:cNvSpPr txBox="1">
            <a:spLocks noChangeArrowheads="1"/>
          </p:cNvSpPr>
          <p:nvPr/>
        </p:nvSpPr>
        <p:spPr bwMode="black">
          <a:xfrm>
            <a:off x="1033463" y="4173538"/>
            <a:ext cx="2200275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cs typeface="+mn-cs"/>
              </a:rPr>
              <a:t>Sub Department</a:t>
            </a:r>
          </a:p>
        </p:txBody>
      </p:sp>
      <p:sp>
        <p:nvSpPr>
          <p:cNvPr id="57376" name="Text Box 32"/>
          <p:cNvSpPr txBox="1">
            <a:spLocks noChangeArrowheads="1"/>
          </p:cNvSpPr>
          <p:nvPr/>
        </p:nvSpPr>
        <p:spPr bwMode="ltGray">
          <a:xfrm>
            <a:off x="925513" y="5114925"/>
            <a:ext cx="1308100" cy="6238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FFFFFF"/>
                </a:solidFill>
                <a:cs typeface="+mn-cs"/>
              </a:rPr>
              <a:t>Sub 01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FFFFFF"/>
                </a:solidFill>
                <a:cs typeface="+mn-cs"/>
              </a:rPr>
              <a:t>Department</a:t>
            </a:r>
          </a:p>
        </p:txBody>
      </p:sp>
      <p:sp>
        <p:nvSpPr>
          <p:cNvPr id="57377" name="Text Box 33"/>
          <p:cNvSpPr txBox="1">
            <a:spLocks noChangeArrowheads="1"/>
          </p:cNvSpPr>
          <p:nvPr/>
        </p:nvSpPr>
        <p:spPr bwMode="ltGray">
          <a:xfrm>
            <a:off x="2084388" y="5114925"/>
            <a:ext cx="1308100" cy="6238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FFFFFF"/>
                </a:solidFill>
                <a:cs typeface="+mn-cs"/>
              </a:rPr>
              <a:t>Sub 01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FFFFFF"/>
                </a:solidFill>
                <a:cs typeface="+mn-cs"/>
              </a:rPr>
              <a:t>Department</a:t>
            </a:r>
          </a:p>
        </p:txBody>
      </p:sp>
      <p:sp>
        <p:nvSpPr>
          <p:cNvPr id="57378" name="Text Box 34"/>
          <p:cNvSpPr txBox="1">
            <a:spLocks noChangeArrowheads="1"/>
          </p:cNvSpPr>
          <p:nvPr/>
        </p:nvSpPr>
        <p:spPr bwMode="gray">
          <a:xfrm>
            <a:off x="3556000" y="4179888"/>
            <a:ext cx="2200275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cs typeface="+mn-cs"/>
              </a:rPr>
              <a:t>Sub Department</a:t>
            </a:r>
          </a:p>
        </p:txBody>
      </p:sp>
      <p:sp>
        <p:nvSpPr>
          <p:cNvPr id="57379" name="Rectangle 35"/>
          <p:cNvSpPr>
            <a:spLocks noChangeArrowheads="1"/>
          </p:cNvSpPr>
          <p:nvPr/>
        </p:nvSpPr>
        <p:spPr bwMode="gray">
          <a:xfrm>
            <a:off x="3543300" y="4779963"/>
            <a:ext cx="1085850" cy="12636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7380" name="Rectangle 36"/>
          <p:cNvSpPr>
            <a:spLocks noChangeArrowheads="1"/>
          </p:cNvSpPr>
          <p:nvPr/>
        </p:nvSpPr>
        <p:spPr bwMode="gray">
          <a:xfrm>
            <a:off x="4706938" y="4779963"/>
            <a:ext cx="1085850" cy="12636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7381" name="Text Box 37"/>
          <p:cNvSpPr txBox="1">
            <a:spLocks noChangeArrowheads="1"/>
          </p:cNvSpPr>
          <p:nvPr/>
        </p:nvSpPr>
        <p:spPr bwMode="gray">
          <a:xfrm>
            <a:off x="3443288" y="5114925"/>
            <a:ext cx="1308100" cy="6238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FFFFFF"/>
                </a:solidFill>
                <a:cs typeface="+mn-cs"/>
              </a:rPr>
              <a:t>Sub 02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FFFFFF"/>
                </a:solidFill>
                <a:cs typeface="+mn-cs"/>
              </a:rPr>
              <a:t>Department</a:t>
            </a:r>
          </a:p>
        </p:txBody>
      </p:sp>
      <p:sp>
        <p:nvSpPr>
          <p:cNvPr id="57382" name="Text Box 38"/>
          <p:cNvSpPr txBox="1">
            <a:spLocks noChangeArrowheads="1"/>
          </p:cNvSpPr>
          <p:nvPr/>
        </p:nvSpPr>
        <p:spPr bwMode="gray">
          <a:xfrm>
            <a:off x="4602163" y="5114925"/>
            <a:ext cx="1308100" cy="6238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FFFFFF"/>
                </a:solidFill>
                <a:cs typeface="+mn-cs"/>
              </a:rPr>
              <a:t>Sub 02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FFFFFF"/>
                </a:solidFill>
                <a:cs typeface="+mn-cs"/>
              </a:rPr>
              <a:t>Department</a:t>
            </a:r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gray">
          <a:xfrm>
            <a:off x="5969000" y="5114925"/>
            <a:ext cx="1308100" cy="6238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FFFFFF"/>
                </a:solidFill>
                <a:cs typeface="+mn-cs"/>
              </a:rPr>
              <a:t>Sub 03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FFFFFF"/>
                </a:solidFill>
                <a:cs typeface="+mn-cs"/>
              </a:rPr>
              <a:t>Department</a:t>
            </a:r>
          </a:p>
        </p:txBody>
      </p:sp>
      <p:sp>
        <p:nvSpPr>
          <p:cNvPr id="57384" name="Text Box 40"/>
          <p:cNvSpPr txBox="1">
            <a:spLocks noChangeArrowheads="1"/>
          </p:cNvSpPr>
          <p:nvPr/>
        </p:nvSpPr>
        <p:spPr bwMode="gray">
          <a:xfrm>
            <a:off x="7127875" y="5114925"/>
            <a:ext cx="1308100" cy="6238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FFFFFF"/>
                </a:solidFill>
                <a:cs typeface="+mn-cs"/>
              </a:rPr>
              <a:t>Sub 03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FFFFFF"/>
                </a:solidFill>
                <a:cs typeface="+mn-cs"/>
              </a:rPr>
              <a:t>Department</a:t>
            </a:r>
          </a:p>
        </p:txBody>
      </p:sp>
      <p:sp>
        <p:nvSpPr>
          <p:cNvPr id="50204" name="Text Box 41"/>
          <p:cNvSpPr txBox="1">
            <a:spLocks noChangeArrowheads="1"/>
          </p:cNvSpPr>
          <p:nvPr/>
        </p:nvSpPr>
        <p:spPr bwMode="black">
          <a:xfrm>
            <a:off x="2011363" y="2992438"/>
            <a:ext cx="1460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33FF"/>
                </a:solidFill>
              </a:rPr>
              <a:t>Собрания</a:t>
            </a:r>
            <a:endParaRPr lang="en-US" b="1">
              <a:solidFill>
                <a:srgbClr val="9933FF"/>
              </a:solidFill>
            </a:endParaRPr>
          </a:p>
        </p:txBody>
      </p:sp>
      <p:cxnSp>
        <p:nvCxnSpPr>
          <p:cNvPr id="50205" name="AutoShape 42"/>
          <p:cNvCxnSpPr>
            <a:cxnSpLocks noChangeShapeType="1"/>
            <a:stCxn id="50207" idx="2"/>
            <a:endCxn id="50209" idx="0"/>
          </p:cNvCxnSpPr>
          <p:nvPr/>
        </p:nvCxnSpPr>
        <p:spPr bwMode="black">
          <a:xfrm flipH="1">
            <a:off x="2736850" y="2593975"/>
            <a:ext cx="1588" cy="322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06" name="AutoShape 43"/>
          <p:cNvCxnSpPr>
            <a:cxnSpLocks noChangeShapeType="1"/>
            <a:stCxn id="50209" idx="2"/>
            <a:endCxn id="50211" idx="0"/>
          </p:cNvCxnSpPr>
          <p:nvPr/>
        </p:nvCxnSpPr>
        <p:spPr bwMode="black">
          <a:xfrm rot="16200000" flipH="1">
            <a:off x="3375025" y="2814638"/>
            <a:ext cx="649287" cy="1925638"/>
          </a:xfrm>
          <a:prstGeom prst="bentConnector3">
            <a:avLst>
              <a:gd name="adj1" fmla="val 498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</p:txBody>
      </p:sp>
      <p:sp>
        <p:nvSpPr>
          <p:cNvPr id="5120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http://emetsksc.ru/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УМК «Школа России»</a:t>
            </a:r>
            <a:endParaRPr lang="en-US" smtClean="0"/>
          </a:p>
        </p:txBody>
      </p:sp>
      <p:sp>
        <p:nvSpPr>
          <p:cNvPr id="22530" name="AutoShape 3"/>
          <p:cNvSpPr>
            <a:spLocks noChangeArrowheads="1"/>
          </p:cNvSpPr>
          <p:nvPr/>
        </p:nvSpPr>
        <p:spPr bwMode="gray">
          <a:xfrm>
            <a:off x="685800" y="44196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gray">
          <a:xfrm>
            <a:off x="3667125" y="3589338"/>
            <a:ext cx="1905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7030A0"/>
                </a:solidFill>
              </a:rPr>
              <a:t>Учебники</a:t>
            </a:r>
            <a:endParaRPr lang="en-US" sz="2800" b="1">
              <a:solidFill>
                <a:srgbClr val="7030A0"/>
              </a:solidFill>
            </a:endParaRPr>
          </a:p>
        </p:txBody>
      </p:sp>
      <p:sp>
        <p:nvSpPr>
          <p:cNvPr id="22532" name="AutoShape 5"/>
          <p:cNvSpPr>
            <a:spLocks noChangeArrowheads="1"/>
          </p:cNvSpPr>
          <p:nvPr/>
        </p:nvSpPr>
        <p:spPr bwMode="gray">
          <a:xfrm>
            <a:off x="739775" y="48482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Text Box 18"/>
          <p:cNvSpPr txBox="1">
            <a:spLocks noChangeArrowheads="1"/>
          </p:cNvSpPr>
          <p:nvPr/>
        </p:nvSpPr>
        <p:spPr bwMode="white">
          <a:xfrm>
            <a:off x="1141413" y="4443413"/>
            <a:ext cx="1762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FF"/>
                </a:solidFill>
              </a:rPr>
              <a:t>Математика</a:t>
            </a: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gray">
          <a:xfrm>
            <a:off x="781050" y="4926013"/>
            <a:ext cx="24479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Моро М.И. и др. Математика. Ч.1, 2.+</a:t>
            </a:r>
            <a:r>
              <a:rPr lang="en-US" sz="1400" b="1"/>
              <a:t>CD</a:t>
            </a:r>
            <a:endParaRPr lang="ru-RU" sz="1400" b="1"/>
          </a:p>
          <a:p>
            <a:r>
              <a:rPr lang="ru-RU" sz="1400" b="1"/>
              <a:t> 2 класс. – М.: Просвещение, 2012 - 2013 </a:t>
            </a:r>
            <a:r>
              <a:rPr lang="en-US" sz="1400" b="1"/>
              <a:t>.</a:t>
            </a:r>
          </a:p>
        </p:txBody>
      </p:sp>
      <p:sp>
        <p:nvSpPr>
          <p:cNvPr id="22535" name="AutoShape 8"/>
          <p:cNvSpPr>
            <a:spLocks noChangeArrowheads="1"/>
          </p:cNvSpPr>
          <p:nvPr/>
        </p:nvSpPr>
        <p:spPr bwMode="ltGray">
          <a:xfrm>
            <a:off x="685800" y="20574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AutoShape 9"/>
          <p:cNvSpPr>
            <a:spLocks noChangeArrowheads="1"/>
          </p:cNvSpPr>
          <p:nvPr/>
        </p:nvSpPr>
        <p:spPr bwMode="gray">
          <a:xfrm>
            <a:off x="739775" y="24860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Text Box 18"/>
          <p:cNvSpPr txBox="1">
            <a:spLocks noChangeArrowheads="1"/>
          </p:cNvSpPr>
          <p:nvPr/>
        </p:nvSpPr>
        <p:spPr bwMode="white">
          <a:xfrm>
            <a:off x="1141413" y="2081213"/>
            <a:ext cx="1651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Русский язык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gray">
          <a:xfrm>
            <a:off x="685800" y="2563813"/>
            <a:ext cx="2733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/>
              <a:t>Канакина В.П., Горецкий В.Г.</a:t>
            </a:r>
          </a:p>
          <a:p>
            <a:pPr eaLnBrk="0" hangingPunct="0"/>
            <a:r>
              <a:rPr lang="ru-RU" sz="1200" b="1"/>
              <a:t>Русский язык. </a:t>
            </a:r>
          </a:p>
          <a:p>
            <a:pPr eaLnBrk="0" hangingPunct="0"/>
            <a:r>
              <a:rPr lang="ru-RU" sz="1200" b="1"/>
              <a:t>2 класс.+</a:t>
            </a:r>
            <a:r>
              <a:rPr lang="en-US" sz="1200" b="1"/>
              <a:t>CD</a:t>
            </a:r>
            <a:r>
              <a:rPr lang="ru-RU" sz="1200" b="1"/>
              <a:t> – М.: Просвещение, 2012 - 2013</a:t>
            </a:r>
            <a:endParaRPr lang="en-US" sz="1200" b="1"/>
          </a:p>
        </p:txBody>
      </p:sp>
      <p:sp>
        <p:nvSpPr>
          <p:cNvPr id="22539" name="AutoShape 12"/>
          <p:cNvSpPr>
            <a:spLocks noChangeArrowheads="1"/>
          </p:cNvSpPr>
          <p:nvPr/>
        </p:nvSpPr>
        <p:spPr bwMode="gray">
          <a:xfrm>
            <a:off x="6019800" y="44196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AutoShape 13"/>
          <p:cNvSpPr>
            <a:spLocks noChangeArrowheads="1"/>
          </p:cNvSpPr>
          <p:nvPr/>
        </p:nvSpPr>
        <p:spPr bwMode="gray">
          <a:xfrm>
            <a:off x="6073775" y="48482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Text Box 18"/>
          <p:cNvSpPr txBox="1">
            <a:spLocks noChangeArrowheads="1"/>
          </p:cNvSpPr>
          <p:nvPr/>
        </p:nvSpPr>
        <p:spPr bwMode="white">
          <a:xfrm>
            <a:off x="6115050" y="4443413"/>
            <a:ext cx="22018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Окружающий мир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22542" name="Text Box 9"/>
          <p:cNvSpPr txBox="1">
            <a:spLocks noChangeArrowheads="1"/>
          </p:cNvSpPr>
          <p:nvPr/>
        </p:nvSpPr>
        <p:spPr bwMode="gray">
          <a:xfrm>
            <a:off x="6115050" y="4926013"/>
            <a:ext cx="26336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/>
              <a:t>Плешаков А.А. Окружающий мир. Ч.1,2. + </a:t>
            </a:r>
            <a:r>
              <a:rPr lang="en-US" sz="1400" b="1"/>
              <a:t>CD</a:t>
            </a:r>
            <a:r>
              <a:rPr lang="ru-RU" sz="1400" b="1"/>
              <a:t>. 2 кл. – М.: Просвещение, 2012 - 2013</a:t>
            </a:r>
            <a:endParaRPr lang="en-US" sz="1400" b="1"/>
          </a:p>
        </p:txBody>
      </p:sp>
      <p:sp>
        <p:nvSpPr>
          <p:cNvPr id="22543" name="AutoShape 16"/>
          <p:cNvSpPr>
            <a:spLocks noChangeArrowheads="1"/>
          </p:cNvSpPr>
          <p:nvPr/>
        </p:nvSpPr>
        <p:spPr bwMode="gray">
          <a:xfrm>
            <a:off x="6019800" y="20574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4" name="AutoShape 17"/>
          <p:cNvSpPr>
            <a:spLocks noChangeArrowheads="1"/>
          </p:cNvSpPr>
          <p:nvPr/>
        </p:nvSpPr>
        <p:spPr bwMode="gray">
          <a:xfrm>
            <a:off x="6073775" y="24860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5" name="Text Box 18"/>
          <p:cNvSpPr txBox="1">
            <a:spLocks noChangeArrowheads="1"/>
          </p:cNvSpPr>
          <p:nvPr/>
        </p:nvSpPr>
        <p:spPr bwMode="white">
          <a:xfrm>
            <a:off x="6115050" y="2081213"/>
            <a:ext cx="2366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Литературное чтение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22546" name="Text Box 9"/>
          <p:cNvSpPr txBox="1">
            <a:spLocks noChangeArrowheads="1"/>
          </p:cNvSpPr>
          <p:nvPr/>
        </p:nvSpPr>
        <p:spPr bwMode="gray">
          <a:xfrm>
            <a:off x="6019800" y="2563813"/>
            <a:ext cx="2944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/>
              <a:t>Климанова Л.Ф., Горецкий В.Г., </a:t>
            </a:r>
          </a:p>
          <a:p>
            <a:pPr eaLnBrk="0" hangingPunct="0"/>
            <a:r>
              <a:rPr lang="ru-RU" sz="1200" b="1"/>
              <a:t>Голованова М.В. и др. Литературное чтение. Ч.1,2+</a:t>
            </a:r>
            <a:r>
              <a:rPr lang="en-US" sz="1200" b="1"/>
              <a:t>CD</a:t>
            </a:r>
            <a:r>
              <a:rPr lang="ru-RU" sz="1200" b="1"/>
              <a:t>. 2 класс. – М.: Просвещение, 2012 - 2013 </a:t>
            </a:r>
            <a:endParaRPr lang="en-US" sz="1200" b="1"/>
          </a:p>
        </p:txBody>
      </p:sp>
      <p:grpSp>
        <p:nvGrpSpPr>
          <p:cNvPr id="22547" name="Group 20"/>
          <p:cNvGrpSpPr>
            <a:grpSpLocks/>
          </p:cNvGrpSpPr>
          <p:nvPr/>
        </p:nvGrpSpPr>
        <p:grpSpPr bwMode="auto">
          <a:xfrm>
            <a:off x="3182938" y="2649538"/>
            <a:ext cx="2819400" cy="2803525"/>
            <a:chOff x="1968" y="1488"/>
            <a:chExt cx="1776" cy="1766"/>
          </a:xfrm>
        </p:grpSpPr>
        <p:sp>
          <p:nvSpPr>
            <p:cNvPr id="13333" name="AutoShape 21"/>
            <p:cNvSpPr>
              <a:spLocks noChangeArrowheads="1"/>
            </p:cNvSpPr>
            <p:nvPr/>
          </p:nvSpPr>
          <p:spPr bwMode="lt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34" name="AutoShape 22"/>
            <p:cNvSpPr>
              <a:spLocks noChangeArrowheads="1"/>
            </p:cNvSpPr>
            <p:nvPr/>
          </p:nvSpPr>
          <p:spPr bwMode="lt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35" name="AutoShape 23"/>
            <p:cNvSpPr>
              <a:spLocks noChangeArrowheads="1"/>
            </p:cNvSpPr>
            <p:nvPr/>
          </p:nvSpPr>
          <p:spPr bwMode="lt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36" name="AutoShape 24"/>
            <p:cNvSpPr>
              <a:spLocks noChangeArrowheads="1"/>
            </p:cNvSpPr>
            <p:nvPr/>
          </p:nvSpPr>
          <p:spPr bwMode="lt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Выполнение учебных программ</a:t>
            </a:r>
            <a:endParaRPr lang="en-US" smtClean="0"/>
          </a:p>
        </p:txBody>
      </p:sp>
      <p:graphicFrame>
        <p:nvGraphicFramePr>
          <p:cNvPr id="23619" name="Group 67"/>
          <p:cNvGraphicFramePr>
            <a:graphicFrameLocks noGrp="1"/>
          </p:cNvGraphicFramePr>
          <p:nvPr/>
        </p:nvGraphicFramePr>
        <p:xfrm>
          <a:off x="2151063" y="2692400"/>
          <a:ext cx="5692775" cy="3208656"/>
        </p:xfrm>
        <a:graphic>
          <a:graphicData uri="http://schemas.openxmlformats.org/drawingml/2006/table">
            <a:tbl>
              <a:tblPr/>
              <a:tblGrid>
                <a:gridCol w="1138237"/>
                <a:gridCol w="1139825"/>
                <a:gridCol w="1136650"/>
                <a:gridCol w="1139825"/>
                <a:gridCol w="1138238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195"/>
                      </a:srgbClr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195"/>
                      </a:srgbClr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598" name="Text Box 47"/>
          <p:cNvSpPr txBox="1">
            <a:spLocks noChangeArrowheads="1"/>
          </p:cNvSpPr>
          <p:nvPr/>
        </p:nvSpPr>
        <p:spPr bwMode="auto">
          <a:xfrm>
            <a:off x="468313" y="2767013"/>
            <a:ext cx="1674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6600"/>
                </a:solidFill>
              </a:rPr>
              <a:t>Русский язык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23599" name="Text Box 48"/>
          <p:cNvSpPr txBox="1">
            <a:spLocks noChangeArrowheads="1"/>
          </p:cNvSpPr>
          <p:nvPr/>
        </p:nvSpPr>
        <p:spPr bwMode="auto">
          <a:xfrm>
            <a:off x="625475" y="332422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folHlink"/>
                </a:solidFill>
              </a:rPr>
              <a:t>Математика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23600" name="Text Box 49"/>
          <p:cNvSpPr txBox="1">
            <a:spLocks noChangeArrowheads="1"/>
          </p:cNvSpPr>
          <p:nvPr/>
        </p:nvSpPr>
        <p:spPr bwMode="auto">
          <a:xfrm>
            <a:off x="0" y="3848100"/>
            <a:ext cx="2411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339966"/>
                </a:solidFill>
              </a:rPr>
              <a:t>Литературное чтение</a:t>
            </a:r>
            <a:endParaRPr lang="en-US">
              <a:solidFill>
                <a:srgbClr val="339966"/>
              </a:solidFill>
            </a:endParaRPr>
          </a:p>
        </p:txBody>
      </p:sp>
      <p:sp>
        <p:nvSpPr>
          <p:cNvPr id="23601" name="Text Box 50"/>
          <p:cNvSpPr txBox="1">
            <a:spLocks noChangeArrowheads="1"/>
          </p:cNvSpPr>
          <p:nvPr/>
        </p:nvSpPr>
        <p:spPr bwMode="auto">
          <a:xfrm>
            <a:off x="611188" y="436562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99CC"/>
                </a:solidFill>
              </a:rPr>
              <a:t>Технология</a:t>
            </a:r>
            <a:endParaRPr lang="en-US">
              <a:solidFill>
                <a:srgbClr val="0099CC"/>
              </a:solidFill>
            </a:endParaRPr>
          </a:p>
        </p:txBody>
      </p:sp>
      <p:sp>
        <p:nvSpPr>
          <p:cNvPr id="23602" name="Text Box 51"/>
          <p:cNvSpPr txBox="1">
            <a:spLocks noChangeArrowheads="1"/>
          </p:cNvSpPr>
          <p:nvPr/>
        </p:nvSpPr>
        <p:spPr bwMode="auto">
          <a:xfrm>
            <a:off x="0" y="4868863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6666FF"/>
                </a:solidFill>
              </a:rPr>
              <a:t>Окружающий мир</a:t>
            </a:r>
            <a:endParaRPr lang="en-US">
              <a:solidFill>
                <a:srgbClr val="6666FF"/>
              </a:solidFill>
            </a:endParaRPr>
          </a:p>
        </p:txBody>
      </p:sp>
      <p:sp>
        <p:nvSpPr>
          <p:cNvPr id="23603" name="Text Box 52"/>
          <p:cNvSpPr txBox="1">
            <a:spLocks noChangeArrowheads="1"/>
          </p:cNvSpPr>
          <p:nvPr/>
        </p:nvSpPr>
        <p:spPr bwMode="auto">
          <a:xfrm>
            <a:off x="611188" y="544512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9933FF"/>
                </a:solidFill>
              </a:rPr>
              <a:t>Музыка</a:t>
            </a:r>
            <a:endParaRPr lang="en-US">
              <a:solidFill>
                <a:srgbClr val="9933FF"/>
              </a:solidFill>
            </a:endParaRPr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gray">
          <a:xfrm>
            <a:off x="2195513" y="2781300"/>
            <a:ext cx="5616575" cy="2746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0000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1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/>
            <a:ext uri="{AF507438-7753-43E0-B8FC-AC1667EBCBE1}"/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4390" name="Rectangle 54"/>
          <p:cNvSpPr>
            <a:spLocks noChangeArrowheads="1"/>
          </p:cNvSpPr>
          <p:nvPr/>
        </p:nvSpPr>
        <p:spPr bwMode="ltGray">
          <a:xfrm>
            <a:off x="2124075" y="3357563"/>
            <a:ext cx="5688013" cy="27463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0000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/>
            <a:ext uri="{AF507438-7753-43E0-B8FC-AC1667EBCBE1}"/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gray">
          <a:xfrm>
            <a:off x="2124075" y="3933825"/>
            <a:ext cx="5688013" cy="2746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0000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/>
            <a:ext uri="{AF507438-7753-43E0-B8FC-AC1667EBCBE1}"/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4392" name="Rectangle 56"/>
          <p:cNvSpPr>
            <a:spLocks noChangeArrowheads="1"/>
          </p:cNvSpPr>
          <p:nvPr/>
        </p:nvSpPr>
        <p:spPr bwMode="gray">
          <a:xfrm>
            <a:off x="2124075" y="4508500"/>
            <a:ext cx="5688013" cy="203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0000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/>
            <a:ext uri="{AF507438-7753-43E0-B8FC-AC1667EBCBE1}"/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3608" name="Rectangle 57"/>
          <p:cNvSpPr>
            <a:spLocks noChangeArrowheads="1"/>
          </p:cNvSpPr>
          <p:nvPr/>
        </p:nvSpPr>
        <p:spPr bwMode="gray">
          <a:xfrm>
            <a:off x="2124075" y="4941888"/>
            <a:ext cx="5688013" cy="274637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100000">
                <a:srgbClr val="A3A3F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66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3609" name="Rectangle 58"/>
          <p:cNvSpPr>
            <a:spLocks noChangeArrowheads="1"/>
          </p:cNvSpPr>
          <p:nvPr/>
        </p:nvSpPr>
        <p:spPr bwMode="gray">
          <a:xfrm>
            <a:off x="2124075" y="5516563"/>
            <a:ext cx="5688013" cy="274637"/>
          </a:xfrm>
          <a:prstGeom prst="rect">
            <a:avLst/>
          </a:prstGeom>
          <a:gradFill rotWithShape="1">
            <a:gsLst>
              <a:gs pos="0">
                <a:srgbClr val="AD67AA"/>
              </a:gs>
              <a:gs pos="100000">
                <a:srgbClr val="CEA4CC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AD67AA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3610" name="Text Box 59"/>
          <p:cNvSpPr txBox="1">
            <a:spLocks noChangeArrowheads="1"/>
          </p:cNvSpPr>
          <p:nvPr/>
        </p:nvSpPr>
        <p:spPr bwMode="auto">
          <a:xfrm>
            <a:off x="2051050" y="5949950"/>
            <a:ext cx="6164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0%               20%                40%                60%                80%              100%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8229600" cy="746125"/>
          </a:xfrm>
        </p:spPr>
        <p:txBody>
          <a:bodyPr/>
          <a:lstStyle/>
          <a:p>
            <a:r>
              <a:rPr lang="ru-RU" smtClean="0"/>
              <a:t>Курсы повышения квалификации</a:t>
            </a:r>
            <a:endParaRPr lang="en-US" smtClean="0"/>
          </a:p>
        </p:txBody>
      </p:sp>
      <p:sp>
        <p:nvSpPr>
          <p:cNvPr id="24578" name="Freeform 3"/>
          <p:cNvSpPr>
            <a:spLocks/>
          </p:cNvSpPr>
          <p:nvPr/>
        </p:nvSpPr>
        <p:spPr bwMode="gray">
          <a:xfrm>
            <a:off x="2525713" y="4248150"/>
            <a:ext cx="1900237" cy="1376363"/>
          </a:xfrm>
          <a:custGeom>
            <a:avLst/>
            <a:gdLst>
              <a:gd name="T0" fmla="*/ 0 w 735"/>
              <a:gd name="T1" fmla="*/ 0 h 532"/>
              <a:gd name="T2" fmla="*/ 987606 w 735"/>
              <a:gd name="T3" fmla="*/ 522604 h 532"/>
              <a:gd name="T4" fmla="*/ 1491751 w 735"/>
              <a:gd name="T5" fmla="*/ 522604 h 532"/>
              <a:gd name="T6" fmla="*/ 1646872 w 735"/>
              <a:gd name="T7" fmla="*/ 644199 h 532"/>
              <a:gd name="T8" fmla="*/ 1652043 w 735"/>
              <a:gd name="T9" fmla="*/ 1040033 h 532"/>
              <a:gd name="T10" fmla="*/ 1546043 w 735"/>
              <a:gd name="T11" fmla="*/ 1034858 h 532"/>
              <a:gd name="T12" fmla="*/ 1729604 w 735"/>
              <a:gd name="T13" fmla="*/ 1376362 h 532"/>
              <a:gd name="T14" fmla="*/ 1900237 w 735"/>
              <a:gd name="T15" fmla="*/ 1040033 h 532"/>
              <a:gd name="T16" fmla="*/ 1799408 w 735"/>
              <a:gd name="T17" fmla="*/ 1040033 h 532"/>
              <a:gd name="T18" fmla="*/ 1794237 w 735"/>
              <a:gd name="T19" fmla="*/ 584695 h 532"/>
              <a:gd name="T20" fmla="*/ 1592580 w 735"/>
              <a:gd name="T21" fmla="*/ 388072 h 532"/>
              <a:gd name="T22" fmla="*/ 866094 w 735"/>
              <a:gd name="T23" fmla="*/ 385485 h 532"/>
              <a:gd name="T24" fmla="*/ 178390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Freeform 4"/>
          <p:cNvSpPr>
            <a:spLocks/>
          </p:cNvSpPr>
          <p:nvPr/>
        </p:nvSpPr>
        <p:spPr bwMode="gray">
          <a:xfrm>
            <a:off x="4424363" y="4843463"/>
            <a:ext cx="366712" cy="1562100"/>
          </a:xfrm>
          <a:custGeom>
            <a:avLst/>
            <a:gdLst>
              <a:gd name="T0" fmla="*/ 95552 w 142"/>
              <a:gd name="T1" fmla="*/ 2586 h 604"/>
              <a:gd name="T2" fmla="*/ 116212 w 142"/>
              <a:gd name="T3" fmla="*/ 1220714 h 604"/>
              <a:gd name="T4" fmla="*/ 0 w 142"/>
              <a:gd name="T5" fmla="*/ 1225886 h 604"/>
              <a:gd name="T6" fmla="*/ 185939 w 142"/>
              <a:gd name="T7" fmla="*/ 1562100 h 604"/>
              <a:gd name="T8" fmla="*/ 366713 w 142"/>
              <a:gd name="T9" fmla="*/ 1225886 h 604"/>
              <a:gd name="T10" fmla="*/ 258249 w 142"/>
              <a:gd name="T11" fmla="*/ 1225886 h 604"/>
              <a:gd name="T12" fmla="*/ 255666 w 142"/>
              <a:gd name="T13" fmla="*/ 0 h 604"/>
              <a:gd name="T14" fmla="*/ 95552 w 142"/>
              <a:gd name="T15" fmla="*/ 2586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Freeform 5"/>
          <p:cNvSpPr>
            <a:spLocks/>
          </p:cNvSpPr>
          <p:nvPr/>
        </p:nvSpPr>
        <p:spPr bwMode="gray">
          <a:xfrm flipH="1">
            <a:off x="4606925" y="4411663"/>
            <a:ext cx="1900238" cy="1376362"/>
          </a:xfrm>
          <a:custGeom>
            <a:avLst/>
            <a:gdLst>
              <a:gd name="T0" fmla="*/ 0 w 735"/>
              <a:gd name="T1" fmla="*/ 0 h 532"/>
              <a:gd name="T2" fmla="*/ 987607 w 735"/>
              <a:gd name="T3" fmla="*/ 522604 h 532"/>
              <a:gd name="T4" fmla="*/ 1491752 w 735"/>
              <a:gd name="T5" fmla="*/ 522604 h 532"/>
              <a:gd name="T6" fmla="*/ 1646873 w 735"/>
              <a:gd name="T7" fmla="*/ 644199 h 532"/>
              <a:gd name="T8" fmla="*/ 1652044 w 735"/>
              <a:gd name="T9" fmla="*/ 1040033 h 532"/>
              <a:gd name="T10" fmla="*/ 1546044 w 735"/>
              <a:gd name="T11" fmla="*/ 1034858 h 532"/>
              <a:gd name="T12" fmla="*/ 1729604 w 735"/>
              <a:gd name="T13" fmla="*/ 1376362 h 532"/>
              <a:gd name="T14" fmla="*/ 1900238 w 735"/>
              <a:gd name="T15" fmla="*/ 1040033 h 532"/>
              <a:gd name="T16" fmla="*/ 1799409 w 735"/>
              <a:gd name="T17" fmla="*/ 1040033 h 532"/>
              <a:gd name="T18" fmla="*/ 1794238 w 735"/>
              <a:gd name="T19" fmla="*/ 584695 h 532"/>
              <a:gd name="T20" fmla="*/ 1592581 w 735"/>
              <a:gd name="T21" fmla="*/ 388072 h 532"/>
              <a:gd name="T22" fmla="*/ 866095 w 735"/>
              <a:gd name="T23" fmla="*/ 385485 h 532"/>
              <a:gd name="T24" fmla="*/ 178390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581" name="Group 6"/>
          <p:cNvGrpSpPr>
            <a:grpSpLocks/>
          </p:cNvGrpSpPr>
          <p:nvPr/>
        </p:nvGrpSpPr>
        <p:grpSpPr bwMode="auto">
          <a:xfrm>
            <a:off x="36513" y="1492250"/>
            <a:ext cx="3379787" cy="2886075"/>
            <a:chOff x="4320" y="1152"/>
            <a:chExt cx="414" cy="402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4582" name="Group 10"/>
          <p:cNvGrpSpPr>
            <a:grpSpLocks/>
          </p:cNvGrpSpPr>
          <p:nvPr/>
        </p:nvGrpSpPr>
        <p:grpSpPr bwMode="auto">
          <a:xfrm>
            <a:off x="3141663" y="2914650"/>
            <a:ext cx="2986087" cy="3067050"/>
            <a:chOff x="4320" y="1152"/>
            <a:chExt cx="414" cy="402"/>
          </a:xfrm>
        </p:grpSpPr>
        <p:sp>
          <p:nvSpPr>
            <p:cNvPr id="15371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6135688" y="1546225"/>
            <a:ext cx="2928937" cy="2746375"/>
            <a:chOff x="4320" y="1152"/>
            <a:chExt cx="414" cy="402"/>
          </a:xfrm>
        </p:grpSpPr>
        <p:sp>
          <p:nvSpPr>
            <p:cNvPr id="1537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4584" name="Group 18"/>
          <p:cNvGrpSpPr>
            <a:grpSpLocks/>
          </p:cNvGrpSpPr>
          <p:nvPr/>
        </p:nvGrpSpPr>
        <p:grpSpPr bwMode="auto">
          <a:xfrm>
            <a:off x="522288" y="4448175"/>
            <a:ext cx="8502650" cy="2460625"/>
            <a:chOff x="115" y="2281"/>
            <a:chExt cx="5278" cy="1573"/>
          </a:xfrm>
        </p:grpSpPr>
        <p:sp>
          <p:nvSpPr>
            <p:cNvPr id="24589" name="AutoShape 19"/>
            <p:cNvSpPr>
              <a:spLocks noChangeArrowheads="1"/>
            </p:cNvSpPr>
            <p:nvPr/>
          </p:nvSpPr>
          <p:spPr bwMode="ltGray">
            <a:xfrm>
              <a:off x="115" y="2979"/>
              <a:ext cx="2682" cy="7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4590" name="Picture 21" descr="YG_circle00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820" y="2281"/>
              <a:ext cx="1573" cy="1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875" y="1801813"/>
            <a:ext cx="2911475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88" y="3240088"/>
            <a:ext cx="30384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51575" y="1743075"/>
            <a:ext cx="2811463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73888" y="4587875"/>
            <a:ext cx="156845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ижний колонтитул 5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www.themegallery.com</a:t>
            </a:r>
          </a:p>
        </p:txBody>
      </p:sp>
      <p:pic>
        <p:nvPicPr>
          <p:cNvPr id="25602" name="Picture 2" descr="num-1_t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9800" y="3352800"/>
            <a:ext cx="274796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title style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gray">
          <a:xfrm>
            <a:off x="4411663" y="2900363"/>
            <a:ext cx="2713037" cy="2574925"/>
          </a:xfrm>
          <a:prstGeom prst="homePlate">
            <a:avLst>
              <a:gd name="adj" fmla="val 26341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gray">
          <a:xfrm>
            <a:off x="2374900" y="2901950"/>
            <a:ext cx="2809875" cy="2574925"/>
          </a:xfrm>
          <a:prstGeom prst="homePlate">
            <a:avLst>
              <a:gd name="adj" fmla="val 2728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390" name="Freeform 6"/>
          <p:cNvSpPr>
            <a:spLocks/>
          </p:cNvSpPr>
          <p:nvPr/>
        </p:nvSpPr>
        <p:spPr bwMode="gray">
          <a:xfrm>
            <a:off x="2165350" y="2601913"/>
            <a:ext cx="4425950" cy="517525"/>
          </a:xfrm>
          <a:custGeom>
            <a:avLst/>
            <a:gdLst>
              <a:gd name="T0" fmla="*/ 0 w 3454"/>
              <a:gd name="T1" fmla="*/ 0 h 267"/>
              <a:gd name="T2" fmla="*/ 87 w 3454"/>
              <a:gd name="T3" fmla="*/ 267 h 267"/>
              <a:gd name="T4" fmla="*/ 3454 w 3454"/>
              <a:gd name="T5" fmla="*/ 267 h 267"/>
              <a:gd name="T6" fmla="*/ 3292 w 3454"/>
              <a:gd name="T7" fmla="*/ 8 h 267"/>
              <a:gd name="T8" fmla="*/ 0 w 3454"/>
              <a:gd name="T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ltGray">
          <a:xfrm>
            <a:off x="914400" y="2600325"/>
            <a:ext cx="2400300" cy="28956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>
            <a:noFill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black">
          <a:xfrm>
            <a:off x="1063625" y="3263900"/>
            <a:ext cx="182403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</a:rPr>
              <a:t>ThemeGallery  is a Design Digital Content &amp; Contents mall developed by Guild Design Inc.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white">
          <a:xfrm>
            <a:off x="2852738" y="2647950"/>
            <a:ext cx="3497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Title in here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5167313" y="3484563"/>
            <a:ext cx="1670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111111"/>
                </a:solidFill>
              </a:rPr>
              <a:t>2.</a:t>
            </a:r>
          </a:p>
          <a:p>
            <a:pPr algn="ctr"/>
            <a:r>
              <a:rPr lang="en-US" sz="1600">
                <a:solidFill>
                  <a:srgbClr val="111111"/>
                </a:solidFill>
              </a:rPr>
              <a:t>Description of the company’s sub contents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838200" y="1600200"/>
            <a:ext cx="59436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Describe a vision of company or strategic contents</a:t>
            </a:r>
          </a:p>
          <a:p>
            <a:pPr eaLnBrk="0" hangingPunct="0">
              <a:lnSpc>
                <a:spcPct val="110000"/>
              </a:lnSpc>
            </a:pPr>
            <a:r>
              <a:rPr lang="en-US" sz="1600"/>
              <a:t>ThemeGallery  is a Design Digital Content &amp; Contents mall developed by Guild Design Inc.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3244850" y="3481388"/>
            <a:ext cx="1670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111111"/>
                </a:solidFill>
              </a:rPr>
              <a:t>1.</a:t>
            </a:r>
          </a:p>
          <a:p>
            <a:pPr algn="ctr"/>
            <a:r>
              <a:rPr lang="en-US" sz="1600">
                <a:solidFill>
                  <a:srgbClr val="111111"/>
                </a:solidFill>
              </a:rPr>
              <a:t>Description of the company’s sub contents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Выступления</a:t>
            </a:r>
            <a:endParaRPr lang="en-US" smtClean="0"/>
          </a:p>
        </p:txBody>
      </p:sp>
      <p:sp>
        <p:nvSpPr>
          <p:cNvPr id="26626" name="AutoShape 3"/>
          <p:cNvSpPr>
            <a:spLocks noChangeArrowheads="1"/>
          </p:cNvSpPr>
          <p:nvPr/>
        </p:nvSpPr>
        <p:spPr bwMode="gray">
          <a:xfrm>
            <a:off x="203200" y="1752600"/>
            <a:ext cx="8761413" cy="4560888"/>
          </a:xfrm>
          <a:prstGeom prst="roundRect">
            <a:avLst>
              <a:gd name="adj" fmla="val 8097"/>
            </a:avLst>
          </a:prstGeom>
          <a:solidFill>
            <a:srgbClr val="FFFFFF"/>
          </a:solidFill>
          <a:ln w="9525">
            <a:solidFill>
              <a:srgbClr val="3333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gray">
          <a:xfrm>
            <a:off x="1651000" y="5486400"/>
            <a:ext cx="5791200" cy="827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>
                  <a:gamma/>
                  <a:shade val="92157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92157"/>
                  <a:invGamma/>
                </a:srgbClr>
              </a:gs>
            </a:gsLst>
            <a:lin ang="5400000" scaled="1"/>
          </a:gradFill>
          <a:ln w="19050">
            <a:solidFill>
              <a:srgbClr val="808080"/>
            </a:solidFill>
            <a:round/>
            <a:headEnd/>
            <a:tailEnd/>
          </a:ln>
          <a:effectLst>
            <a:outerShdw dist="25400" dir="54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628" name="AutoShape 5"/>
          <p:cNvSpPr>
            <a:spLocks noChangeArrowheads="1"/>
          </p:cNvSpPr>
          <p:nvPr/>
        </p:nvSpPr>
        <p:spPr bwMode="ltGray">
          <a:xfrm>
            <a:off x="6134100" y="2112963"/>
            <a:ext cx="1560513" cy="2652712"/>
          </a:xfrm>
          <a:prstGeom prst="roundRect">
            <a:avLst>
              <a:gd name="adj" fmla="val 9523"/>
            </a:avLst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AutoShape 6"/>
          <p:cNvSpPr>
            <a:spLocks noChangeArrowheads="1"/>
          </p:cNvSpPr>
          <p:nvPr/>
        </p:nvSpPr>
        <p:spPr bwMode="ltGray">
          <a:xfrm>
            <a:off x="4519613" y="2112963"/>
            <a:ext cx="1560512" cy="2652712"/>
          </a:xfrm>
          <a:prstGeom prst="roundRect">
            <a:avLst>
              <a:gd name="adj" fmla="val 9523"/>
            </a:avLst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gray">
          <a:xfrm>
            <a:off x="2686050" y="2112963"/>
            <a:ext cx="1560513" cy="2652712"/>
          </a:xfrm>
          <a:prstGeom prst="roundRect">
            <a:avLst>
              <a:gd name="adj" fmla="val 9523"/>
            </a:avLst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AutoShape 8"/>
          <p:cNvSpPr>
            <a:spLocks noChangeArrowheads="1"/>
          </p:cNvSpPr>
          <p:nvPr/>
        </p:nvSpPr>
        <p:spPr bwMode="ltGray">
          <a:xfrm>
            <a:off x="1293813" y="2112963"/>
            <a:ext cx="1560512" cy="2652712"/>
          </a:xfrm>
          <a:prstGeom prst="roundRect">
            <a:avLst>
              <a:gd name="adj" fmla="val 9523"/>
            </a:avLst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gray">
          <a:xfrm>
            <a:off x="2108200" y="5562600"/>
            <a:ext cx="467836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1600" b="1">
                <a:solidFill>
                  <a:srgbClr val="080808"/>
                </a:solidFill>
              </a:rPr>
              <a:t>ThemeGallery  is a Design Digital Content &amp; Contents mall developed by Guild Design Inc.</a:t>
            </a:r>
          </a:p>
        </p:txBody>
      </p:sp>
      <p:sp>
        <p:nvSpPr>
          <p:cNvPr id="26633" name="AutoShape 12"/>
          <p:cNvSpPr>
            <a:spLocks noChangeArrowheads="1"/>
          </p:cNvSpPr>
          <p:nvPr/>
        </p:nvSpPr>
        <p:spPr bwMode="gray">
          <a:xfrm>
            <a:off x="3170238" y="2116138"/>
            <a:ext cx="981075" cy="1214437"/>
          </a:xfrm>
          <a:prstGeom prst="downArrow">
            <a:avLst>
              <a:gd name="adj1" fmla="val 77269"/>
              <a:gd name="adj2" fmla="val 2883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AutoShape 13"/>
          <p:cNvSpPr>
            <a:spLocks noChangeArrowheads="1"/>
          </p:cNvSpPr>
          <p:nvPr/>
        </p:nvSpPr>
        <p:spPr bwMode="gray">
          <a:xfrm>
            <a:off x="4786313" y="2116138"/>
            <a:ext cx="981075" cy="1582737"/>
          </a:xfrm>
          <a:prstGeom prst="downArrow">
            <a:avLst>
              <a:gd name="adj1" fmla="val 77269"/>
              <a:gd name="adj2" fmla="val 3758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AutoShape 14"/>
          <p:cNvSpPr>
            <a:spLocks noChangeArrowheads="1"/>
          </p:cNvSpPr>
          <p:nvPr/>
        </p:nvSpPr>
        <p:spPr bwMode="gray">
          <a:xfrm>
            <a:off x="6408738" y="2116138"/>
            <a:ext cx="981075" cy="1787525"/>
          </a:xfrm>
          <a:prstGeom prst="downArrow">
            <a:avLst>
              <a:gd name="adj1" fmla="val 77269"/>
              <a:gd name="adj2" fmla="val 3622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Text Box 15"/>
          <p:cNvSpPr txBox="1">
            <a:spLocks noChangeArrowheads="1"/>
          </p:cNvSpPr>
          <p:nvPr/>
        </p:nvSpPr>
        <p:spPr bwMode="gray">
          <a:xfrm>
            <a:off x="3152775" y="2149475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80808"/>
                </a:solidFill>
              </a:rPr>
              <a:t>50%</a:t>
            </a:r>
          </a:p>
        </p:txBody>
      </p:sp>
      <p:sp>
        <p:nvSpPr>
          <p:cNvPr id="26637" name="Text Box 16"/>
          <p:cNvSpPr txBox="1">
            <a:spLocks noChangeArrowheads="1"/>
          </p:cNvSpPr>
          <p:nvPr/>
        </p:nvSpPr>
        <p:spPr bwMode="gray">
          <a:xfrm>
            <a:off x="4756150" y="2149475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80808"/>
                </a:solidFill>
              </a:rPr>
              <a:t>30%</a:t>
            </a:r>
          </a:p>
        </p:txBody>
      </p:sp>
      <p:sp>
        <p:nvSpPr>
          <p:cNvPr id="26638" name="Text Box 17"/>
          <p:cNvSpPr txBox="1">
            <a:spLocks noChangeArrowheads="1"/>
          </p:cNvSpPr>
          <p:nvPr/>
        </p:nvSpPr>
        <p:spPr bwMode="gray">
          <a:xfrm>
            <a:off x="6378575" y="2141538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80808"/>
                </a:solidFill>
              </a:rPr>
              <a:t>20%</a:t>
            </a:r>
          </a:p>
        </p:txBody>
      </p:sp>
      <p:grpSp>
        <p:nvGrpSpPr>
          <p:cNvPr id="26639" name="Group 18"/>
          <p:cNvGrpSpPr>
            <a:grpSpLocks/>
          </p:cNvGrpSpPr>
          <p:nvPr/>
        </p:nvGrpSpPr>
        <p:grpSpPr bwMode="auto">
          <a:xfrm>
            <a:off x="230188" y="4359275"/>
            <a:ext cx="2049462" cy="704850"/>
            <a:chOff x="657" y="2893"/>
            <a:chExt cx="1032" cy="590"/>
          </a:xfrm>
        </p:grpSpPr>
        <p:sp>
          <p:nvSpPr>
            <p:cNvPr id="17427" name="AutoShape 19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28" name="AutoShape 20"/>
            <p:cNvSpPr>
              <a:spLocks noChangeArrowheads="1"/>
            </p:cNvSpPr>
            <p:nvPr/>
          </p:nvSpPr>
          <p:spPr bwMode="gray">
            <a:xfrm>
              <a:off x="658" y="2894"/>
              <a:ext cx="1031" cy="235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6640" name="Group 21"/>
          <p:cNvGrpSpPr>
            <a:grpSpLocks/>
          </p:cNvGrpSpPr>
          <p:nvPr/>
        </p:nvGrpSpPr>
        <p:grpSpPr bwMode="auto">
          <a:xfrm>
            <a:off x="2917825" y="4460875"/>
            <a:ext cx="1554163" cy="704850"/>
            <a:chOff x="657" y="2893"/>
            <a:chExt cx="1032" cy="590"/>
          </a:xfrm>
        </p:grpSpPr>
        <p:sp>
          <p:nvSpPr>
            <p:cNvPr id="17430" name="AutoShape 22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31" name="AutoShape 23"/>
            <p:cNvSpPr>
              <a:spLocks noChangeArrowheads="1"/>
            </p:cNvSpPr>
            <p:nvPr/>
          </p:nvSpPr>
          <p:spPr bwMode="gray">
            <a:xfrm>
              <a:off x="658" y="2894"/>
              <a:ext cx="1031" cy="235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6641" name="Group 24"/>
          <p:cNvGrpSpPr>
            <a:grpSpLocks/>
          </p:cNvGrpSpPr>
          <p:nvPr/>
        </p:nvGrpSpPr>
        <p:grpSpPr bwMode="auto">
          <a:xfrm>
            <a:off x="4535488" y="4460875"/>
            <a:ext cx="1554162" cy="704850"/>
            <a:chOff x="657" y="2893"/>
            <a:chExt cx="1032" cy="590"/>
          </a:xfrm>
        </p:grpSpPr>
        <p:sp>
          <p:nvSpPr>
            <p:cNvPr id="17433" name="AutoShape 25"/>
            <p:cNvSpPr>
              <a:spLocks noChangeArrowheads="1"/>
            </p:cNvSpPr>
            <p:nvPr/>
          </p:nvSpPr>
          <p:spPr bwMode="lt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folHlink">
                    <a:gamma/>
                    <a:shade val="85882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34" name="AutoShape 26"/>
            <p:cNvSpPr>
              <a:spLocks noChangeArrowheads="1"/>
            </p:cNvSpPr>
            <p:nvPr/>
          </p:nvSpPr>
          <p:spPr bwMode="ltGray">
            <a:xfrm>
              <a:off x="658" y="2894"/>
              <a:ext cx="1031" cy="235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6642" name="Group 27"/>
          <p:cNvGrpSpPr>
            <a:grpSpLocks/>
          </p:cNvGrpSpPr>
          <p:nvPr/>
        </p:nvGrpSpPr>
        <p:grpSpPr bwMode="auto">
          <a:xfrm>
            <a:off x="6151563" y="4460875"/>
            <a:ext cx="1554162" cy="704850"/>
            <a:chOff x="657" y="2893"/>
            <a:chExt cx="1032" cy="590"/>
          </a:xfrm>
        </p:grpSpPr>
        <p:sp>
          <p:nvSpPr>
            <p:cNvPr id="17436" name="AutoShape 28"/>
            <p:cNvSpPr>
              <a:spLocks noChangeArrowheads="1"/>
            </p:cNvSpPr>
            <p:nvPr/>
          </p:nvSpPr>
          <p:spPr bwMode="lt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37" name="AutoShape 29"/>
            <p:cNvSpPr>
              <a:spLocks noChangeArrowheads="1"/>
            </p:cNvSpPr>
            <p:nvPr/>
          </p:nvSpPr>
          <p:spPr bwMode="ltGray">
            <a:xfrm>
              <a:off x="658" y="2894"/>
              <a:ext cx="1031" cy="235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7439" name="Text Box 31"/>
          <p:cNvSpPr txBox="1">
            <a:spLocks noChangeArrowheads="1"/>
          </p:cNvSpPr>
          <p:nvPr/>
        </p:nvSpPr>
        <p:spPr bwMode="black">
          <a:xfrm>
            <a:off x="2979738" y="4787900"/>
            <a:ext cx="1427162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8F8F8"/>
                </a:solidFill>
              </a:rPr>
              <a:t>Title in here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black">
          <a:xfrm>
            <a:off x="4600575" y="4787900"/>
            <a:ext cx="1427163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8F8F8"/>
                </a:solidFill>
              </a:rPr>
              <a:t>Title in here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black">
          <a:xfrm>
            <a:off x="6202363" y="4787900"/>
            <a:ext cx="1425575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8F8F8"/>
                </a:solidFill>
              </a:rPr>
              <a:t>Title in here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black">
          <a:xfrm>
            <a:off x="2933700" y="4464050"/>
            <a:ext cx="36512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8F8F8"/>
                </a:solidFill>
              </a:rPr>
              <a:t>B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black">
          <a:xfrm>
            <a:off x="88900" y="4383088"/>
            <a:ext cx="2190750" cy="3079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solidFill>
                  <a:srgbClr val="FF0000"/>
                </a:solidFill>
              </a:rPr>
              <a:t>Методический совет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black">
          <a:xfrm>
            <a:off x="6154738" y="4464050"/>
            <a:ext cx="36512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8F8F8"/>
                </a:solidFill>
              </a:rPr>
              <a:t>D</a:t>
            </a:r>
          </a:p>
        </p:txBody>
      </p:sp>
      <p:grpSp>
        <p:nvGrpSpPr>
          <p:cNvPr id="26649" name="Group 38"/>
          <p:cNvGrpSpPr>
            <a:grpSpLocks/>
          </p:cNvGrpSpPr>
          <p:nvPr/>
        </p:nvGrpSpPr>
        <p:grpSpPr bwMode="auto">
          <a:xfrm>
            <a:off x="415925" y="4079875"/>
            <a:ext cx="1692275" cy="341313"/>
            <a:chOff x="764" y="2737"/>
            <a:chExt cx="1032" cy="102"/>
          </a:xfrm>
        </p:grpSpPr>
        <p:sp>
          <p:nvSpPr>
            <p:cNvPr id="17447" name="AutoShape 39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48" name="AutoShape 40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6650" name="Group 41"/>
          <p:cNvGrpSpPr>
            <a:grpSpLocks/>
          </p:cNvGrpSpPr>
          <p:nvPr/>
        </p:nvGrpSpPr>
        <p:grpSpPr bwMode="auto">
          <a:xfrm>
            <a:off x="1301750" y="4113213"/>
            <a:ext cx="1550988" cy="152400"/>
            <a:chOff x="764" y="2737"/>
            <a:chExt cx="1032" cy="102"/>
          </a:xfrm>
        </p:grpSpPr>
        <p:sp>
          <p:nvSpPr>
            <p:cNvPr id="17450" name="AutoShape 42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51" name="AutoShape 43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6651" name="Group 44"/>
          <p:cNvGrpSpPr>
            <a:grpSpLocks/>
          </p:cNvGrpSpPr>
          <p:nvPr/>
        </p:nvGrpSpPr>
        <p:grpSpPr bwMode="auto">
          <a:xfrm>
            <a:off x="414338" y="3925888"/>
            <a:ext cx="1550987" cy="153987"/>
            <a:chOff x="764" y="2737"/>
            <a:chExt cx="1032" cy="102"/>
          </a:xfrm>
        </p:grpSpPr>
        <p:sp>
          <p:nvSpPr>
            <p:cNvPr id="17453" name="AutoShape 45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54" name="AutoShape 46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6652" name="Group 47"/>
          <p:cNvGrpSpPr>
            <a:grpSpLocks/>
          </p:cNvGrpSpPr>
          <p:nvPr/>
        </p:nvGrpSpPr>
        <p:grpSpPr bwMode="auto">
          <a:xfrm>
            <a:off x="1301750" y="3738563"/>
            <a:ext cx="1550988" cy="153987"/>
            <a:chOff x="764" y="2737"/>
            <a:chExt cx="1032" cy="102"/>
          </a:xfrm>
        </p:grpSpPr>
        <p:sp>
          <p:nvSpPr>
            <p:cNvPr id="17456" name="AutoShape 48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57" name="AutoShape 49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6653" name="Group 50"/>
          <p:cNvGrpSpPr>
            <a:grpSpLocks/>
          </p:cNvGrpSpPr>
          <p:nvPr/>
        </p:nvGrpSpPr>
        <p:grpSpPr bwMode="auto">
          <a:xfrm>
            <a:off x="409575" y="3522663"/>
            <a:ext cx="1550988" cy="153987"/>
            <a:chOff x="764" y="2737"/>
            <a:chExt cx="1032" cy="102"/>
          </a:xfrm>
        </p:grpSpPr>
        <p:sp>
          <p:nvSpPr>
            <p:cNvPr id="17459" name="AutoShape 5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60" name="AutoShape 5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6654" name="Group 53"/>
          <p:cNvGrpSpPr>
            <a:grpSpLocks/>
          </p:cNvGrpSpPr>
          <p:nvPr/>
        </p:nvGrpSpPr>
        <p:grpSpPr bwMode="auto">
          <a:xfrm>
            <a:off x="1301750" y="3368675"/>
            <a:ext cx="1550988" cy="153988"/>
            <a:chOff x="764" y="2737"/>
            <a:chExt cx="1032" cy="102"/>
          </a:xfrm>
        </p:grpSpPr>
        <p:sp>
          <p:nvSpPr>
            <p:cNvPr id="17462" name="AutoShape 54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63" name="AutoShape 55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6655" name="Group 56"/>
          <p:cNvGrpSpPr>
            <a:grpSpLocks/>
          </p:cNvGrpSpPr>
          <p:nvPr/>
        </p:nvGrpSpPr>
        <p:grpSpPr bwMode="auto">
          <a:xfrm>
            <a:off x="611188" y="3141663"/>
            <a:ext cx="1550987" cy="153987"/>
            <a:chOff x="764" y="2737"/>
            <a:chExt cx="1032" cy="102"/>
          </a:xfrm>
        </p:grpSpPr>
        <p:sp>
          <p:nvSpPr>
            <p:cNvPr id="17465" name="AutoShape 57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66" name="AutoShape 58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6656" name="Group 59"/>
          <p:cNvGrpSpPr>
            <a:grpSpLocks/>
          </p:cNvGrpSpPr>
          <p:nvPr/>
        </p:nvGrpSpPr>
        <p:grpSpPr bwMode="auto">
          <a:xfrm>
            <a:off x="1301750" y="2995613"/>
            <a:ext cx="1550988" cy="153987"/>
            <a:chOff x="764" y="2737"/>
            <a:chExt cx="1032" cy="102"/>
          </a:xfrm>
        </p:grpSpPr>
        <p:sp>
          <p:nvSpPr>
            <p:cNvPr id="17468" name="AutoShape 60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69" name="AutoShape 61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6657" name="Group 62"/>
          <p:cNvGrpSpPr>
            <a:grpSpLocks/>
          </p:cNvGrpSpPr>
          <p:nvPr/>
        </p:nvGrpSpPr>
        <p:grpSpPr bwMode="auto">
          <a:xfrm>
            <a:off x="2925763" y="4267200"/>
            <a:ext cx="1550987" cy="153988"/>
            <a:chOff x="764" y="2737"/>
            <a:chExt cx="1032" cy="102"/>
          </a:xfrm>
        </p:grpSpPr>
        <p:sp>
          <p:nvSpPr>
            <p:cNvPr id="17471" name="AutoShape 63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accent2"/>
            </a:soli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72" name="AutoShape 64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6658" name="Group 65"/>
          <p:cNvGrpSpPr>
            <a:grpSpLocks/>
          </p:cNvGrpSpPr>
          <p:nvPr/>
        </p:nvGrpSpPr>
        <p:grpSpPr bwMode="auto">
          <a:xfrm>
            <a:off x="2925763" y="4113213"/>
            <a:ext cx="1550987" cy="152400"/>
            <a:chOff x="764" y="2737"/>
            <a:chExt cx="1032" cy="102"/>
          </a:xfrm>
        </p:grpSpPr>
        <p:sp>
          <p:nvSpPr>
            <p:cNvPr id="17474" name="AutoShape 66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75" name="AutoShape 67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6659" name="Group 68"/>
          <p:cNvGrpSpPr>
            <a:grpSpLocks/>
          </p:cNvGrpSpPr>
          <p:nvPr/>
        </p:nvGrpSpPr>
        <p:grpSpPr bwMode="auto">
          <a:xfrm>
            <a:off x="4527550" y="4267200"/>
            <a:ext cx="1549400" cy="153988"/>
            <a:chOff x="764" y="2737"/>
            <a:chExt cx="1032" cy="102"/>
          </a:xfrm>
        </p:grpSpPr>
        <p:sp>
          <p:nvSpPr>
            <p:cNvPr id="17477" name="AutoShape 69"/>
            <p:cNvSpPr>
              <a:spLocks noChangeArrowheads="1"/>
            </p:cNvSpPr>
            <p:nvPr/>
          </p:nvSpPr>
          <p:spPr bwMode="lt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78" name="AutoShape 70"/>
            <p:cNvSpPr>
              <a:spLocks noChangeArrowheads="1"/>
            </p:cNvSpPr>
            <p:nvPr/>
          </p:nvSpPr>
          <p:spPr bwMode="lt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6660" name="Group 71"/>
          <p:cNvGrpSpPr>
            <a:grpSpLocks/>
          </p:cNvGrpSpPr>
          <p:nvPr/>
        </p:nvGrpSpPr>
        <p:grpSpPr bwMode="auto">
          <a:xfrm>
            <a:off x="6148388" y="4267200"/>
            <a:ext cx="1549400" cy="153988"/>
            <a:chOff x="764" y="2737"/>
            <a:chExt cx="1032" cy="102"/>
          </a:xfrm>
        </p:grpSpPr>
        <p:sp>
          <p:nvSpPr>
            <p:cNvPr id="17480" name="AutoShape 72"/>
            <p:cNvSpPr>
              <a:spLocks noChangeArrowheads="1"/>
            </p:cNvSpPr>
            <p:nvPr/>
          </p:nvSpPr>
          <p:spPr bwMode="lt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81" name="AutoShape 73"/>
            <p:cNvSpPr>
              <a:spLocks noChangeArrowheads="1"/>
            </p:cNvSpPr>
            <p:nvPr/>
          </p:nvSpPr>
          <p:spPr bwMode="lt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6661" name="Group 74"/>
          <p:cNvGrpSpPr>
            <a:grpSpLocks/>
          </p:cNvGrpSpPr>
          <p:nvPr/>
        </p:nvGrpSpPr>
        <p:grpSpPr bwMode="auto">
          <a:xfrm>
            <a:off x="2925763" y="3927475"/>
            <a:ext cx="1550987" cy="152400"/>
            <a:chOff x="764" y="2737"/>
            <a:chExt cx="1032" cy="102"/>
          </a:xfrm>
        </p:grpSpPr>
        <p:sp>
          <p:nvSpPr>
            <p:cNvPr id="17483" name="AutoShape 75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84" name="AutoShape 76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6662" name="Group 77"/>
          <p:cNvGrpSpPr>
            <a:grpSpLocks/>
          </p:cNvGrpSpPr>
          <p:nvPr/>
        </p:nvGrpSpPr>
        <p:grpSpPr bwMode="auto">
          <a:xfrm>
            <a:off x="2925763" y="3749675"/>
            <a:ext cx="1550987" cy="152400"/>
            <a:chOff x="764" y="2737"/>
            <a:chExt cx="1032" cy="102"/>
          </a:xfrm>
        </p:grpSpPr>
        <p:sp>
          <p:nvSpPr>
            <p:cNvPr id="17486" name="AutoShape 78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87" name="AutoShape 79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6663" name="Group 80"/>
          <p:cNvGrpSpPr>
            <a:grpSpLocks/>
          </p:cNvGrpSpPr>
          <p:nvPr/>
        </p:nvGrpSpPr>
        <p:grpSpPr bwMode="auto">
          <a:xfrm>
            <a:off x="2925763" y="3563938"/>
            <a:ext cx="1550987" cy="152400"/>
            <a:chOff x="764" y="2737"/>
            <a:chExt cx="1032" cy="102"/>
          </a:xfrm>
        </p:grpSpPr>
        <p:sp>
          <p:nvSpPr>
            <p:cNvPr id="17489" name="AutoShape 8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90" name="AutoShape 8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6664" name="Group 83"/>
          <p:cNvGrpSpPr>
            <a:grpSpLocks/>
          </p:cNvGrpSpPr>
          <p:nvPr/>
        </p:nvGrpSpPr>
        <p:grpSpPr bwMode="auto">
          <a:xfrm>
            <a:off x="4527550" y="4111625"/>
            <a:ext cx="1549400" cy="153988"/>
            <a:chOff x="764" y="2737"/>
            <a:chExt cx="1032" cy="102"/>
          </a:xfrm>
        </p:grpSpPr>
        <p:sp>
          <p:nvSpPr>
            <p:cNvPr id="17492" name="AutoShape 84"/>
            <p:cNvSpPr>
              <a:spLocks noChangeArrowheads="1"/>
            </p:cNvSpPr>
            <p:nvPr/>
          </p:nvSpPr>
          <p:spPr bwMode="lt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93" name="AutoShape 85"/>
            <p:cNvSpPr>
              <a:spLocks noChangeArrowheads="1"/>
            </p:cNvSpPr>
            <p:nvPr/>
          </p:nvSpPr>
          <p:spPr bwMode="lt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6665" name="Group 86"/>
          <p:cNvGrpSpPr>
            <a:grpSpLocks/>
          </p:cNvGrpSpPr>
          <p:nvPr/>
        </p:nvGrpSpPr>
        <p:grpSpPr bwMode="auto">
          <a:xfrm>
            <a:off x="4527550" y="3925888"/>
            <a:ext cx="1549400" cy="153987"/>
            <a:chOff x="764" y="2737"/>
            <a:chExt cx="1032" cy="102"/>
          </a:xfrm>
        </p:grpSpPr>
        <p:sp>
          <p:nvSpPr>
            <p:cNvPr id="17495" name="AutoShape 87"/>
            <p:cNvSpPr>
              <a:spLocks noChangeArrowheads="1"/>
            </p:cNvSpPr>
            <p:nvPr/>
          </p:nvSpPr>
          <p:spPr bwMode="lt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96" name="AutoShape 88"/>
            <p:cNvSpPr>
              <a:spLocks noChangeArrowheads="1"/>
            </p:cNvSpPr>
            <p:nvPr/>
          </p:nvSpPr>
          <p:spPr bwMode="lt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6666" name="Group 89"/>
          <p:cNvGrpSpPr>
            <a:grpSpLocks/>
          </p:cNvGrpSpPr>
          <p:nvPr/>
        </p:nvGrpSpPr>
        <p:grpSpPr bwMode="auto">
          <a:xfrm>
            <a:off x="6148388" y="4103688"/>
            <a:ext cx="1549400" cy="153987"/>
            <a:chOff x="764" y="2737"/>
            <a:chExt cx="1032" cy="102"/>
          </a:xfrm>
        </p:grpSpPr>
        <p:sp>
          <p:nvSpPr>
            <p:cNvPr id="17498" name="AutoShape 90"/>
            <p:cNvSpPr>
              <a:spLocks noChangeArrowheads="1"/>
            </p:cNvSpPr>
            <p:nvPr/>
          </p:nvSpPr>
          <p:spPr bwMode="lt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99" name="AutoShape 91"/>
            <p:cNvSpPr>
              <a:spLocks noChangeArrowheads="1"/>
            </p:cNvSpPr>
            <p:nvPr/>
          </p:nvSpPr>
          <p:spPr bwMode="lt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pic>
        <p:nvPicPr>
          <p:cNvPr id="266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3200" y="1300163"/>
            <a:ext cx="40417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Методическая работа</a:t>
            </a:r>
            <a:endParaRPr lang="en-US" smtClean="0"/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ltGray">
          <a:xfrm>
            <a:off x="571472" y="2786058"/>
            <a:ext cx="7721626" cy="90329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7651" name="Group 4"/>
          <p:cNvGrpSpPr>
            <a:grpSpLocks/>
          </p:cNvGrpSpPr>
          <p:nvPr/>
        </p:nvGrpSpPr>
        <p:grpSpPr bwMode="auto">
          <a:xfrm>
            <a:off x="554038" y="2882900"/>
            <a:ext cx="2054225" cy="619125"/>
            <a:chOff x="404" y="1980"/>
            <a:chExt cx="1294" cy="298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>
              <a:outerShdw dist="635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50" name="AutoShape 6"/>
            <p:cNvSpPr>
              <a:spLocks noChangeArrowheads="1"/>
            </p:cNvSpPr>
            <p:nvPr/>
          </p:nvSpPr>
          <p:spPr bwMode="invGray">
            <a:xfrm rot="5400000">
              <a:off x="1568" y="2071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>
              <a:noFill/>
            </a:ln>
            <a:effectLst>
              <a:outerShdw dist="635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7652" name="Text Box 7"/>
          <p:cNvSpPr txBox="1">
            <a:spLocks noChangeArrowheads="1"/>
          </p:cNvSpPr>
          <p:nvPr/>
        </p:nvSpPr>
        <p:spPr bwMode="invGray">
          <a:xfrm>
            <a:off x="2500298" y="2928934"/>
            <a:ext cx="18176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</a:rPr>
              <a:t>МО микрорайона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gray">
          <a:xfrm>
            <a:off x="642910" y="2928934"/>
            <a:ext cx="1857388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rgbClr val="FFFFFF"/>
                </a:solidFill>
              </a:rPr>
              <a:t>День опорной школы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7654" name="AutoShape 9"/>
          <p:cNvSpPr>
            <a:spLocks noChangeArrowheads="1"/>
          </p:cNvSpPr>
          <p:nvPr/>
        </p:nvSpPr>
        <p:spPr bwMode="gray">
          <a:xfrm>
            <a:off x="4040188" y="304958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invGray">
          <a:xfrm>
            <a:off x="4429124" y="2928934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</a:rPr>
              <a:t>МО </a:t>
            </a:r>
            <a:r>
              <a:rPr lang="ru-RU" sz="1600" b="1" dirty="0" smtClean="0">
                <a:solidFill>
                  <a:srgbClr val="FFFFFF"/>
                </a:solidFill>
              </a:rPr>
              <a:t>микрорайона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7656" name="AutoShape 11"/>
          <p:cNvSpPr>
            <a:spLocks noChangeArrowheads="1"/>
          </p:cNvSpPr>
          <p:nvPr/>
        </p:nvSpPr>
        <p:spPr bwMode="gray">
          <a:xfrm>
            <a:off x="6069013" y="304958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7" name="Text Box 12"/>
          <p:cNvSpPr txBox="1">
            <a:spLocks noChangeArrowheads="1"/>
          </p:cNvSpPr>
          <p:nvPr/>
        </p:nvSpPr>
        <p:spPr bwMode="invGray">
          <a:xfrm>
            <a:off x="6357950" y="2857496"/>
            <a:ext cx="167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</a:rPr>
              <a:t>МО района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7658" name="AutoShape 13"/>
          <p:cNvSpPr>
            <a:spLocks noChangeArrowheads="1"/>
          </p:cNvSpPr>
          <p:nvPr/>
        </p:nvSpPr>
        <p:spPr bwMode="gray">
          <a:xfrm>
            <a:off x="850900" y="3632200"/>
            <a:ext cx="1114425" cy="1114425"/>
          </a:xfrm>
          <a:prstGeom prst="diamond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Bottom">
              <a:rot lat="20999997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7659" name="AutoShape 14"/>
          <p:cNvSpPr>
            <a:spLocks noChangeArrowheads="1"/>
          </p:cNvSpPr>
          <p:nvPr/>
        </p:nvSpPr>
        <p:spPr bwMode="gray">
          <a:xfrm>
            <a:off x="2832100" y="3632200"/>
            <a:ext cx="1114425" cy="1114425"/>
          </a:xfrm>
          <a:prstGeom prst="diamond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Bottom">
              <a:rot lat="20999997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7660" name="AutoShape 15"/>
          <p:cNvSpPr>
            <a:spLocks noChangeArrowheads="1"/>
          </p:cNvSpPr>
          <p:nvPr/>
        </p:nvSpPr>
        <p:spPr bwMode="gray">
          <a:xfrm>
            <a:off x="4822825" y="3632200"/>
            <a:ext cx="1114425" cy="1114425"/>
          </a:xfrm>
          <a:prstGeom prst="diamond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Bottom">
              <a:rot lat="20999997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7661" name="AutoShape 16"/>
          <p:cNvSpPr>
            <a:spLocks noChangeArrowheads="1"/>
          </p:cNvSpPr>
          <p:nvPr/>
        </p:nvSpPr>
        <p:spPr bwMode="gray">
          <a:xfrm>
            <a:off x="6765925" y="3632200"/>
            <a:ext cx="1114425" cy="1114425"/>
          </a:xfrm>
          <a:prstGeom prst="diamond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Bottom">
              <a:rot lat="20999997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cxnSp>
        <p:nvCxnSpPr>
          <p:cNvPr id="27662" name="AutoShape 17"/>
          <p:cNvCxnSpPr>
            <a:cxnSpLocks noChangeShapeType="1"/>
            <a:stCxn id="27658" idx="3"/>
            <a:endCxn id="27659" idx="1"/>
          </p:cNvCxnSpPr>
          <p:nvPr/>
        </p:nvCxnSpPr>
        <p:spPr bwMode="gray">
          <a:xfrm>
            <a:off x="1965325" y="4189413"/>
            <a:ext cx="8667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</p:spPr>
      </p:cxnSp>
      <p:cxnSp>
        <p:nvCxnSpPr>
          <p:cNvPr id="27663" name="AutoShape 18"/>
          <p:cNvCxnSpPr>
            <a:cxnSpLocks noChangeShapeType="1"/>
            <a:stCxn id="27659" idx="3"/>
            <a:endCxn id="27660" idx="1"/>
          </p:cNvCxnSpPr>
          <p:nvPr/>
        </p:nvCxnSpPr>
        <p:spPr bwMode="gray">
          <a:xfrm>
            <a:off x="3946525" y="4189413"/>
            <a:ext cx="876300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</p:spPr>
      </p:cxnSp>
      <p:cxnSp>
        <p:nvCxnSpPr>
          <p:cNvPr id="27664" name="AutoShape 19"/>
          <p:cNvCxnSpPr>
            <a:cxnSpLocks noChangeShapeType="1"/>
            <a:stCxn id="27660" idx="3"/>
            <a:endCxn id="27661" idx="1"/>
          </p:cNvCxnSpPr>
          <p:nvPr/>
        </p:nvCxnSpPr>
        <p:spPr bwMode="gray">
          <a:xfrm>
            <a:off x="5937250" y="4189413"/>
            <a:ext cx="8286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</p:spPr>
      </p:cxnSp>
      <p:sp>
        <p:nvSpPr>
          <p:cNvPr id="27665" name="Text Box 20"/>
          <p:cNvSpPr txBox="1">
            <a:spLocks noChangeArrowheads="1"/>
          </p:cNvSpPr>
          <p:nvPr/>
        </p:nvSpPr>
        <p:spPr bwMode="gray">
          <a:xfrm>
            <a:off x="954088" y="3957638"/>
            <a:ext cx="866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20</a:t>
            </a:r>
            <a:r>
              <a:rPr lang="ru-RU" sz="2400" b="1" dirty="0" smtClean="0">
                <a:solidFill>
                  <a:srgbClr val="FFFFFF"/>
                </a:solidFill>
              </a:rPr>
              <a:t>10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7666" name="Text Box 21"/>
          <p:cNvSpPr txBox="1">
            <a:spLocks noChangeArrowheads="1"/>
          </p:cNvSpPr>
          <p:nvPr/>
        </p:nvSpPr>
        <p:spPr bwMode="gray">
          <a:xfrm>
            <a:off x="2943225" y="3957638"/>
            <a:ext cx="866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20</a:t>
            </a:r>
            <a:r>
              <a:rPr lang="ru-RU" sz="2400" b="1" dirty="0" smtClean="0">
                <a:solidFill>
                  <a:srgbClr val="FFFFFF"/>
                </a:solidFill>
              </a:rPr>
              <a:t>11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7667" name="Text Box 22"/>
          <p:cNvSpPr txBox="1">
            <a:spLocks noChangeArrowheads="1"/>
          </p:cNvSpPr>
          <p:nvPr/>
        </p:nvSpPr>
        <p:spPr bwMode="gray">
          <a:xfrm>
            <a:off x="4953000" y="3957638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20</a:t>
            </a:r>
            <a:r>
              <a:rPr lang="ru-RU" sz="2400" b="1" dirty="0" smtClean="0">
                <a:solidFill>
                  <a:srgbClr val="FFFFFF"/>
                </a:solidFill>
              </a:rPr>
              <a:t>12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7668" name="Text Box 23"/>
          <p:cNvSpPr txBox="1">
            <a:spLocks noChangeArrowheads="1"/>
          </p:cNvSpPr>
          <p:nvPr/>
        </p:nvSpPr>
        <p:spPr bwMode="gray">
          <a:xfrm>
            <a:off x="6905625" y="3957638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</a:rPr>
              <a:t>20</a:t>
            </a:r>
            <a:r>
              <a:rPr lang="ru-RU" sz="2400" b="1">
                <a:solidFill>
                  <a:srgbClr val="FFFFFF"/>
                </a:solidFill>
              </a:rPr>
              <a:t>14</a:t>
            </a: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27673" name="Rectangle 28"/>
          <p:cNvSpPr>
            <a:spLocks noChangeArrowheads="1"/>
          </p:cNvSpPr>
          <p:nvPr/>
        </p:nvSpPr>
        <p:spPr bwMode="gray">
          <a:xfrm>
            <a:off x="928662" y="1714488"/>
            <a:ext cx="693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3600" b="1" dirty="0">
                <a:solidFill>
                  <a:srgbClr val="008080"/>
                </a:solidFill>
                <a:latin typeface="Monotype Corsiva" pitchFamily="66" charset="0"/>
              </a:rPr>
              <a:t>Открытые уроки</a:t>
            </a:r>
            <a:endParaRPr lang="en-US" sz="3600" b="1" dirty="0">
              <a:solidFill>
                <a:srgbClr val="008080"/>
              </a:solidFill>
              <a:latin typeface="Monotype Corsiva" pitchFamily="66" charset="0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gray">
          <a:xfrm>
            <a:off x="6357950" y="3143248"/>
            <a:ext cx="1857388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rgbClr val="FFFFFF"/>
                </a:solidFill>
              </a:rPr>
              <a:t>День опорной школы</a:t>
            </a:r>
            <a:endParaRPr lang="en-US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_light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Child_light</Template>
  <TotalTime>386</TotalTime>
  <Words>600</Words>
  <Application>Microsoft Office PowerPoint</Application>
  <PresentationFormat>Экран (4:3)</PresentationFormat>
  <Paragraphs>168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Child_light</vt:lpstr>
      <vt:lpstr>ПОРТФОЛИО учителя начальных классов Поляковой Светланы Дмитриевны</vt:lpstr>
      <vt:lpstr>Стаж работы в Емецкой средней школе</vt:lpstr>
      <vt:lpstr>Результаты обученности</vt:lpstr>
      <vt:lpstr>УМК «Школа России»</vt:lpstr>
      <vt:lpstr>Выполнение учебных программ</vt:lpstr>
      <vt:lpstr>Курсы повышения квалификации</vt:lpstr>
      <vt:lpstr>Click to edit title style</vt:lpstr>
      <vt:lpstr>Выступления</vt:lpstr>
      <vt:lpstr>Методическая работа</vt:lpstr>
      <vt:lpstr>Открытые уроки</vt:lpstr>
      <vt:lpstr>Отзывы коллег  об открытом уроке литературного чтения</vt:lpstr>
      <vt:lpstr>Отзывы коллег  об открытых  уроках математики</vt:lpstr>
      <vt:lpstr>Слайд 13</vt:lpstr>
      <vt:lpstr>Слайд 14</vt:lpstr>
      <vt:lpstr>Отзывы коллег  об открытом уроке русского языка</vt:lpstr>
      <vt:lpstr>Отзывы коллег  об открытом уроке литературного чтения</vt:lpstr>
      <vt:lpstr>Обобщение опыта работы</vt:lpstr>
      <vt:lpstr>Обобщение опыта работы</vt:lpstr>
      <vt:lpstr>Обобщение опыта работы</vt:lpstr>
      <vt:lpstr>Посещение уроков коллег</vt:lpstr>
      <vt:lpstr>МО учителей начальных классов Холмогорского района</vt:lpstr>
      <vt:lpstr>Педагогический семинар  в День опорной школы</vt:lpstr>
      <vt:lpstr>Учителя - коллеги</vt:lpstr>
      <vt:lpstr>МО учителей начальных классов</vt:lpstr>
      <vt:lpstr>Click to edit title style</vt:lpstr>
      <vt:lpstr>Внеурочная деятельность</vt:lpstr>
      <vt:lpstr>Достижения учащихся</vt:lpstr>
      <vt:lpstr>Воспитательная программа класса</vt:lpstr>
      <vt:lpstr>Посвящение в первоклассники</vt:lpstr>
      <vt:lpstr>Экскурсии</vt:lpstr>
      <vt:lpstr>Спортивная команда класса</vt:lpstr>
      <vt:lpstr>Работа с родителями</vt:lpstr>
      <vt:lpstr>Thank You!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учителя начальных классов Поляковой Светланы Дмитриевны</dc:title>
  <dc:creator>ser</dc:creator>
  <cp:lastModifiedBy>1</cp:lastModifiedBy>
  <cp:revision>27</cp:revision>
  <dcterms:created xsi:type="dcterms:W3CDTF">2014-04-10T06:15:57Z</dcterms:created>
  <dcterms:modified xsi:type="dcterms:W3CDTF">2014-07-08T17:56:37Z</dcterms:modified>
</cp:coreProperties>
</file>