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77" r:id="rId4"/>
    <p:sldId id="315" r:id="rId5"/>
    <p:sldId id="278" r:id="rId6"/>
    <p:sldId id="279" r:id="rId7"/>
    <p:sldId id="280" r:id="rId8"/>
    <p:sldId id="281" r:id="rId9"/>
    <p:sldId id="316" r:id="rId10"/>
    <p:sldId id="282" r:id="rId11"/>
    <p:sldId id="283" r:id="rId12"/>
    <p:sldId id="284" r:id="rId13"/>
    <p:sldId id="285" r:id="rId14"/>
    <p:sldId id="286" r:id="rId15"/>
    <p:sldId id="301" r:id="rId16"/>
    <p:sldId id="32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rmir.ru/avtomobili/chto-takoe-avtomobil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onlinedics.ru/slovar/ojegov/m/mestnyj.html" TargetMode="External"/><Relationship Id="rId7" Type="http://schemas.openxmlformats.org/officeDocument/2006/relationships/hyperlink" Target="http://www.onlinedics.ru/slovar/ojegov/p/polnostju.html" TargetMode="External"/><Relationship Id="rId2" Type="http://schemas.openxmlformats.org/officeDocument/2006/relationships/hyperlink" Target="http://www.onlinedics.ru/slovar/ojegov/s/skorostnoj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nlinedics.ru/slovar/bes/t/transport.html" TargetMode="External"/><Relationship Id="rId5" Type="http://schemas.openxmlformats.org/officeDocument/2006/relationships/hyperlink" Target="http://www.onlinedics.ru/slovar/bes/zh/1-zheleznodorozhnyj.html" TargetMode="External"/><Relationship Id="rId4" Type="http://schemas.openxmlformats.org/officeDocument/2006/relationships/hyperlink" Target="http://www.onlinedics.ru/slovar/ushakov/p/passazhirskij.html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0%B5%D0%BA%D1%82%D1%80%D0%B8%D1%87%D0%B5%D1%81%D0%BA%D0%B8%D0%B9_%D0%B4%D0%B2%D0%B8%D0%B3%D0%B0%D1%82%D0%B5%D0%BB%D1%8C" TargetMode="External"/><Relationship Id="rId2" Type="http://schemas.openxmlformats.org/officeDocument/2006/relationships/hyperlink" Target="http://ru.wikipedia.org/wiki/%D0%9E%D0%B1%D1%89%D0%B5%D1%81%D1%82%D0%B2%D0%B5%D0%BD%D0%BD%D1%8B%D0%B9_%D1%82%D1%80%D0%B0%D0%BD%D1%81%D0%BF%D0%BE%D1%80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ru.wikipedia.org/wiki/%D0%93%D0%BE%D1%80%D0%BE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nlinedics.ru/slovar/bes/f/forma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8110566" cy="485778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Словарные слова </a:t>
            </a:r>
            <a:b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1214446" cy="171451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785818" cy="2143140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071670" y="571481"/>
            <a:ext cx="857256" cy="2000263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8258204" cy="35742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Что означает это слово можно, легко узнать, если разделить его на две самостоятельные части: «</a:t>
            </a:r>
            <a:r>
              <a:rPr lang="ru-RU" sz="2800" dirty="0" smtClean="0">
                <a:solidFill>
                  <a:srgbClr val="C00000"/>
                </a:solidFill>
              </a:rPr>
              <a:t>авто</a:t>
            </a:r>
            <a:r>
              <a:rPr lang="ru-RU" sz="2800" dirty="0" smtClean="0"/>
              <a:t>» и «</a:t>
            </a:r>
            <a:r>
              <a:rPr lang="ru-RU" sz="2800" dirty="0" err="1" smtClean="0">
                <a:solidFill>
                  <a:srgbClr val="C00000"/>
                </a:solidFill>
              </a:rPr>
              <a:t>мобиль</a:t>
            </a:r>
            <a:r>
              <a:rPr lang="ru-RU" sz="2800" dirty="0" smtClean="0"/>
              <a:t>». Оба эти слова имеют греческое происхождение. Они переводятся  так: «сам» и «подвижный». Таким образом, </a:t>
            </a:r>
            <a:r>
              <a:rPr lang="ru-RU" sz="2800" dirty="0" smtClean="0">
                <a:solidFill>
                  <a:srgbClr val="FF0000"/>
                </a:solidFill>
                <a:hlinkClick r:id="rId2"/>
              </a:rPr>
              <a:t>автомобиль</a:t>
            </a:r>
            <a:r>
              <a:rPr lang="ru-RU" sz="2800" dirty="0" smtClean="0"/>
              <a:t>- не что иное, как самодвижущийся предмет.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428992" y="857232"/>
            <a:ext cx="71438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107785" y="892951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 descr="http://usiter.com/uploads/20111118/avtomobili+Nissan+avtomobil+Nissan+Nismo+2980761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857231"/>
            <a:ext cx="4286280" cy="2678925"/>
          </a:xfrm>
          <a:prstGeom prst="rect">
            <a:avLst/>
          </a:prstGeom>
          <a:noFill/>
        </p:spPr>
      </p:pic>
      <p:pic>
        <p:nvPicPr>
          <p:cNvPr id="36868" name="Picture 4" descr="http://t2.gstatic.com/images?q=tbn:ANd9GcTR7bt5obraQyoeZYbJ-twp7h402LEMM6nFBvJy5hJr7tCLjph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857232"/>
            <a:ext cx="3786214" cy="2606374"/>
          </a:xfrm>
          <a:prstGeom prst="rect">
            <a:avLst/>
          </a:prstGeom>
          <a:noFill/>
        </p:spPr>
      </p:pic>
      <p:pic>
        <p:nvPicPr>
          <p:cNvPr id="36870" name="Picture 6" descr="http://www.dorogi-rossii.ru/sites/default/files/07.04.12-aviamobi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429000"/>
            <a:ext cx="3857652" cy="2786082"/>
          </a:xfrm>
          <a:prstGeom prst="rect">
            <a:avLst/>
          </a:prstGeom>
          <a:noFill/>
        </p:spPr>
      </p:pic>
      <p:pic>
        <p:nvPicPr>
          <p:cNvPr id="36872" name="Picture 8" descr="http://www.novate.ru/files/masha/peugeot_loop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8" y="3381760"/>
            <a:ext cx="4249686" cy="28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142976" y="1214422"/>
            <a:ext cx="85725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14282" y="4357694"/>
            <a:ext cx="8472518" cy="25003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hlinkClick r:id="rId2" tooltip="Кликните для подробного описания"/>
              </a:rPr>
              <a:t>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 tooltip="Кликните для подробного описания"/>
              </a:rPr>
              <a:t>Скоростной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3" tooltip="Кликните для подробного описания"/>
              </a:rPr>
              <a:t>местный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4" tooltip="Кликните для подробного описания"/>
              </a:rPr>
              <a:t>пассажирский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5" tooltip="Кликните для подробного описания"/>
              </a:rPr>
              <a:t>железнодорожный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6" tooltip="Кликните для подробного описания"/>
              </a:rPr>
              <a:t>транспорт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линии которого 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Кликните для подробного описания"/>
              </a:rPr>
              <a:t>полностью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частично проложены в туннелях (под землёй или над ней).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393273" y="1321579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http://rieltor495.narod.ru/metro-annin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5715008" cy="4290654"/>
          </a:xfrm>
          <a:prstGeom prst="rect">
            <a:avLst/>
          </a:prstGeom>
          <a:noFill/>
        </p:spPr>
      </p:pic>
      <p:pic>
        <p:nvPicPr>
          <p:cNvPr id="37892" name="Picture 4" descr="http://img.ntv.ru/home/news/20120505/metro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62602" y="1214423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57163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43042" y="857232"/>
            <a:ext cx="714380" cy="1857388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2214547" y="857232"/>
            <a:ext cx="1143007" cy="1928826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3214686"/>
            <a:ext cx="4497388" cy="3145634"/>
          </a:xfrm>
        </p:spPr>
        <p:txBody>
          <a:bodyPr>
            <a:normAutofit/>
          </a:bodyPr>
          <a:lstStyle/>
          <a:p>
            <a:r>
              <a:rPr lang="ru-RU" dirty="0" smtClean="0"/>
              <a:t> вид уличного и частично уличного рельсового </a:t>
            </a:r>
            <a:r>
              <a:rPr lang="ru-RU" dirty="0" smtClean="0">
                <a:hlinkClick r:id="rId2" tooltip="Общественный транспорт"/>
              </a:rPr>
              <a:t>общественного транспорта</a:t>
            </a:r>
            <a:r>
              <a:rPr lang="ru-RU" dirty="0" smtClean="0"/>
              <a:t> для перевозки пассажиров по заданным маршрутам (обычно на </a:t>
            </a:r>
            <a:r>
              <a:rPr lang="ru-RU" dirty="0" smtClean="0">
                <a:hlinkClick r:id="rId3" tooltip="Электрический двигатель"/>
              </a:rPr>
              <a:t>электротяге</a:t>
            </a:r>
            <a:r>
              <a:rPr lang="ru-RU" dirty="0" smtClean="0"/>
              <a:t>) используемый преимущественно в </a:t>
            </a:r>
            <a:r>
              <a:rPr lang="ru-RU" dirty="0" smtClean="0">
                <a:hlinkClick r:id="rId4" tooltip="Город"/>
              </a:rPr>
              <a:t>городах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4357694"/>
            <a:ext cx="4041775" cy="2002626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929058" y="1214422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g0.liveinternet.ru/images/foto/669704/f_1867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571744"/>
            <a:ext cx="4516043" cy="4071966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8/85/%D0%A2%D1%80%D0%B0%D0%BC%D0%B2%D0%B0%D0%B9_0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57166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857388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643042" y="1357298"/>
            <a:ext cx="71438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71934" y="1357297"/>
            <a:ext cx="1285884" cy="1928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voicenet.blog.tut.by/files/2011/12/podarok-detyam-novyi-go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571876"/>
            <a:ext cx="3810000" cy="28575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143240" y="1428736"/>
            <a:ext cx="428628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428596" y="2500306"/>
            <a:ext cx="1643074" cy="642942"/>
          </a:xfrm>
          <a:prstGeom prst="arc">
            <a:avLst>
              <a:gd name="adj1" fmla="val 682071"/>
              <a:gd name="adj2" fmla="val 10330518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2214546" y="2500306"/>
            <a:ext cx="1285884" cy="642942"/>
          </a:xfrm>
          <a:prstGeom prst="arc">
            <a:avLst>
              <a:gd name="adj1" fmla="val 682071"/>
              <a:gd name="adj2" fmla="val 9872968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3643306" y="2500306"/>
            <a:ext cx="1285884" cy="642942"/>
          </a:xfrm>
          <a:prstGeom prst="arc">
            <a:avLst>
              <a:gd name="adj1" fmla="val 682071"/>
              <a:gd name="adj2" fmla="val 10000375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0" name="Picture 4" descr="http://post.kards.qip.ru/images/postcard/15/5d/95265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91924"/>
            <a:ext cx="4929190" cy="662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трактор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57694"/>
            <a:ext cx="4038600" cy="199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машина с низкой скоростью и большой силой тяги.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928670"/>
            <a:ext cx="2357454" cy="23574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000232" y="1071546"/>
            <a:ext cx="285752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nsh.ru/wp-content/images/journals/608/608_ma_p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57232"/>
            <a:ext cx="4762500" cy="2647951"/>
          </a:xfrm>
          <a:prstGeom prst="rect">
            <a:avLst/>
          </a:prstGeom>
          <a:noFill/>
        </p:spPr>
      </p:pic>
      <p:pic>
        <p:nvPicPr>
          <p:cNvPr id="40964" name="Picture 4" descr="http://auto.goodbasis.com/foto/trakt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785794"/>
            <a:ext cx="3048000" cy="2857500"/>
          </a:xfrm>
          <a:prstGeom prst="rect">
            <a:avLst/>
          </a:prstGeom>
          <a:noFill/>
        </p:spPr>
      </p:pic>
      <p:pic>
        <p:nvPicPr>
          <p:cNvPr id="40966" name="Picture 6" descr="http://upload.wikimedia.org/wikipedia/commons/0/02/%D0%A2%D1%80%D0%B0%D0%BA%D1%82%D0%BE%D1%80_%D0%A2-130_%D0%A1%D0%BE%D0%BA%D0%BE%D0%BB_%D0%B3%D0%BE%D1%80%D0%B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929066"/>
            <a:ext cx="411161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186238" cy="4854751"/>
          </a:xfrm>
        </p:spPr>
        <p:txBody>
          <a:bodyPr>
            <a:normAutofit fontScale="25000" lnSpcReduction="20000"/>
          </a:bodyPr>
          <a:lstStyle/>
          <a:p>
            <a:r>
              <a:rPr lang="ru-RU" sz="800" dirty="0" smtClean="0"/>
              <a:t>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к..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лхоз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м..г..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зин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фабр..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ин..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фёр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авт..м..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биль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м..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тро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тр..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мвай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сибо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0006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лхоз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м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зин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фабр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ка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ин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ш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фёр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авт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биль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тро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тр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мвай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сп</a:t>
            </a:r>
            <a:r>
              <a:rPr lang="ru-RU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сибо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750727" y="153589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965041" y="210739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822165" y="3607595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607983" y="425053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5965041" y="47506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5965041" y="5393545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5750727" y="5893611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964909" y="317896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Незнайка отгадывает загад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4692" y="1571612"/>
            <a:ext cx="4012084" cy="4786345"/>
          </a:xfrm>
          <a:prstGeom prst="rect">
            <a:avLst/>
          </a:prstGeom>
          <a:noFill/>
        </p:spPr>
      </p:pic>
      <p:pic>
        <p:nvPicPr>
          <p:cNvPr id="1028" name="Picture 4" descr="http://www.gamer.ru/system/attached_images/images/000/137/930/original/phcc7A1OgX.jpg?12643596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2563" y="1357298"/>
            <a:ext cx="4017100" cy="5072097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5281618" y="2576506"/>
            <a:ext cx="142876" cy="133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четверть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колхоз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928670"/>
            <a:ext cx="785818" cy="1643074"/>
          </a:xfrm>
        </p:spPr>
        <p:txBody>
          <a:bodyPr/>
          <a:lstStyle/>
          <a:p>
            <a:r>
              <a:rPr lang="ru-RU" sz="10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428992" y="785794"/>
            <a:ext cx="928694" cy="1857388"/>
          </a:xfrm>
        </p:spPr>
        <p:txBody>
          <a:bodyPr>
            <a:noAutofit/>
          </a:bodyPr>
          <a:lstStyle/>
          <a:p>
            <a:r>
              <a:rPr lang="ru-RU" sz="1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1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3929066"/>
            <a:ext cx="4040188" cy="2431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2" tooltip="Кликните для подробного описания"/>
              </a:rPr>
              <a:t>Форма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организа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сельскохозяй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ственного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труда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715008" y="4000504"/>
            <a:ext cx="3113081" cy="2502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колхоз -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колхозы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колхозный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250397" y="1035827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29454" y="4500570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58016" y="5929330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29454" y="5143512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http://www.davno.ru/posters/1930/img/poster-1930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4680878" cy="3233737"/>
          </a:xfrm>
          <a:prstGeom prst="rect">
            <a:avLst/>
          </a:prstGeom>
          <a:noFill/>
        </p:spPr>
      </p:pic>
      <p:pic>
        <p:nvPicPr>
          <p:cNvPr id="30724" name="Picture 4" descr="http://colxoz.com/wp-content/uploads/2011/10/kolho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00438"/>
            <a:ext cx="4355670" cy="3071810"/>
          </a:xfrm>
          <a:prstGeom prst="rect">
            <a:avLst/>
          </a:prstGeom>
          <a:noFill/>
        </p:spPr>
      </p:pic>
      <p:pic>
        <p:nvPicPr>
          <p:cNvPr id="27" name="Picture 2" descr="http://www.davno.ru/posters/1930/img/poster-1930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071546"/>
            <a:ext cx="3857616" cy="266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5500726" cy="5569131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Внезапно, неожиданно.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 Сразу, немедленно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786050" y="928670"/>
            <a:ext cx="857256" cy="542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536017" y="1107265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7" grpId="1" uiExpand="1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428760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928670"/>
            <a:ext cx="785818" cy="1928826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285984" y="714356"/>
            <a:ext cx="714380" cy="2357454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3643314"/>
            <a:ext cx="4000496" cy="2717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Учреждение, производящее розничную торговлю, а также помещение,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к-ром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производится такая торговля.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357694"/>
            <a:ext cx="4041775" cy="2002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2" name="Picture 4" descr="http://vseverske.info/uploads/posts/2011-02/thumbs/1298905987_magazinchik_580x387_nakhodka-city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71"/>
            <a:ext cx="4500593" cy="3000395"/>
          </a:xfrm>
          <a:prstGeom prst="rect">
            <a:avLst/>
          </a:prstGeom>
          <a:noFill/>
        </p:spPr>
      </p:pic>
      <p:pic>
        <p:nvPicPr>
          <p:cNvPr id="32774" name="Picture 6" descr="http://t3.gstatic.com/images?q=tbn:ANd9GcQ3E5jiWfu2rpruWxl1zwf9hDyuAR-5fWVpiCVENXxxvrkORCA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749319"/>
            <a:ext cx="4357686" cy="4108681"/>
          </a:xfrm>
          <a:prstGeom prst="rect">
            <a:avLst/>
          </a:prstGeom>
          <a:noFill/>
        </p:spPr>
      </p:pic>
      <p:pic>
        <p:nvPicPr>
          <p:cNvPr id="32776" name="Picture 8" descr="http://www.topcoat.ru/wp-content/uploads/simpatika-shop-n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57166"/>
            <a:ext cx="3198716" cy="214314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643306" y="1214422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фабрика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1071546"/>
            <a:ext cx="785818" cy="2071702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8148" y="2857496"/>
            <a:ext cx="828652" cy="1571636"/>
          </a:xfrm>
        </p:spPr>
        <p:txBody>
          <a:bodyPr>
            <a:noAutofit/>
          </a:bodyPr>
          <a:lstStyle/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3929066"/>
            <a:ext cx="4071966" cy="24312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Производство, где при помощи машин и четко организованного процесса выпускаются в больших количествах разнообразные товары.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86124"/>
            <a:ext cx="4041775" cy="3074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Фабрика- фабрикант, фабричный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535885" y="1178703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464975" y="3250405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643702" y="378619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6179355" y="446485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upload.wikimedia.org/wikipedia/commons/thumb/8/83/Airacobra_P39_Assembly_LOC_02902u.jpg/300px-Airacobra_P39_Assembly_LOC_02902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758646" cy="3643338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7/71/Wolfsburg_VW-Werk.jpg/300px-Wolfsburg_VW-Wer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876450"/>
            <a:ext cx="4143371" cy="469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357322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785794"/>
            <a:ext cx="714380" cy="2286016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358082" y="785794"/>
            <a:ext cx="1214446" cy="35719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4286256"/>
            <a:ext cx="8643998" cy="257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 Очень мелкие кристаллики, похожие на крошечные снежинки чаще всего ложится в холодные ясные и тихие ночи на ещё не покрытую снегом рыхлую почву или на шероховатые стены дома, на скамейки, деревья, окна. Образуются красивые белые пятна с причудливыми узорами тропических листьев или цветов.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43834" y="1643050"/>
            <a:ext cx="1042966" cy="14287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750067" y="1107265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61.38.e3.storage.ngs.ru/b10333fa8bad845606894f21de9eaa12/3eae739aadda73f4f7c65517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5540255" cy="3695307"/>
          </a:xfrm>
          <a:prstGeom prst="rect">
            <a:avLst/>
          </a:prstGeom>
          <a:noFill/>
        </p:spPr>
      </p:pic>
      <p:pic>
        <p:nvPicPr>
          <p:cNvPr id="1028" name="Picture 4" descr="http://1.bp.blogspot.com/_WyLDP2FCzmM/TDq_r7F9OlI/AAAAAAAAAew/_R0nS2kGlBE/s1600/uz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928670"/>
            <a:ext cx="3989106" cy="298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0664"/>
          </a:xfrm>
        </p:spPr>
        <p:txBody>
          <a:bodyPr>
            <a:norm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шофёр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643306" y="2143116"/>
            <a:ext cx="1428760" cy="4181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393537" y="2107397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http://nemsky.ru/uploads/posts/2010-10/1288133283_dsc013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6193675" cy="5143536"/>
          </a:xfrm>
          <a:prstGeom prst="rect">
            <a:avLst/>
          </a:prstGeom>
          <a:noFill/>
        </p:spPr>
      </p:pic>
      <p:pic>
        <p:nvPicPr>
          <p:cNvPr id="35844" name="Picture 4" descr="http://www.prozagadki.ru/uploads/posts/2010-06/1276222732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4071942"/>
            <a:ext cx="223837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00166" y="1071546"/>
            <a:ext cx="785818" cy="2071702"/>
          </a:xfrm>
        </p:spPr>
        <p:txBody>
          <a:bodyPr/>
          <a:lstStyle/>
          <a:p>
            <a:r>
              <a:rPr lang="ru-RU" sz="10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0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858148" y="4714884"/>
            <a:ext cx="828652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14678" y="1357298"/>
            <a:ext cx="92869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1" y="3714752"/>
            <a:ext cx="3500430" cy="264556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утренний</a:t>
            </a:r>
            <a:r>
              <a:rPr lang="ru-RU" sz="4000" dirty="0" smtClean="0"/>
              <a:t> прием пищи.</a:t>
            </a:r>
            <a:endParaRPr lang="ru-RU" sz="4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321571" y="1393017"/>
            <a:ext cx="357190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t1.gstatic.com/images?q=tbn:ANd9GcTLgL0WSMm0KyQiubxhftBofEBtJ09tuagEGb-nBDS9aEB1kmWhuKHbYoT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688476"/>
            <a:ext cx="4286248" cy="3169524"/>
          </a:xfrm>
          <a:prstGeom prst="rect">
            <a:avLst/>
          </a:prstGeom>
          <a:noFill/>
        </p:spPr>
      </p:pic>
      <p:pic>
        <p:nvPicPr>
          <p:cNvPr id="5124" name="Picture 4" descr="http://myjera.ru/wp-content/uploads/2011/08/%D0%B7%D0%B0%D0%B2%D1%82%D1%80%D0%B0%D0%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71480"/>
            <a:ext cx="4191691" cy="2714620"/>
          </a:xfrm>
          <a:prstGeom prst="rect">
            <a:avLst/>
          </a:prstGeom>
          <a:noFill/>
        </p:spPr>
      </p:pic>
      <p:pic>
        <p:nvPicPr>
          <p:cNvPr id="5126" name="Picture 6" descr="http://stroiniashka.ru/statii/eshe_str/da/22/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6758" y="500042"/>
            <a:ext cx="42472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86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Словарные слова  4 класс</vt:lpstr>
      <vt:lpstr>2 четверть</vt:lpstr>
      <vt:lpstr>колхоз</vt:lpstr>
      <vt:lpstr>вдруг</vt:lpstr>
      <vt:lpstr>магазин</vt:lpstr>
      <vt:lpstr>фабрика</vt:lpstr>
      <vt:lpstr>иней</vt:lpstr>
      <vt:lpstr>шофёр</vt:lpstr>
      <vt:lpstr>завтрак</vt:lpstr>
      <vt:lpstr>автомобиль</vt:lpstr>
      <vt:lpstr>метро</vt:lpstr>
      <vt:lpstr>трамвай</vt:lpstr>
      <vt:lpstr>спасибо</vt:lpstr>
      <vt:lpstr>трактор</vt:lpstr>
      <vt:lpstr>Словарный диктант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итать</dc:title>
  <dc:creator>Мама и Папа</dc:creator>
  <cp:lastModifiedBy>Мама</cp:lastModifiedBy>
  <cp:revision>181</cp:revision>
  <dcterms:created xsi:type="dcterms:W3CDTF">2012-07-31T07:26:39Z</dcterms:created>
  <dcterms:modified xsi:type="dcterms:W3CDTF">2014-10-19T15:51:55Z</dcterms:modified>
</cp:coreProperties>
</file>