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9" r:id="rId4"/>
    <p:sldId id="260" r:id="rId5"/>
    <p:sldId id="261" r:id="rId6"/>
    <p:sldId id="262" r:id="rId7"/>
    <p:sldId id="268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78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BDFC1-F3AB-41A9-834A-72482224E4E7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4770F-1C86-464B-A4B9-EA4CCFF14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BDFC1-F3AB-41A9-834A-72482224E4E7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4770F-1C86-464B-A4B9-EA4CCFF14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BDFC1-F3AB-41A9-834A-72482224E4E7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4770F-1C86-464B-A4B9-EA4CCFF14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BDFC1-F3AB-41A9-834A-72482224E4E7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4770F-1C86-464B-A4B9-EA4CCFF14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BDFC1-F3AB-41A9-834A-72482224E4E7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4770F-1C86-464B-A4B9-EA4CCFF14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BDFC1-F3AB-41A9-834A-72482224E4E7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4770F-1C86-464B-A4B9-EA4CCFF14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BDFC1-F3AB-41A9-834A-72482224E4E7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4770F-1C86-464B-A4B9-EA4CCFF14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BDFC1-F3AB-41A9-834A-72482224E4E7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4770F-1C86-464B-A4B9-EA4CCFF14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BDFC1-F3AB-41A9-834A-72482224E4E7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4770F-1C86-464B-A4B9-EA4CCFF14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BDFC1-F3AB-41A9-834A-72482224E4E7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4770F-1C86-464B-A4B9-EA4CCFF14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BDFC1-F3AB-41A9-834A-72482224E4E7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4770F-1C86-464B-A4B9-EA4CCFF14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BDFC1-F3AB-41A9-834A-72482224E4E7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4770F-1C86-464B-A4B9-EA4CCFF14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357298"/>
            <a:ext cx="850112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Слова с удвоенной буквой согласного, пришедшие из других языков</a:t>
            </a:r>
            <a:endParaRPr lang="ru-RU" sz="4400" dirty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ПРОВЕРОЧНАЯ РАБОТА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игра «Редактор»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571612"/>
            <a:ext cx="8501122" cy="2419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defRPr/>
            </a:pP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Алитерация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поможет вам узнать , о чем 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расказываит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книга,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каторую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вы собираетесь читать. Расширяя представления о поэтическом творчестве, мы знакомимся с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ретким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, но очень ценным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приемом-анотацией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. Некоторые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анотации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можно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увидить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на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вывисках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магазинов.   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868" y="357166"/>
            <a:ext cx="277191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</a:rPr>
              <a:t>ПРОВЕРКА</a:t>
            </a:r>
            <a:endParaRPr lang="ru-RU" sz="4400" i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500174"/>
            <a:ext cx="8501122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defRPr/>
            </a:pPr>
            <a:r>
              <a:rPr lang="ru-RU" sz="3200" dirty="0">
                <a:solidFill>
                  <a:srgbClr val="C00000"/>
                </a:solidFill>
              </a:rPr>
              <a:t>Аннотация</a:t>
            </a:r>
            <a:r>
              <a:rPr lang="ru-RU" sz="3200" dirty="0"/>
              <a:t> поможет вам узнать , о чем  ра</a:t>
            </a:r>
            <a:r>
              <a:rPr lang="ru-RU" sz="3200" dirty="0">
                <a:solidFill>
                  <a:srgbClr val="C00000"/>
                </a:solidFill>
              </a:rPr>
              <a:t>с</a:t>
            </a:r>
            <a:r>
              <a:rPr lang="ru-RU" sz="3200" dirty="0"/>
              <a:t>сказыва</a:t>
            </a:r>
            <a:r>
              <a:rPr lang="ru-RU" sz="3200" dirty="0">
                <a:solidFill>
                  <a:srgbClr val="C00000"/>
                </a:solidFill>
              </a:rPr>
              <a:t>е</a:t>
            </a:r>
            <a:r>
              <a:rPr lang="ru-RU" sz="3200" dirty="0"/>
              <a:t>т книга, к</a:t>
            </a:r>
            <a:r>
              <a:rPr lang="ru-RU" sz="3200" dirty="0">
                <a:solidFill>
                  <a:srgbClr val="C00000"/>
                </a:solidFill>
              </a:rPr>
              <a:t>о</a:t>
            </a:r>
            <a:r>
              <a:rPr lang="ru-RU" sz="3200" dirty="0"/>
              <a:t>торую вы собираетесь читать. Расширяя представления о поэтическом творчестве, мы знакомимся с ре</a:t>
            </a:r>
            <a:r>
              <a:rPr lang="ru-RU" sz="3200" dirty="0">
                <a:solidFill>
                  <a:srgbClr val="C00000"/>
                </a:solidFill>
              </a:rPr>
              <a:t>д</a:t>
            </a:r>
            <a:r>
              <a:rPr lang="ru-RU" sz="3200" dirty="0"/>
              <a:t>ким, но очень ценным приемом-</a:t>
            </a:r>
            <a:r>
              <a:rPr lang="ru-RU" sz="3200" dirty="0">
                <a:solidFill>
                  <a:srgbClr val="C00000"/>
                </a:solidFill>
              </a:rPr>
              <a:t>аллитерацией</a:t>
            </a:r>
            <a:r>
              <a:rPr lang="ru-RU" sz="3200" dirty="0"/>
              <a:t>. Некоторые </a:t>
            </a:r>
            <a:r>
              <a:rPr lang="ru-RU" sz="3200" dirty="0">
                <a:solidFill>
                  <a:srgbClr val="C00000"/>
                </a:solidFill>
              </a:rPr>
              <a:t>аббревиатуры</a:t>
            </a:r>
            <a:r>
              <a:rPr lang="ru-RU" sz="3200" dirty="0"/>
              <a:t> можно увид</a:t>
            </a:r>
            <a:r>
              <a:rPr lang="ru-RU" sz="3200" dirty="0">
                <a:solidFill>
                  <a:srgbClr val="C00000"/>
                </a:solidFill>
              </a:rPr>
              <a:t>е</a:t>
            </a:r>
            <a:r>
              <a:rPr lang="ru-RU" sz="3200" dirty="0"/>
              <a:t>ть на выв</a:t>
            </a:r>
            <a:r>
              <a:rPr lang="ru-RU" sz="3200" dirty="0">
                <a:solidFill>
                  <a:srgbClr val="C00000"/>
                </a:solidFill>
              </a:rPr>
              <a:t>е</a:t>
            </a:r>
            <a:r>
              <a:rPr lang="ru-RU" sz="3200" dirty="0"/>
              <a:t>сках магазинов. 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дерево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8715436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000108"/>
            <a:ext cx="82868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А..</a:t>
            </a:r>
            <a:r>
              <a:rPr lang="ru-RU" sz="3600" b="1" dirty="0" err="1" smtClean="0">
                <a:solidFill>
                  <a:schemeClr val="accent2">
                    <a:lumMod val="75000"/>
                  </a:schemeClr>
                </a:solidFill>
              </a:rPr>
              <a:t>уратный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, ко…</a:t>
            </a:r>
            <a:r>
              <a:rPr lang="ru-RU" sz="3600" b="1" dirty="0" err="1" smtClean="0">
                <a:solidFill>
                  <a:schemeClr val="accent2">
                    <a:lumMod val="75000"/>
                  </a:schemeClr>
                </a:solidFill>
              </a:rPr>
              <a:t>мос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, а…</a:t>
            </a:r>
            <a:r>
              <a:rPr lang="ru-RU" sz="3600" b="1" dirty="0" err="1" smtClean="0">
                <a:solidFill>
                  <a:schemeClr val="accent2">
                    <a:lumMod val="75000"/>
                  </a:schemeClr>
                </a:solidFill>
              </a:rPr>
              <a:t>лодировать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, те…фон, хо…ей, а…</a:t>
            </a:r>
            <a:r>
              <a:rPr lang="ru-RU" sz="3600" b="1" dirty="0" err="1" smtClean="0">
                <a:solidFill>
                  <a:schemeClr val="accent2">
                    <a:lumMod val="75000"/>
                  </a:schemeClr>
                </a:solidFill>
              </a:rPr>
              <a:t>етит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3600" b="1" dirty="0" err="1" smtClean="0">
                <a:solidFill>
                  <a:schemeClr val="accent2">
                    <a:lumMod val="75000"/>
                  </a:schemeClr>
                </a:solidFill>
              </a:rPr>
              <a:t>а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…</a:t>
            </a:r>
            <a:r>
              <a:rPr lang="ru-RU" sz="3600" b="1" dirty="0" err="1" smtClean="0">
                <a:solidFill>
                  <a:schemeClr val="accent2">
                    <a:lumMod val="75000"/>
                  </a:schemeClr>
                </a:solidFill>
              </a:rPr>
              <a:t>ликация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3600" b="1" dirty="0" err="1" smtClean="0">
                <a:solidFill>
                  <a:schemeClr val="accent2">
                    <a:lumMod val="75000"/>
                  </a:schemeClr>
                </a:solidFill>
              </a:rPr>
              <a:t>а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…</a:t>
            </a:r>
            <a:r>
              <a:rPr lang="ru-RU" sz="3600" b="1" dirty="0" err="1" smtClean="0">
                <a:solidFill>
                  <a:schemeClr val="accent2">
                    <a:lumMod val="75000"/>
                  </a:schemeClr>
                </a:solidFill>
              </a:rPr>
              <a:t>ракцион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, га…</a:t>
            </a:r>
            <a:r>
              <a:rPr lang="ru-RU" sz="3600" b="1" dirty="0" err="1" smtClean="0">
                <a:solidFill>
                  <a:schemeClr val="accent2">
                    <a:lumMod val="75000"/>
                  </a:schemeClr>
                </a:solidFill>
              </a:rPr>
              <a:t>ерея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, на…</a:t>
            </a:r>
            <a:r>
              <a:rPr lang="ru-RU" sz="3600" b="1" dirty="0" err="1" smtClean="0">
                <a:solidFill>
                  <a:schemeClr val="accent2">
                    <a:lumMod val="75000"/>
                  </a:schemeClr>
                </a:solidFill>
              </a:rPr>
              <a:t>юрморт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ru-RU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1736" y="571480"/>
            <a:ext cx="378621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</a:rPr>
              <a:t>ПРОВЕРКА</a:t>
            </a:r>
            <a:endParaRPr lang="ru-RU" sz="4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28728" y="1428736"/>
            <a:ext cx="54292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None/>
            </a:pP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ХО</a:t>
            </a:r>
            <a:r>
              <a:rPr lang="ru-RU" sz="3600" b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КК</a:t>
            </a: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ЕЙ</a:t>
            </a:r>
          </a:p>
          <a:p>
            <a:pPr marL="457200" indent="-457200" algn="just">
              <a:buNone/>
            </a:pP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А</a:t>
            </a:r>
            <a:r>
              <a:rPr lang="ru-RU" sz="3600" b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КК</a:t>
            </a: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УРАТНЫЙ</a:t>
            </a:r>
          </a:p>
          <a:p>
            <a:pPr marL="457200" indent="-457200" algn="just">
              <a:buNone/>
            </a:pP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А</a:t>
            </a:r>
            <a:r>
              <a:rPr lang="ru-RU" sz="3600" b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ПП</a:t>
            </a: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ЕТИТ</a:t>
            </a:r>
          </a:p>
          <a:p>
            <a:pPr marL="457200" indent="-457200" algn="just">
              <a:buNone/>
            </a:pP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А</a:t>
            </a:r>
            <a:r>
              <a:rPr lang="ru-RU" sz="3600" b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ПП</a:t>
            </a: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ЛИКАЦИЯ</a:t>
            </a:r>
          </a:p>
          <a:p>
            <a:pPr marL="457200" indent="-457200" algn="just">
              <a:buNone/>
            </a:pP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А</a:t>
            </a:r>
            <a:r>
              <a:rPr lang="ru-RU" sz="3600" b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ТТ</a:t>
            </a: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РАКЦИОН</a:t>
            </a:r>
            <a:endParaRPr lang="ru-RU" sz="3600" b="1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714356"/>
            <a:ext cx="778674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just">
              <a:defRPr/>
            </a:pPr>
            <a:r>
              <a:rPr lang="ru-RU" sz="3200" b="1" dirty="0" err="1">
                <a:solidFill>
                  <a:schemeClr val="accent4">
                    <a:lumMod val="75000"/>
                  </a:schemeClr>
                </a:solidFill>
              </a:rPr>
              <a:t>А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д+к</a:t>
            </a:r>
            <a:r>
              <a:rPr lang="ru-RU" sz="3200" b="1" dirty="0" err="1">
                <a:solidFill>
                  <a:schemeClr val="accent4">
                    <a:lumMod val="75000"/>
                  </a:schemeClr>
                </a:solidFill>
              </a:rPr>
              <a:t>уратный</a:t>
            </a: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32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609600" indent="-609600" algn="just">
              <a:defRPr/>
            </a:pPr>
            <a:r>
              <a:rPr lang="ru-RU" sz="2800" b="1" dirty="0" smtClean="0">
                <a:solidFill>
                  <a:srgbClr val="7030A0"/>
                </a:solidFill>
              </a:rPr>
              <a:t>( </a:t>
            </a:r>
            <a:r>
              <a:rPr lang="ru-RU" sz="2800" b="1" dirty="0">
                <a:solidFill>
                  <a:srgbClr val="7030A0"/>
                </a:solidFill>
              </a:rPr>
              <a:t>от «</a:t>
            </a:r>
            <a:r>
              <a:rPr lang="ru-RU" sz="2800" b="1" dirty="0" err="1">
                <a:solidFill>
                  <a:srgbClr val="7030A0"/>
                </a:solidFill>
              </a:rPr>
              <a:t>куро</a:t>
            </a:r>
            <a:r>
              <a:rPr lang="ru-RU" sz="2800" b="1" dirty="0">
                <a:solidFill>
                  <a:srgbClr val="7030A0"/>
                </a:solidFill>
              </a:rPr>
              <a:t>»-заботиться)</a:t>
            </a:r>
          </a:p>
          <a:p>
            <a:pPr marL="609600" indent="-609600" algn="just">
              <a:defRPr/>
            </a:pPr>
            <a:r>
              <a:rPr lang="ru-RU" sz="3200" b="1" dirty="0" err="1">
                <a:solidFill>
                  <a:schemeClr val="accent4">
                    <a:lumMod val="75000"/>
                  </a:schemeClr>
                </a:solidFill>
              </a:rPr>
              <a:t>А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д+п</a:t>
            </a:r>
            <a:r>
              <a:rPr lang="ru-RU" sz="3200" b="1" dirty="0" err="1">
                <a:solidFill>
                  <a:schemeClr val="accent4">
                    <a:lumMod val="75000"/>
                  </a:schemeClr>
                </a:solidFill>
              </a:rPr>
              <a:t>етит</a:t>
            </a: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32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609600" indent="-609600" algn="just">
              <a:defRPr/>
            </a:pPr>
            <a:r>
              <a:rPr lang="ru-RU" sz="2800" b="1" dirty="0" smtClean="0">
                <a:solidFill>
                  <a:srgbClr val="7030A0"/>
                </a:solidFill>
              </a:rPr>
              <a:t>( </a:t>
            </a:r>
            <a:r>
              <a:rPr lang="ru-RU" sz="2800" b="1" dirty="0">
                <a:solidFill>
                  <a:srgbClr val="7030A0"/>
                </a:solidFill>
              </a:rPr>
              <a:t>от «пето»-хотеть, желать)</a:t>
            </a:r>
          </a:p>
          <a:p>
            <a:pPr marL="609600" indent="-609600" algn="just">
              <a:defRPr/>
            </a:pPr>
            <a:r>
              <a:rPr lang="ru-RU" sz="3200" b="1" dirty="0" err="1">
                <a:solidFill>
                  <a:schemeClr val="accent4">
                    <a:lumMod val="75000"/>
                  </a:schemeClr>
                </a:solidFill>
              </a:rPr>
              <a:t>А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д+п</a:t>
            </a:r>
            <a:r>
              <a:rPr lang="ru-RU" sz="3200" b="1" dirty="0" err="1">
                <a:solidFill>
                  <a:schemeClr val="accent4">
                    <a:lumMod val="75000"/>
                  </a:schemeClr>
                </a:solidFill>
              </a:rPr>
              <a:t>ликация</a:t>
            </a: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32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609600" indent="-609600" algn="just">
              <a:defRPr/>
            </a:pPr>
            <a:r>
              <a:rPr lang="ru-RU" sz="2800" b="1" dirty="0" smtClean="0">
                <a:solidFill>
                  <a:srgbClr val="7030A0"/>
                </a:solidFill>
              </a:rPr>
              <a:t>( </a:t>
            </a:r>
            <a:r>
              <a:rPr lang="ru-RU" sz="2800" b="1" dirty="0">
                <a:solidFill>
                  <a:srgbClr val="7030A0"/>
                </a:solidFill>
              </a:rPr>
              <a:t>от «</a:t>
            </a:r>
            <a:r>
              <a:rPr lang="ru-RU" sz="2800" b="1" dirty="0" err="1">
                <a:solidFill>
                  <a:srgbClr val="7030A0"/>
                </a:solidFill>
              </a:rPr>
              <a:t>плико</a:t>
            </a:r>
            <a:r>
              <a:rPr lang="ru-RU" sz="2800" b="1" dirty="0">
                <a:solidFill>
                  <a:srgbClr val="7030A0"/>
                </a:solidFill>
              </a:rPr>
              <a:t>»-складывать, свертывать)</a:t>
            </a:r>
          </a:p>
          <a:p>
            <a:pPr marL="609600" indent="-609600" algn="just">
              <a:defRPr/>
            </a:pPr>
            <a:r>
              <a:rPr lang="ru-RU" sz="3200" b="1" dirty="0" err="1">
                <a:solidFill>
                  <a:schemeClr val="accent4">
                    <a:lumMod val="75000"/>
                  </a:schemeClr>
                </a:solidFill>
              </a:rPr>
              <a:t>А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д+т</a:t>
            </a:r>
            <a:r>
              <a:rPr lang="ru-RU" sz="3200" b="1" dirty="0" err="1">
                <a:solidFill>
                  <a:schemeClr val="accent4">
                    <a:lumMod val="75000"/>
                  </a:schemeClr>
                </a:solidFill>
              </a:rPr>
              <a:t>ракцион</a:t>
            </a: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32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609600" indent="-609600" algn="just">
              <a:defRPr/>
            </a:pPr>
            <a:r>
              <a:rPr lang="ru-RU" sz="2800" b="1" dirty="0" smtClean="0">
                <a:solidFill>
                  <a:srgbClr val="7030A0"/>
                </a:solidFill>
              </a:rPr>
              <a:t>( </a:t>
            </a:r>
            <a:r>
              <a:rPr lang="ru-RU" sz="2800" b="1" dirty="0">
                <a:solidFill>
                  <a:srgbClr val="7030A0"/>
                </a:solidFill>
              </a:rPr>
              <a:t>от «</a:t>
            </a:r>
            <a:r>
              <a:rPr lang="ru-RU" sz="2800" b="1" dirty="0" err="1">
                <a:solidFill>
                  <a:srgbClr val="7030A0"/>
                </a:solidFill>
              </a:rPr>
              <a:t>трако</a:t>
            </a:r>
            <a:r>
              <a:rPr lang="ru-RU" sz="2800" b="1" dirty="0">
                <a:solidFill>
                  <a:srgbClr val="7030A0"/>
                </a:solidFill>
              </a:rPr>
              <a:t>»-притягивать, привлекать)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3161235"/>
            <a:ext cx="6286544" cy="88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3600" b="1" dirty="0" err="1">
                <a:solidFill>
                  <a:schemeClr val="accent4">
                    <a:lumMod val="75000"/>
                  </a:schemeClr>
                </a:solidFill>
              </a:rPr>
              <a:t>А</a:t>
            </a:r>
            <a:r>
              <a:rPr lang="ru-RU" sz="3600" b="1" dirty="0" err="1">
                <a:solidFill>
                  <a:srgbClr val="C00000"/>
                </a:solidFill>
              </a:rPr>
              <a:t>д</a:t>
            </a:r>
            <a:r>
              <a:rPr lang="ru-RU" sz="3600" b="1" dirty="0" err="1">
                <a:solidFill>
                  <a:schemeClr val="accent4">
                    <a:lumMod val="75000"/>
                  </a:schemeClr>
                </a:solidFill>
              </a:rPr>
              <a:t>+</a:t>
            </a:r>
            <a:r>
              <a:rPr lang="ru-RU" sz="3600" b="1" dirty="0" err="1">
                <a:solidFill>
                  <a:srgbClr val="C00000"/>
                </a:solidFill>
              </a:rPr>
              <a:t>н</a:t>
            </a:r>
            <a:r>
              <a:rPr lang="ru-RU" sz="3600" b="1" dirty="0" err="1">
                <a:solidFill>
                  <a:schemeClr val="accent4">
                    <a:lumMod val="75000"/>
                  </a:schemeClr>
                </a:solidFill>
              </a:rPr>
              <a:t>от</a:t>
            </a: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/</a:t>
            </a:r>
            <a:r>
              <a:rPr lang="ru-RU" sz="3600" b="1" dirty="0" err="1">
                <a:solidFill>
                  <a:schemeClr val="accent4">
                    <a:lumMod val="75000"/>
                  </a:schemeClr>
                </a:solidFill>
              </a:rPr>
              <a:t>о+аци+я=а</a:t>
            </a:r>
            <a:r>
              <a:rPr lang="ru-RU" sz="3600" b="1" dirty="0" err="1">
                <a:solidFill>
                  <a:srgbClr val="C00000"/>
                </a:solidFill>
              </a:rPr>
              <a:t>нн</a:t>
            </a:r>
            <a:r>
              <a:rPr lang="ru-RU" sz="3600" b="1" dirty="0" err="1">
                <a:solidFill>
                  <a:schemeClr val="accent4">
                    <a:lumMod val="75000"/>
                  </a:schemeClr>
                </a:solidFill>
              </a:rPr>
              <a:t>отация</a:t>
            </a:r>
            <a:endParaRPr lang="ru-RU" sz="3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800" dirty="0">
                <a:solidFill>
                  <a:srgbClr val="7030A0"/>
                </a:solidFill>
              </a:rPr>
              <a:t>(«</a:t>
            </a:r>
            <a:r>
              <a:rPr lang="ru-RU" sz="2800" dirty="0" err="1">
                <a:solidFill>
                  <a:srgbClr val="7030A0"/>
                </a:solidFill>
              </a:rPr>
              <a:t>ното</a:t>
            </a:r>
            <a:r>
              <a:rPr lang="ru-RU" sz="2800" dirty="0">
                <a:solidFill>
                  <a:srgbClr val="7030A0"/>
                </a:solidFill>
              </a:rPr>
              <a:t>»-помечать, записывать)</a:t>
            </a:r>
            <a:endParaRPr lang="ru-RU" sz="2800" i="1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1785926"/>
            <a:ext cx="7929618" cy="39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defRPr/>
            </a:pP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</a:rPr>
              <a:t>ЭТО  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КРАТКАЯ 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</a:rPr>
              <a:t>  ХАРАКТЕРИСТИКА   СОДЕРЖАНИЯ   КНИГИ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43108" y="357166"/>
            <a:ext cx="47519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</a:rPr>
              <a:t>А</a:t>
            </a:r>
            <a:r>
              <a:rPr lang="ru-RU" sz="4400" b="1" i="1" u="sng" dirty="0" smtClean="0">
                <a:solidFill>
                  <a:schemeClr val="accent2">
                    <a:lumMod val="75000"/>
                  </a:schemeClr>
                </a:solidFill>
              </a:rPr>
              <a:t>НН</a:t>
            </a:r>
            <a: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</a:rPr>
              <a:t>ОТАЦИЯ</a:t>
            </a:r>
            <a:endParaRPr lang="ru-RU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А</a:t>
            </a:r>
            <a:r>
              <a:rPr lang="ru-RU" b="1" i="1" u="sng" dirty="0" smtClean="0">
                <a:solidFill>
                  <a:schemeClr val="accent2">
                    <a:lumMod val="75000"/>
                  </a:schemeClr>
                </a:solidFill>
              </a:rPr>
              <a:t>ЛЛ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ИТЕРАЦИЯ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1357298"/>
            <a:ext cx="7786742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defRPr/>
            </a:pPr>
            <a:r>
              <a:rPr lang="ru-RU" b="1" i="1" dirty="0">
                <a:solidFill>
                  <a:srgbClr val="002060"/>
                </a:solidFill>
              </a:rPr>
              <a:t>ПОВТОРЕНИЕ В СТИХОТВОРНОЙ РЕЧИ ОДИНАКОВЫХ СОГЛАСНЫХ ЗВУКОВ </a:t>
            </a:r>
            <a:r>
              <a:rPr lang="ru-RU" b="1" i="1" dirty="0" smtClean="0">
                <a:solidFill>
                  <a:srgbClr val="002060"/>
                </a:solidFill>
              </a:rPr>
              <a:t>С ЦЕЛЬЮ </a:t>
            </a:r>
            <a:r>
              <a:rPr lang="ru-RU" b="1" i="1" dirty="0">
                <a:solidFill>
                  <a:srgbClr val="002060"/>
                </a:solidFill>
              </a:rPr>
              <a:t>УСИЛЕНИЯ ВЫРАЗИТЕЛЬНОСТИ ХУДОЖЕСТВЕННОЙ РЕЧИ.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2428868"/>
            <a:ext cx="7572428" cy="103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  <a:defRPr/>
            </a:pPr>
            <a:r>
              <a:rPr lang="ru-RU" sz="3600" b="1" dirty="0" err="1">
                <a:solidFill>
                  <a:schemeClr val="accent4">
                    <a:lumMod val="75000"/>
                  </a:schemeClr>
                </a:solidFill>
              </a:rPr>
              <a:t>А</a:t>
            </a:r>
            <a:r>
              <a:rPr lang="ru-RU" sz="3600" b="1" dirty="0" err="1">
                <a:solidFill>
                  <a:srgbClr val="FF0000"/>
                </a:solidFill>
              </a:rPr>
              <a:t>д</a:t>
            </a:r>
            <a:r>
              <a:rPr lang="ru-RU" sz="3600" b="1" dirty="0" err="1">
                <a:solidFill>
                  <a:schemeClr val="accent4">
                    <a:lumMod val="75000"/>
                  </a:schemeClr>
                </a:solidFill>
              </a:rPr>
              <a:t>+</a:t>
            </a:r>
            <a:r>
              <a:rPr lang="ru-RU" sz="3600" b="1" dirty="0" err="1">
                <a:solidFill>
                  <a:srgbClr val="FF0000"/>
                </a:solidFill>
              </a:rPr>
              <a:t>л</a:t>
            </a:r>
            <a:r>
              <a:rPr lang="ru-RU" sz="3600" b="1" dirty="0" err="1">
                <a:solidFill>
                  <a:schemeClr val="accent4">
                    <a:lumMod val="75000"/>
                  </a:schemeClr>
                </a:solidFill>
              </a:rPr>
              <a:t>итер</a:t>
            </a: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/</a:t>
            </a:r>
            <a:r>
              <a:rPr lang="ru-RU" sz="3600" b="1" dirty="0" err="1">
                <a:solidFill>
                  <a:schemeClr val="accent4">
                    <a:lumMod val="75000"/>
                  </a:schemeClr>
                </a:solidFill>
              </a:rPr>
              <a:t>а+аци+я=а</a:t>
            </a:r>
            <a:r>
              <a:rPr lang="ru-RU" sz="3600" b="1" dirty="0" err="1">
                <a:solidFill>
                  <a:srgbClr val="FF0000"/>
                </a:solidFill>
              </a:rPr>
              <a:t>лл</a:t>
            </a:r>
            <a:r>
              <a:rPr lang="ru-RU" sz="3600" b="1" dirty="0" err="1">
                <a:solidFill>
                  <a:schemeClr val="accent4">
                    <a:lumMod val="75000"/>
                  </a:schemeClr>
                </a:solidFill>
              </a:rPr>
              <a:t>итерация</a:t>
            </a:r>
            <a:endParaRPr lang="ru-RU" sz="36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609600" indent="-609600" algn="ctr">
              <a:lnSpc>
                <a:spcPct val="90000"/>
              </a:lnSpc>
              <a:defRPr/>
            </a:pPr>
            <a:r>
              <a:rPr lang="ru-RU" sz="3200" dirty="0">
                <a:solidFill>
                  <a:srgbClr val="7030A0"/>
                </a:solidFill>
              </a:rPr>
              <a:t>(«литера»-буква)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2880320"/>
          </a:xfrm>
        </p:spPr>
        <p:txBody>
          <a:bodyPr>
            <a:noAutofit/>
          </a:bodyPr>
          <a:lstStyle/>
          <a:p>
            <a:pPr algn="l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Вечер. Взморье. Вздохи ветра.</a:t>
            </a:r>
            <a:b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Величавый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 возглас  волн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b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Близко 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буря. В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 берег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бьется</a:t>
            </a:r>
            <a:b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Чуждый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 чарам  черный  челн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u-RU" sz="4000" b="1" dirty="0" smtClean="0">
                <a:solidFill>
                  <a:schemeClr val="accent2"/>
                </a:solidFill>
              </a:rPr>
              <a:t/>
            </a:r>
            <a:br>
              <a:rPr lang="ru-RU" sz="4000" b="1" dirty="0" smtClean="0">
                <a:solidFill>
                  <a:schemeClr val="accent2"/>
                </a:solidFill>
              </a:rPr>
            </a:br>
            <a:r>
              <a:rPr lang="ru-RU" sz="4000" b="1" dirty="0" smtClean="0">
                <a:solidFill>
                  <a:schemeClr val="accent2"/>
                </a:solidFill>
              </a:rPr>
              <a:t>                                          К.Д. Бальмонт</a:t>
            </a:r>
            <a:endParaRPr lang="ru-RU" sz="40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</a:rPr>
              <a:t>А</a:t>
            </a:r>
            <a:r>
              <a:rPr lang="ru-RU" b="1" i="1" u="sng" dirty="0" smtClean="0">
                <a:solidFill>
                  <a:srgbClr val="C00000"/>
                </a:solidFill>
              </a:rPr>
              <a:t>ББ</a:t>
            </a:r>
            <a:r>
              <a:rPr lang="ru-RU" b="1" i="1" dirty="0" smtClean="0">
                <a:solidFill>
                  <a:srgbClr val="C00000"/>
                </a:solidFill>
              </a:rPr>
              <a:t>РЕВИАТУРА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1571612"/>
            <a:ext cx="8072494" cy="690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defRPr/>
            </a:pPr>
            <a:r>
              <a:rPr lang="ru-RU" sz="2400" b="1" i="1" dirty="0">
                <a:solidFill>
                  <a:srgbClr val="002060"/>
                </a:solidFill>
              </a:rPr>
              <a:t>СЛОВО, ОБРАЗОВАННОЕ ИЗ ПЕРВЫХ БУКВ  ИЛИ НАЧАЛЬНЫХ </a:t>
            </a:r>
            <a:r>
              <a:rPr lang="ru-RU" sz="2400" b="1" i="1" dirty="0" smtClean="0">
                <a:solidFill>
                  <a:srgbClr val="002060"/>
                </a:solidFill>
              </a:rPr>
              <a:t>ЧАСТЕЙ СЛОВОСОЧЕТАНИЯ</a:t>
            </a:r>
            <a:r>
              <a:rPr lang="ru-RU" sz="2400" b="1" i="1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3161235"/>
            <a:ext cx="8215370" cy="939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80000"/>
              </a:lnSpc>
              <a:defRPr/>
            </a:pPr>
            <a:r>
              <a:rPr lang="ru-RU" sz="3600" b="1" dirty="0" err="1">
                <a:solidFill>
                  <a:schemeClr val="accent4">
                    <a:lumMod val="75000"/>
                  </a:schemeClr>
                </a:solidFill>
              </a:rPr>
              <a:t>А</a:t>
            </a:r>
            <a:r>
              <a:rPr lang="ru-RU" sz="3600" b="1" dirty="0" err="1">
                <a:solidFill>
                  <a:srgbClr val="C00000"/>
                </a:solidFill>
              </a:rPr>
              <a:t>д</a:t>
            </a:r>
            <a:r>
              <a:rPr lang="ru-RU" sz="3600" b="1" dirty="0" err="1">
                <a:solidFill>
                  <a:schemeClr val="accent4">
                    <a:lumMod val="75000"/>
                  </a:schemeClr>
                </a:solidFill>
              </a:rPr>
              <a:t>+брев</a:t>
            </a: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/</a:t>
            </a:r>
            <a:r>
              <a:rPr lang="ru-RU" sz="3600" b="1" dirty="0" err="1">
                <a:solidFill>
                  <a:schemeClr val="accent4">
                    <a:lumMod val="75000"/>
                  </a:schemeClr>
                </a:solidFill>
              </a:rPr>
              <a:t>о+тур+а=аббревиатура</a:t>
            </a:r>
            <a:endParaRPr lang="ru-RU" sz="36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609600" indent="-609600" algn="ctr">
              <a:lnSpc>
                <a:spcPct val="80000"/>
              </a:lnSpc>
              <a:defRPr/>
            </a:pPr>
            <a:r>
              <a:rPr lang="ru-RU" sz="3200" dirty="0">
                <a:solidFill>
                  <a:schemeClr val="accent4">
                    <a:lumMod val="75000"/>
                  </a:schemeClr>
                </a:solidFill>
              </a:rPr>
              <a:t>(« </a:t>
            </a:r>
            <a:r>
              <a:rPr lang="ru-RU" sz="3200" dirty="0" err="1">
                <a:solidFill>
                  <a:schemeClr val="accent4">
                    <a:lumMod val="75000"/>
                  </a:schemeClr>
                </a:solidFill>
              </a:rPr>
              <a:t>бревио</a:t>
            </a:r>
            <a:r>
              <a:rPr lang="ru-RU" sz="3200" dirty="0">
                <a:solidFill>
                  <a:schemeClr val="accent4">
                    <a:lumMod val="75000"/>
                  </a:schemeClr>
                </a:solidFill>
              </a:rPr>
              <a:t>»-сокращать)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</a:rPr>
              <a:t>АББРЕВИАТУРЫ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ЦУМ</a:t>
            </a:r>
            <a:endParaRPr lang="ru-RU" sz="32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УНИВЕРМАГ</a:t>
            </a:r>
            <a:endParaRPr lang="ru-RU" sz="3200" dirty="0"/>
          </a:p>
        </p:txBody>
      </p:sp>
      <p:pic>
        <p:nvPicPr>
          <p:cNvPr id="7" name="Содержимое 6" descr="zym_web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0035" y="2174874"/>
            <a:ext cx="3714776" cy="4254521"/>
          </a:xfrm>
        </p:spPr>
      </p:pic>
      <p:pic>
        <p:nvPicPr>
          <p:cNvPr id="8" name="Содержимое 9" descr="1326926226_torgovaya-nedvizhimost-moskvy-spros-i-cena-arendy-v-2011-godu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760912" y="2143116"/>
            <a:ext cx="3810000" cy="428628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221</Words>
  <Application>Microsoft Office PowerPoint</Application>
  <PresentationFormat>Экран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АЛЛИТЕРАЦИЯ</vt:lpstr>
      <vt:lpstr>Вечер. Взморье. Вздохи ветра. Величавый  возглас  волн. Близко  буря. В  берег бьется Чуждый  чарам  черный  челн.                                           К.Д. Бальмонт</vt:lpstr>
      <vt:lpstr>АББРЕВИАТУРА</vt:lpstr>
      <vt:lpstr>АББРЕВИАТУРЫ</vt:lpstr>
      <vt:lpstr>ПРОВЕРОЧНАЯ РАБОТА игра «Редактор»</vt:lpstr>
      <vt:lpstr>Слайд 11</vt:lpstr>
      <vt:lpstr>Слайд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Kab01</dc:creator>
  <cp:lastModifiedBy>Kab01</cp:lastModifiedBy>
  <cp:revision>16</cp:revision>
  <dcterms:created xsi:type="dcterms:W3CDTF">2012-11-28T12:50:09Z</dcterms:created>
  <dcterms:modified xsi:type="dcterms:W3CDTF">2012-11-29T06:21:59Z</dcterms:modified>
</cp:coreProperties>
</file>