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58" r:id="rId4"/>
    <p:sldId id="263" r:id="rId5"/>
    <p:sldId id="260" r:id="rId6"/>
    <p:sldId id="261" r:id="rId7"/>
    <p:sldId id="256" r:id="rId8"/>
    <p:sldId id="273" r:id="rId9"/>
    <p:sldId id="274" r:id="rId10"/>
    <p:sldId id="275" r:id="rId11"/>
    <p:sldId id="257" r:id="rId12"/>
    <p:sldId id="276" r:id="rId13"/>
    <p:sldId id="265" r:id="rId14"/>
    <p:sldId id="279" r:id="rId15"/>
    <p:sldId id="27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39" d="100"/>
          <a:sy n="39" d="100"/>
        </p:scale>
        <p:origin x="-13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EA70C-DC51-4941-A8E6-04E9649C364B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C2D3C9-3AEB-43C4-AC89-FDD08EE58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F:\&#1079;\&#1084;&#1086;&#1081;\&#1060;&#1080;&#1079;&#1084;&#1080;&#1085;&#1091;&#1090;&#1082;&#1072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28600"/>
          <a:ext cx="9144000" cy="7086600"/>
        </p:xfrm>
        <a:graphic>
          <a:graphicData uri="http://schemas.openxmlformats.org/presentationml/2006/ole">
            <p:oleObj spid="_x0000_s1026" name="Презентация" r:id="rId3" imgW="5039693" imgH="3779644" progId="PowerPoint.Show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71802" y="1142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charset="0"/>
              </a:rPr>
              <a:t>УРОК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" charset="0"/>
              </a:rPr>
              <a:t> РУССКОГО   ЯЗЫКА 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" charset="0"/>
              </a:rPr>
              <a:t>В  4 КЛАССЕ</a:t>
            </a:r>
            <a:endParaRPr lang="ru-RU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72132" y="2000240"/>
            <a:ext cx="3357586" cy="285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000240"/>
            <a:ext cx="3357586" cy="2857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285992"/>
            <a:ext cx="3008313" cy="26574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Простое предложение с однородными членами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357686" y="2214554"/>
            <a:ext cx="1143008" cy="2428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baseline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5715008" y="2714620"/>
            <a:ext cx="3008313" cy="1928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Сложн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предложение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428604"/>
            <a:ext cx="35719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286380" y="2000240"/>
            <a:ext cx="33575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разделяются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000240"/>
            <a:ext cx="48720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связываются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071942"/>
            <a:ext cx="22145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Союзами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интонацией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4071942"/>
            <a:ext cx="24288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интонацией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86578" y="3643314"/>
            <a:ext cx="9810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800" b="1" dirty="0"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endParaRPr kumimoji="0" lang="ru-RU" sz="8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178695" y="3464719"/>
            <a:ext cx="85725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821769" y="3393281"/>
            <a:ext cx="92869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6858016" y="3500438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изминутка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42" cy="838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работы в парах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686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 тихо</a:t>
            </a:r>
          </a:p>
          <a:p>
            <a:pPr eaLnBrk="1" hangingPunct="1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Выслушай мнение товарища до конца</a:t>
            </a:r>
          </a:p>
          <a:p>
            <a:pPr eaLnBrk="1" hangingPunct="1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перебивайте друг друга</a:t>
            </a:r>
          </a:p>
          <a:p>
            <a:pPr eaLnBrk="1" hangingPunct="1"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 вежлив и сдержан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7" name="Рисунок 6" descr="ms.pn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4222570" y="3571876"/>
            <a:ext cx="4707148" cy="3286123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571604" y="1428736"/>
            <a:ext cx="6786610" cy="41434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Улыбнулись сонные берёзки,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Растрепали шёлковые косы,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Шелестят зелёные серёжки,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горят серебряные росы…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(С.Есенин)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000364" y="442913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6314" y="442913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000232" y="1357298"/>
            <a:ext cx="6357982" cy="464347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  <a:p>
            <a:pPr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[ - =]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[ - =].</a:t>
            </a:r>
          </a:p>
          <a:p>
            <a:pPr eaLnBrk="1" hangingPunct="1">
              <a:buFont typeface="Wingdings" pitchFamily="2" charset="2"/>
              <a:buNone/>
            </a:pPr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[ - =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= ].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99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Итог  урока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1428736"/>
            <a:ext cx="5334000" cy="6858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Arial" charset="0"/>
              </a:rPr>
              <a:t>Что </a:t>
            </a:r>
            <a:r>
              <a:rPr lang="ru-RU" sz="2400" dirty="0" smtClean="0">
                <a:latin typeface="Arial" charset="0"/>
              </a:rPr>
              <a:t>мы повторили?</a:t>
            </a:r>
            <a:endParaRPr lang="ru-RU" sz="2400" dirty="0">
              <a:latin typeface="Arial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0" y="2286000"/>
            <a:ext cx="5334000" cy="6858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>
                <a:latin typeface="Arial" charset="0"/>
              </a:rPr>
              <a:t>Что понравилось?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286116" y="3714752"/>
            <a:ext cx="5105400" cy="609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latin typeface="Monotype Corsiva" pitchFamily="66" charset="0"/>
              </a:rPr>
              <a:t>Хочу знать больше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286116" y="4500570"/>
            <a:ext cx="51816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dirty="0">
                <a:latin typeface="Monotype Corsiva" pitchFamily="66" charset="0"/>
              </a:rPr>
              <a:t>Хорошо, но могу лучше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3286116" y="5286388"/>
            <a:ext cx="5181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Monotype Corsiva" pitchFamily="66" charset="0"/>
              </a:rPr>
              <a:t>Пока</a:t>
            </a:r>
            <a:r>
              <a:rPr lang="ru-RU" sz="3200" dirty="0">
                <a:latin typeface="Monotype Corsiva" pitchFamily="66" charset="0"/>
              </a:rPr>
              <a:t> испытываю трудности</a:t>
            </a:r>
          </a:p>
        </p:txBody>
      </p:sp>
      <p:pic>
        <p:nvPicPr>
          <p:cNvPr id="31755" name="Picture 14" descr="barre_cart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67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6" name="Picture 12" descr="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1242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429000" y="2971800"/>
            <a:ext cx="5715000" cy="5334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latin typeface="Arial" charset="0"/>
              </a:rPr>
              <a:t>Оцени свою работу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749" grpId="0" animBg="1"/>
      <p:bldP spid="31750" grpId="0" animBg="1"/>
      <p:bldP spid="31752" grpId="0" animBg="1"/>
      <p:bldP spid="31753" grpId="0" animBg="1"/>
      <p:bldP spid="31754" grpId="0" animBg="1"/>
      <p:bldP spid="317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2" descr="G:\Анимации\1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718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1285860"/>
            <a:ext cx="350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</a:rPr>
              <a:t>Урок</a:t>
            </a:r>
            <a:endParaRPr lang="ru-RU" sz="3200" b="1" dirty="0">
              <a:solidFill>
                <a:srgbClr val="008000"/>
              </a:solidFill>
            </a:endParaRPr>
          </a:p>
          <a:p>
            <a:pPr algn="ctr"/>
            <a:r>
              <a:rPr lang="ru-RU" sz="3200" b="1" dirty="0"/>
              <a:t>интересный</a:t>
            </a:r>
            <a:br>
              <a:rPr lang="ru-RU" sz="3200" b="1" dirty="0"/>
            </a:br>
            <a:r>
              <a:rPr lang="ru-RU" sz="3200" b="1" dirty="0"/>
              <a:t>познавательный</a:t>
            </a:r>
            <a:br>
              <a:rPr lang="ru-RU" sz="3200" b="1" dirty="0"/>
            </a:br>
            <a:r>
              <a:rPr lang="ru-RU" sz="3200" b="1" dirty="0"/>
              <a:t>развивающий</a:t>
            </a:r>
            <a:br>
              <a:rPr lang="ru-RU" sz="3200" b="1" dirty="0"/>
            </a:br>
            <a:r>
              <a:rPr lang="ru-RU" sz="3200" b="1" dirty="0"/>
              <a:t>плодотворный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648200" y="1000108"/>
            <a:ext cx="4495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008000"/>
                </a:solidFill>
              </a:rPr>
              <a:t>Ученики</a:t>
            </a:r>
            <a:endParaRPr lang="ru-RU" sz="3200" b="1" dirty="0">
              <a:solidFill>
                <a:srgbClr val="008000"/>
              </a:solidFill>
            </a:endParaRPr>
          </a:p>
          <a:p>
            <a:pPr algn="ctr"/>
            <a:r>
              <a:rPr lang="ru-RU" sz="3200" b="1" dirty="0"/>
              <a:t>активные</a:t>
            </a:r>
            <a:br>
              <a:rPr lang="ru-RU" sz="3200" b="1" dirty="0"/>
            </a:br>
            <a:r>
              <a:rPr lang="ru-RU" sz="3200" b="1" dirty="0"/>
              <a:t>думающие</a:t>
            </a:r>
            <a:br>
              <a:rPr lang="ru-RU" sz="3200" b="1" dirty="0"/>
            </a:br>
            <a:r>
              <a:rPr lang="ru-RU" sz="3200" b="1" dirty="0"/>
              <a:t>работоспособные</a:t>
            </a:r>
            <a:br>
              <a:rPr lang="ru-RU" sz="3200" b="1" dirty="0"/>
            </a:br>
            <a:r>
              <a:rPr lang="ru-RU" sz="3200" b="1" dirty="0"/>
              <a:t>внимательные</a:t>
            </a:r>
            <a:br>
              <a:rPr lang="ru-RU" sz="3200" b="1" dirty="0"/>
            </a:br>
            <a:r>
              <a:rPr lang="ru-RU" sz="3200" b="1" dirty="0"/>
              <a:t>аккуратные</a:t>
            </a:r>
            <a:br>
              <a:rPr lang="ru-RU" sz="3200" b="1" dirty="0"/>
            </a:br>
            <a:r>
              <a:rPr lang="ru-RU" sz="3200" b="1" dirty="0"/>
              <a:t>дисциплинированные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2786082" cy="2571768"/>
          </a:xfrm>
        </p:spPr>
        <p:txBody>
          <a:bodyPr>
            <a:noAutofit/>
          </a:bodyPr>
          <a:lstStyle/>
          <a:p>
            <a:r>
              <a:rPr lang="ru-RU" sz="15000" dirty="0" smtClean="0"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14612" y="642918"/>
          <a:ext cx="3571900" cy="3714775"/>
        </p:xfrm>
        <a:graphic>
          <a:graphicData uri="http://schemas.openxmlformats.org/drawingml/2006/table">
            <a:tbl>
              <a:tblPr/>
              <a:tblGrid>
                <a:gridCol w="892339"/>
                <a:gridCol w="893187"/>
                <a:gridCol w="893187"/>
                <a:gridCol w="893187"/>
              </a:tblGrid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578645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олено, корова, копыто, костёр, колесо</a:t>
            </a:r>
            <a:endParaRPr lang="ru-RU" sz="3600" b="1" i="1" dirty="0"/>
          </a:p>
        </p:txBody>
      </p:sp>
      <p:pic>
        <p:nvPicPr>
          <p:cNvPr id="6146" name="Picture 2" descr="http://papus666.narod.ru/clipart/k/koles/koles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357694"/>
            <a:ext cx="1143008" cy="1328585"/>
          </a:xfrm>
          <a:prstGeom prst="rect">
            <a:avLst/>
          </a:prstGeom>
          <a:noFill/>
        </p:spPr>
      </p:pic>
      <p:pic>
        <p:nvPicPr>
          <p:cNvPr id="6148" name="Picture 4" descr="http://s39.radikal.ru/i084/0810/f5/4c129b77e4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259933"/>
            <a:ext cx="1357290" cy="1469663"/>
          </a:xfrm>
          <a:prstGeom prst="rect">
            <a:avLst/>
          </a:prstGeom>
          <a:noFill/>
        </p:spPr>
      </p:pic>
      <p:pic>
        <p:nvPicPr>
          <p:cNvPr id="6150" name="Picture 6" descr="&amp;Acy;&amp;rcy;&amp;tcy;&amp;rcy;&amp;ocy;&amp;zcy; &amp;kcy;&amp;ocy;&amp;lcy;&amp;iecy;&amp;ncy;&amp;ncy;&amp;ycy;&amp;khcy; &amp;scy;&amp;ucy;&amp;scy;&amp;tcy;&amp;acy;&amp;vcy;&amp;ocy;&amp;vcy; &amp;lcy;&amp;iecy;&amp;chcy;&amp;iecy;&amp;ncy;&amp;icy;&amp;iecy; &amp;scy;&amp;icy;&amp;mcy;&amp;pcy;&amp;tcy;&amp;ocy;&amp;mcy;&amp;ycy; - &amp;fcy;&amp;ocy;&amp;rcy;&amp;ucy;&amp;mcy;-&amp;pcy;&amp;ocy;&amp;mcy;&amp;ocy;&amp;zhcy;&amp;iecy;&amp;mcy; &amp;vcy;&amp;acy;&amp;mcy;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F3830"/>
              </a:clrFrom>
              <a:clrTo>
                <a:srgbClr val="3F383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9232" y="142852"/>
            <a:ext cx="1522980" cy="1357322"/>
          </a:xfrm>
          <a:prstGeom prst="rect">
            <a:avLst/>
          </a:prstGeom>
          <a:noFill/>
        </p:spPr>
      </p:pic>
      <p:pic>
        <p:nvPicPr>
          <p:cNvPr id="6152" name="Picture 8" descr="&amp;Ocy;&amp;vcy;&amp;tscy;&amp;ycy;. &amp;Bcy;&amp;iecy;&amp;iecy;&amp;iecy;&amp;iecy;&amp;iecy;&amp;iecy;&amp;iecy;&amp;iecy;&amp;iecy;&amp;iecy;&amp;iecy;&amp;iecy;&amp;iecy;. - GAMER.ru - &amp;Icy;&amp;gcy;&amp;rcy;&amp;ycy; - Gamer.ru: &amp;scy;&amp;ocy;&amp;tscy;&amp;icy;&amp;acy;&amp;lcy;&amp;softcy;&amp;ncy;&amp;acy;&amp;yacy; &amp;scy;&amp;iecy;&amp;tcy;&amp;softcy; &amp;dcy;&amp;lcy;&amp;yacy; &amp;gcy;&amp;iecy;&amp;jcy;&amp;mcy;&amp;iecy;&amp;rcy;&amp;ocy;&amp;v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571744"/>
            <a:ext cx="1571636" cy="1428760"/>
          </a:xfrm>
          <a:prstGeom prst="rect">
            <a:avLst/>
          </a:prstGeom>
          <a:noFill/>
        </p:spPr>
      </p:pic>
      <p:pic>
        <p:nvPicPr>
          <p:cNvPr id="6154" name="Picture 10" descr="Chamber Weekl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64" y="364331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857224" y="1071563"/>
            <a:ext cx="7358114" cy="4608512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Ты молодец. </a:t>
            </a:r>
            <a:r>
              <a:rPr lang="ru-RU" sz="4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(зеленый)</a:t>
            </a:r>
          </a:p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Я доволен твоей работой на уроке.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(желтый)</a:t>
            </a:r>
          </a:p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Ты мог бы поработать лучше.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(красный)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7158" y="549275"/>
            <a:ext cx="857256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Определяем, сколько в предложении грамматических основ</a:t>
            </a: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1547813" y="10525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7164388" y="10525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85720" y="2071678"/>
            <a:ext cx="3143272" cy="30718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предложение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ростое.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643570" y="2071678"/>
            <a:ext cx="3071834" cy="30718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более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Вывод: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предложение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сложное.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Сколько основ,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столько простых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редложений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571604" y="1428736"/>
            <a:ext cx="6786610" cy="471490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6300" b="1" dirty="0" smtClean="0">
                <a:latin typeface="Times New Roman" pitchFamily="18" charset="0"/>
                <a:cs typeface="Times New Roman" pitchFamily="18" charset="0"/>
              </a:rPr>
              <a:t>Ключевые слова:</a:t>
            </a:r>
          </a:p>
          <a:p>
            <a:pPr eaLnBrk="1" hangingPunct="1">
              <a:buFont typeface="Wingdings" pitchFamily="2" charset="2"/>
              <a:buNone/>
            </a:pPr>
            <a:endParaRPr lang="ru-RU" sz="6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300" b="1" i="1" dirty="0" smtClean="0">
                <a:latin typeface="Times New Roman" pitchFamily="18" charset="0"/>
                <a:cs typeface="Times New Roman" pitchFamily="18" charset="0"/>
              </a:rPr>
              <a:t>сложное предложение; </a:t>
            </a:r>
          </a:p>
          <a:p>
            <a:pPr>
              <a:buNone/>
            </a:pPr>
            <a:r>
              <a:rPr lang="ru-RU" sz="6300" b="1" i="1" dirty="0" smtClean="0">
                <a:latin typeface="Times New Roman" pitchFamily="18" charset="0"/>
                <a:cs typeface="Times New Roman" pitchFamily="18" charset="0"/>
              </a:rPr>
              <a:t>союзы и, а, но; </a:t>
            </a:r>
          </a:p>
          <a:p>
            <a:pPr>
              <a:buNone/>
            </a:pPr>
            <a:r>
              <a:rPr lang="ru-RU" sz="6300" b="1" i="1" dirty="0" smtClean="0">
                <a:latin typeface="Times New Roman" pitchFamily="18" charset="0"/>
                <a:cs typeface="Times New Roman" pitchFamily="18" charset="0"/>
              </a:rPr>
              <a:t>запятая</a:t>
            </a:r>
            <a:endParaRPr lang="ru-RU" sz="63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458200" cy="1222375"/>
          </a:xfrm>
        </p:spPr>
        <p:txBody>
          <a:bodyPr>
            <a:no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Запятая в сложном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предложении.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715436" cy="5322909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рядом и мой школой находится с бассейном дом</a:t>
            </a:r>
          </a:p>
          <a:p>
            <a:pPr eaLnBrk="1" hangingPunct="1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туда сестрой мой и бассейном находится с ходим рядом с мы дом часто</a:t>
            </a:r>
          </a:p>
          <a:p>
            <a:pPr eaLnBrk="1" hangingPunct="1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idx="1"/>
          </p:nvPr>
        </p:nvSpPr>
        <p:spPr>
          <a:xfrm>
            <a:off x="214282" y="1535091"/>
            <a:ext cx="8715436" cy="5322909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дом находится рядом с бассейном и школой.</a:t>
            </a:r>
          </a:p>
          <a:p>
            <a:pPr eaLnBrk="1" hangingPunct="1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дом находится рядом с бассейном, и мы с сестрой часто туда ходим.</a:t>
            </a:r>
          </a:p>
          <a:p>
            <a:pPr eaLnBrk="1" hangingPunct="1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249</Words>
  <Application>Microsoft Office PowerPoint</Application>
  <PresentationFormat>Экран (4:3)</PresentationFormat>
  <Paragraphs>91</Paragraphs>
  <Slides>16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Презентация</vt:lpstr>
      <vt:lpstr>Слайд 1</vt:lpstr>
      <vt:lpstr>Слайд 2</vt:lpstr>
      <vt:lpstr>КО</vt:lpstr>
      <vt:lpstr>Слайд 4</vt:lpstr>
      <vt:lpstr>Слайд 5</vt:lpstr>
      <vt:lpstr>Слайд 6</vt:lpstr>
      <vt:lpstr>Запятая в сложном предложении. </vt:lpstr>
      <vt:lpstr>Слайд 8</vt:lpstr>
      <vt:lpstr>Слайд 9</vt:lpstr>
      <vt:lpstr>Слайд 10</vt:lpstr>
      <vt:lpstr>части</vt:lpstr>
      <vt:lpstr>Слайд 12</vt:lpstr>
      <vt:lpstr>Правила работы в парах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Ulia</dc:creator>
  <cp:lastModifiedBy>Ulia</cp:lastModifiedBy>
  <cp:revision>38</cp:revision>
  <dcterms:created xsi:type="dcterms:W3CDTF">2014-10-15T17:37:54Z</dcterms:created>
  <dcterms:modified xsi:type="dcterms:W3CDTF">2014-10-19T16:59:12Z</dcterms:modified>
</cp:coreProperties>
</file>