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73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5F959"/>
    <a:srgbClr val="F2B800"/>
    <a:srgbClr val="C7B33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830D65-96B3-4460-9DE9-0FD509001D2F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DDE22-D12E-4E14-B142-8FCC7A51C48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DE22-D12E-4E14-B142-8FCC7A51C485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DE22-D12E-4E14-B142-8FCC7A51C48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E995-0314-4A65-8656-D48E4D6584EF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25ED-33E5-434B-8C03-50CD2C66A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E995-0314-4A65-8656-D48E4D6584EF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25ED-33E5-434B-8C03-50CD2C66A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E995-0314-4A65-8656-D48E4D6584EF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25ED-33E5-434B-8C03-50CD2C66A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E995-0314-4A65-8656-D48E4D6584EF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25ED-33E5-434B-8C03-50CD2C66A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E995-0314-4A65-8656-D48E4D6584EF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25ED-33E5-434B-8C03-50CD2C66A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E995-0314-4A65-8656-D48E4D6584EF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25ED-33E5-434B-8C03-50CD2C66A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E995-0314-4A65-8656-D48E4D6584EF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25ED-33E5-434B-8C03-50CD2C66A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E995-0314-4A65-8656-D48E4D6584EF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25ED-33E5-434B-8C03-50CD2C66A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E995-0314-4A65-8656-D48E4D6584EF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25ED-33E5-434B-8C03-50CD2C66A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E995-0314-4A65-8656-D48E4D6584EF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625ED-33E5-434B-8C03-50CD2C66A5B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DE995-0314-4A65-8656-D48E4D6584EF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15625ED-33E5-434B-8C03-50CD2C66A5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BDE995-0314-4A65-8656-D48E4D6584EF}" type="datetimeFigureOut">
              <a:rPr lang="ru-RU" smtClean="0"/>
              <a:pPr/>
              <a:t>23.01.2014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15625ED-33E5-434B-8C03-50CD2C66A5B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heel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928670"/>
            <a:ext cx="7851648" cy="435771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7300" dirty="0" smtClean="0">
                <a:solidFill>
                  <a:srgbClr val="FFC000"/>
                </a:solidFill>
              </a:rPr>
              <a:t>Создание ситуации успеха  в образовательном процессе</a:t>
            </a:r>
            <a:endParaRPr lang="ru-RU" sz="73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85791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3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Использовать на определенном этапе обучения более дифференцированную систему оценок: 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поощрительная оценка за старание, 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за усилия, прилежание,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за неожиданный, хотя и слабый ответ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    слабоуспевающего ученика, 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 оценки за качество результата.</a:t>
            </a:r>
          </a:p>
          <a:p>
            <a:pPr algn="ctr">
              <a:buNone/>
            </a:pPr>
            <a:r>
              <a:rPr lang="ru-RU" sz="31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Применять на уроках задания, предполагающие: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соревновательность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развивающие сообразительность и догадку, </a:t>
            </a:r>
          </a:p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содержащих творческие элементы. </a:t>
            </a:r>
          </a:p>
          <a:p>
            <a:pPr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ctr">
              <a:buNone/>
            </a:pP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Ученик  даже не обладающий выраженными способностями, возможно, хорошо рисует, быстро считает и т .д.</a:t>
            </a:r>
          </a:p>
          <a:p>
            <a:pPr algn="ctr">
              <a:buNone/>
            </a:pPr>
            <a:endParaRPr lang="ru-RU" sz="31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dirty="0" smtClean="0">
                <a:solidFill>
                  <a:schemeClr val="accent2"/>
                </a:solidFill>
              </a:rPr>
              <a:t> Успех в учении </a:t>
            </a:r>
            <a:r>
              <a:rPr lang="ru-RU" sz="3200" dirty="0" smtClean="0"/>
              <a:t>– один из источников внутренних сил школьника, рождающий энергию для преодоления трудностей, желание учиться.</a:t>
            </a:r>
            <a:endParaRPr lang="ru-RU" sz="3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6" descr="C:\Users\User\Desktop\лена фото дети\творчество дете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3500438"/>
            <a:ext cx="1870376" cy="1285884"/>
          </a:xfrm>
          <a:prstGeom prst="rect">
            <a:avLst/>
          </a:prstGeom>
          <a:noFill/>
        </p:spPr>
      </p:pic>
      <p:pic>
        <p:nvPicPr>
          <p:cNvPr id="5" name="Picture 3" descr="C:\Users\User\Desktop\лена фото дети\29e1bcc81d83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571612"/>
            <a:ext cx="2000263" cy="14528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785794"/>
            <a:ext cx="8229600" cy="467487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		</a:t>
            </a:r>
            <a:r>
              <a:rPr lang="ru-RU" b="1" dirty="0" smtClean="0">
                <a:solidFill>
                  <a:srgbClr val="0070C0"/>
                </a:solidFill>
              </a:rPr>
              <a:t>Наибольший активизирующий эффект на уроках дают ситуации, в которых обучаемые должны:</a:t>
            </a:r>
          </a:p>
          <a:p>
            <a:r>
              <a:rPr lang="ru-RU" dirty="0" smtClean="0"/>
              <a:t>  самостоятельно объяснять окружающие явления и процессы;</a:t>
            </a:r>
          </a:p>
          <a:p>
            <a:r>
              <a:rPr lang="ru-RU" dirty="0" smtClean="0"/>
              <a:t> отстаивать своё мнение;</a:t>
            </a:r>
          </a:p>
          <a:p>
            <a:r>
              <a:rPr lang="ru-RU" dirty="0" smtClean="0"/>
              <a:t>принимать участие в дискуссиях и обсуждениях;</a:t>
            </a:r>
          </a:p>
          <a:p>
            <a:r>
              <a:rPr lang="ru-RU" dirty="0" smtClean="0"/>
              <a:t> задавать вопросы своим товарищам;</a:t>
            </a:r>
          </a:p>
          <a:p>
            <a:r>
              <a:rPr lang="ru-RU" dirty="0" smtClean="0"/>
              <a:t>оценивать ответы и письменные работы товарищей;</a:t>
            </a:r>
          </a:p>
          <a:p>
            <a:r>
              <a:rPr lang="ru-RU" dirty="0" smtClean="0"/>
              <a:t>объяснять более слабым ученикам непонятные задания; </a:t>
            </a:r>
          </a:p>
          <a:p>
            <a:endParaRPr lang="ru-RU" dirty="0"/>
          </a:p>
        </p:txBody>
      </p:sp>
      <p:pic>
        <p:nvPicPr>
          <p:cNvPr id="5122" name="Picture 2" descr="C:\Users\User\Desktop\лена фото дети\IMG_7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5" y="4857760"/>
            <a:ext cx="2681503" cy="1785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929354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Условия создания ситуации успеха</a:t>
            </a:r>
          </a:p>
          <a:p>
            <a:pPr>
              <a:lnSpc>
                <a:spcPct val="90000"/>
              </a:lnSpc>
            </a:pPr>
            <a:r>
              <a:rPr lang="ru-RU" sz="2800" b="1" dirty="0" smtClean="0"/>
              <a:t>Снятие  страха </a:t>
            </a:r>
            <a:r>
              <a:rPr lang="ru-RU" sz="2800" dirty="0" smtClean="0"/>
              <a:t>(«Это совсем не трудно… Если даже не получится, ничего страшного, мы поищем другой способ…» или же «Мы все тебе поможем» )</a:t>
            </a:r>
            <a:endParaRPr lang="ru-RU" sz="2800" u="sng" dirty="0" smtClean="0"/>
          </a:p>
          <a:p>
            <a:pPr>
              <a:lnSpc>
                <a:spcPct val="90000"/>
              </a:lnSpc>
            </a:pPr>
            <a:r>
              <a:rPr lang="ru-RU" sz="2800" b="1" dirty="0" smtClean="0"/>
              <a:t>«Скрытая  инструкция» </a:t>
            </a:r>
            <a:r>
              <a:rPr lang="ru-RU" sz="2800" dirty="0" smtClean="0"/>
              <a:t>(«Ты помнишь, конечно, что лучше начать с…» или «Обычно удобнее приступить с…», или же «Здесь, вероятно, главное…)</a:t>
            </a:r>
          </a:p>
          <a:p>
            <a:pPr>
              <a:lnSpc>
                <a:spcPct val="90000"/>
              </a:lnSpc>
            </a:pPr>
            <a:r>
              <a:rPr lang="ru-RU" sz="2800" b="1" dirty="0" smtClean="0"/>
              <a:t>Дружеское положительное подкрепление </a:t>
            </a:r>
            <a:r>
              <a:rPr lang="ru-RU" sz="2800" dirty="0" smtClean="0"/>
              <a:t>– </a:t>
            </a:r>
            <a:r>
              <a:rPr lang="ru-RU" sz="2800" b="1" dirty="0" smtClean="0"/>
              <a:t>авансирование</a:t>
            </a:r>
            <a:r>
              <a:rPr lang="ru-RU" sz="2800" dirty="0" smtClean="0"/>
              <a:t>:  «У тебя, такого умного (сильного), непременно получится…».</a:t>
            </a:r>
          </a:p>
          <a:p>
            <a:pPr>
              <a:lnSpc>
                <a:spcPct val="80000"/>
              </a:lnSpc>
            </a:pPr>
            <a:r>
              <a:rPr lang="ru-RU" sz="2800" b="1" dirty="0" smtClean="0"/>
              <a:t>«Персональная исключительность»: </a:t>
            </a:r>
            <a:r>
              <a:rPr lang="ru-RU" sz="2800" dirty="0" smtClean="0"/>
              <a:t>«Только ты и мог бы…; именно на тебя у нас большая надежда»</a:t>
            </a:r>
            <a:endParaRPr lang="ru-RU" sz="2800" u="sng" dirty="0" smtClean="0"/>
          </a:p>
          <a:p>
            <a:pPr>
              <a:lnSpc>
                <a:spcPct val="80000"/>
              </a:lnSpc>
            </a:pPr>
            <a:r>
              <a:rPr lang="ru-RU" sz="2800" b="1" dirty="0" smtClean="0"/>
              <a:t>Педагогическое внушение </a:t>
            </a:r>
            <a:r>
              <a:rPr lang="ru-RU" sz="2800" dirty="0" smtClean="0"/>
              <a:t>– интонационно насыщенный, мимически оформленный способ убеждения воспитанника в большой вере в него</a:t>
            </a:r>
            <a:endParaRPr lang="ru-RU" sz="2800" u="sng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800" dirty="0" smtClean="0"/>
          </a:p>
          <a:p>
            <a:pPr>
              <a:lnSpc>
                <a:spcPct val="90000"/>
              </a:lnSpc>
            </a:pPr>
            <a:endParaRPr lang="ru-RU" sz="2800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53880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/>
              <a:t>Доброжелательность окружающих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Оценка продукта деятельности ребенка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/>
              <a:t>(«Особенно удалось тебе…», «Больше всего мне нравится, как ты…», «Поражает такой фрагмент…»)</a:t>
            </a:r>
          </a:p>
          <a:p>
            <a:pPr>
              <a:lnSpc>
                <a:spcPct val="90000"/>
              </a:lnSpc>
              <a:buFont typeface="Wingdings 2"/>
              <a:buChar char=""/>
              <a:defRPr/>
            </a:pPr>
            <a:r>
              <a:rPr lang="ru-RU" sz="2400" b="1" dirty="0" smtClean="0"/>
              <a:t>Эмоциональные поглаживания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 smtClean="0"/>
              <a:t>    Учитель на уроке делает похвалу: «вы у меня молодцы», «умницы», «ребятки, я горжусь вами».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 smtClean="0"/>
              <a:t>    Но только ли это похвала? Или констатация факта? Может быть, ребенок потому и старается, что поверил учителю: «Да, я молодец, да,  я умница.  Я заслужил эти слова. Я все время буду доказывать, что умница и молодец!» Внушаем ребенку веру в себя.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 smtClean="0"/>
              <a:t>    «Дефицит радости познания порожден дефицитом радости преподавания» (Белкин А.С.)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 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 наших руках возможность создать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на уроке такую атмосферу, в которой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дети будут чувствовать себя успешно,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комфортно, а  для успеха не важен 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наш возраст, и положение! </a:t>
            </a:r>
          </a:p>
          <a:p>
            <a:pPr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>
              <a:buNone/>
            </a:pPr>
            <a:r>
              <a:rPr lang="ru-RU" dirty="0" smtClean="0"/>
              <a:t>		            Надо верить в каждого ребёнка, верить </a:t>
            </a:r>
          </a:p>
          <a:p>
            <a:pPr algn="ctr">
              <a:buNone/>
            </a:pPr>
            <a:r>
              <a:rPr lang="ru-RU" dirty="0" smtClean="0"/>
              <a:t>                     и любить его такого, каков он есть, </a:t>
            </a:r>
          </a:p>
          <a:p>
            <a:pPr algn="ctr">
              <a:buNone/>
            </a:pPr>
            <a:r>
              <a:rPr lang="ru-RU" dirty="0" smtClean="0"/>
              <a:t>                   стремиться сохранить и вырастить в</a:t>
            </a:r>
          </a:p>
          <a:p>
            <a:pPr algn="ctr">
              <a:buNone/>
            </a:pPr>
            <a:r>
              <a:rPr lang="ru-RU" dirty="0" smtClean="0"/>
              <a:t>                 нём его индивидуальность, </a:t>
            </a:r>
          </a:p>
          <a:p>
            <a:pPr algn="ctr">
              <a:buNone/>
            </a:pPr>
            <a:r>
              <a:rPr lang="ru-RU" dirty="0" smtClean="0"/>
              <a:t>                непохожесть на других.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C:\Users\User\Desktop\лена фото дети\фото дети\IMG_9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2071702" cy="2515377"/>
          </a:xfrm>
          <a:prstGeom prst="rect">
            <a:avLst/>
          </a:prstGeom>
          <a:noFill/>
        </p:spPr>
      </p:pic>
      <p:pic>
        <p:nvPicPr>
          <p:cNvPr id="3075" name="Picture 3" descr="C:\Users\User\Desktop\лена фото дети\фото дети\IMG_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928670"/>
            <a:ext cx="1948362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2455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4400" b="1" dirty="0" smtClean="0">
                <a:solidFill>
                  <a:srgbClr val="C00000"/>
                </a:solidFill>
              </a:rPr>
              <a:t>Все зависит только от нас!</a:t>
            </a:r>
          </a:p>
          <a:p>
            <a:endParaRPr lang="ru-RU" dirty="0"/>
          </a:p>
        </p:txBody>
      </p:sp>
      <p:pic>
        <p:nvPicPr>
          <p:cNvPr id="4098" name="Picture 2" descr="C:\Users\User\Desktop\УЧЁБА В АСУ\преподы флэшки\Фирсин\МОТИВАТОРЫ 1\3979b0c570d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357298"/>
            <a:ext cx="7000924" cy="53121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1214446"/>
          </a:xfrm>
        </p:spPr>
        <p:txBody>
          <a:bodyPr/>
          <a:lstStyle/>
          <a:p>
            <a:pPr algn="ctr"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СПАСИБО  ЗА  ВНИМАНИЕ</a:t>
            </a:r>
          </a:p>
          <a:p>
            <a:pPr algn="ctr">
              <a:buNone/>
            </a:pP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1027" name="Picture 3" descr="G:\лена материалы по школе\разное моёё\солнц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571612"/>
            <a:ext cx="5000660" cy="442915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39593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С психологической точки зрения </a:t>
            </a:r>
            <a:r>
              <a:rPr lang="ru-RU" b="1" dirty="0" smtClean="0"/>
              <a:t>успех</a:t>
            </a:r>
            <a:r>
              <a:rPr lang="ru-RU" dirty="0" smtClean="0"/>
              <a:t> - это переживание состояния радости, удовлетворения от того, что результат, к которому личность стремилась в своей деятельности, либо совпал с ее надеждами, ожиданиями, либо превзошел их.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«Как сделать занятия интересными для детей, как построить его так, чтобы дать возможность им  развивать свои индивидуальные возможности и чувствовать себя успешными?»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		В европейской педагогике 20 века утвердилась позиция уважения к индивидуальности и права ребенка. Культура поведения взрослых по отношению к детям должна быть далека от диктата и направлена на создание условий для реализации собственной активности воспитанника.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User\Desktop\лена фото дети\8426548bf862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3602603"/>
            <a:ext cx="2500330" cy="2701437"/>
          </a:xfrm>
          <a:prstGeom prst="rect">
            <a:avLst/>
          </a:prstGeom>
          <a:noFill/>
        </p:spPr>
      </p:pic>
      <p:pic>
        <p:nvPicPr>
          <p:cNvPr id="2051" name="Picture 3" descr="C:\Users\User\Desktop\лена фото дети\school kid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857628"/>
            <a:ext cx="2438400" cy="1627188"/>
          </a:xfrm>
          <a:prstGeom prst="rect">
            <a:avLst/>
          </a:prstGeom>
          <a:noFill/>
        </p:spPr>
      </p:pic>
      <p:pic>
        <p:nvPicPr>
          <p:cNvPr id="2052" name="Picture 4" descr="C:\Users\User\Desktop\лена фото дети\phot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5072074"/>
            <a:ext cx="2525712" cy="1590676"/>
          </a:xfrm>
          <a:prstGeom prst="rect">
            <a:avLst/>
          </a:prstGeom>
          <a:noFill/>
        </p:spPr>
      </p:pic>
      <p:pic>
        <p:nvPicPr>
          <p:cNvPr id="2053" name="Picture 5" descr="C:\Users\User\Desktop\лена фото дети\2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0488" y="3389314"/>
            <a:ext cx="1989164" cy="1333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6736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	Первые шаги на пути к успеху ребёнок совершает ещё в детском саду. </a:t>
            </a:r>
          </a:p>
          <a:p>
            <a:pPr algn="ctr">
              <a:buNone/>
            </a:pPr>
            <a:r>
              <a:rPr lang="ru-RU" dirty="0" smtClean="0"/>
              <a:t>Обстановка спокойной жизни, отсутствие спешки, разумная сбалансированность планов взрослых – необходимые условия нормальной жизни и развития детей.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User\Desktop\лена фото дети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43248"/>
            <a:ext cx="3007200" cy="2143140"/>
          </a:xfrm>
          <a:prstGeom prst="rect">
            <a:avLst/>
          </a:prstGeom>
          <a:noFill/>
        </p:spPr>
      </p:pic>
      <p:pic>
        <p:nvPicPr>
          <p:cNvPr id="1026" name="Picture 2" descr="C:\Users\User\Desktop\лена фото дети\фото дети\IMG_99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357562"/>
            <a:ext cx="3250429" cy="2166953"/>
          </a:xfrm>
          <a:prstGeom prst="rect">
            <a:avLst/>
          </a:prstGeom>
          <a:noFill/>
        </p:spPr>
      </p:pic>
      <p:pic>
        <p:nvPicPr>
          <p:cNvPr id="8" name="Picture 2" descr="C:\Users\User\Desktop\лена фото дети\фото дети\IMG_99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071942"/>
            <a:ext cx="2240474" cy="24288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8647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Условия успешного развития ребёнка в саду</a:t>
            </a:r>
          </a:p>
          <a:p>
            <a:r>
              <a:rPr lang="ru-RU" dirty="0" smtClean="0"/>
              <a:t>Прежде всего воспитатель сам должен быть спокоен и доброжелателен.</a:t>
            </a:r>
          </a:p>
          <a:p>
            <a:r>
              <a:rPr lang="ru-RU" dirty="0" smtClean="0"/>
              <a:t> Необходима ровная манера поведения с детьми.</a:t>
            </a:r>
          </a:p>
          <a:p>
            <a:r>
              <a:rPr lang="ru-RU" dirty="0" smtClean="0"/>
              <a:t> Старайтесь говорить негромко и не слишком быстро.</a:t>
            </a:r>
          </a:p>
          <a:p>
            <a:r>
              <a:rPr lang="ru-RU" dirty="0" smtClean="0"/>
              <a:t> Жестикулировать мягко и не слишком импульсивно.</a:t>
            </a:r>
          </a:p>
          <a:p>
            <a:r>
              <a:rPr lang="ru-RU" dirty="0" smtClean="0"/>
              <a:t> Не торопитесь давать оценку чему бы то ни было – «держите паузу». </a:t>
            </a:r>
          </a:p>
          <a:p>
            <a:r>
              <a:rPr lang="ru-RU" dirty="0" smtClean="0"/>
              <a:t>Резкие интонации создают  отрицательный фон для любой деятельности. </a:t>
            </a:r>
          </a:p>
          <a:p>
            <a:r>
              <a:rPr lang="ru-RU" dirty="0" smtClean="0"/>
              <a:t>Помогайте детям, когда они об этом просят. </a:t>
            </a:r>
          </a:p>
          <a:p>
            <a:r>
              <a:rPr lang="ru-RU" dirty="0" smtClean="0"/>
              <a:t>Стремитесь, чтобы дети получали разнообразные интересные впечатления от занятий.</a:t>
            </a:r>
          </a:p>
          <a:p>
            <a:pPr lvl="0"/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000660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Создавайте положительные традиции жизни группы.</a:t>
            </a:r>
          </a:p>
          <a:p>
            <a:pPr lvl="0"/>
            <a:r>
              <a:rPr lang="ru-RU" dirty="0" smtClean="0"/>
              <a:t>Поощряйте стремления и попытки детей что-то сделать, не оценивая результат их усилий.</a:t>
            </a:r>
          </a:p>
          <a:p>
            <a:pPr lvl="0"/>
            <a:r>
              <a:rPr lang="ru-RU" dirty="0" smtClean="0"/>
              <a:t>Сохраняйте внутреннюю убежденность в том, что каждый ребенок умен и хорош по-своему.</a:t>
            </a:r>
          </a:p>
          <a:p>
            <a:pPr lvl="0"/>
            <a:r>
              <a:rPr lang="ru-RU" dirty="0" smtClean="0"/>
              <a:t>Вселяйте в детей веру в свои силы, способности и лучшие качества.</a:t>
            </a:r>
          </a:p>
          <a:p>
            <a:pPr lvl="0"/>
            <a:r>
              <a:rPr lang="ru-RU" dirty="0" smtClean="0"/>
              <a:t>Не стремитесь к тому, чтобы все дети усваивали материал в одном темпе.</a:t>
            </a:r>
          </a:p>
          <a:p>
            <a:pPr lvl="0"/>
            <a:r>
              <a:rPr lang="ru-RU" dirty="0" smtClean="0"/>
              <a:t>Находите с каждым ребенком личный контакт и индивидуальный стиль общения.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34290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2800" dirty="0" smtClean="0"/>
              <a:t>	</a:t>
            </a:r>
            <a:r>
              <a:rPr lang="ru-RU" sz="2400" dirty="0" smtClean="0"/>
              <a:t>Планируя работу с детьми, не лишне вспомнить мудрое изречение древних китайцев: </a:t>
            </a:r>
          </a:p>
          <a:p>
            <a:pPr algn="ctr">
              <a:buNone/>
            </a:pPr>
            <a:r>
              <a:rPr lang="ru-RU" sz="3200" dirty="0" smtClean="0"/>
              <a:t>«Кто медленно ступает, тот далеко продвинется на своем пути»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C:\Users\User\Desktop\лена фото дети\1281159859_motivator-722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286124"/>
            <a:ext cx="2708307" cy="3044744"/>
          </a:xfrm>
          <a:prstGeom prst="rect">
            <a:avLst/>
          </a:prstGeom>
          <a:noFill/>
        </p:spPr>
      </p:pic>
      <p:pic>
        <p:nvPicPr>
          <p:cNvPr id="4098" name="Picture 2" descr="C:\Users\User\Desktop\лена фото дети\foto_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3357562"/>
            <a:ext cx="2720966" cy="2286016"/>
          </a:xfrm>
          <a:prstGeom prst="rect">
            <a:avLst/>
          </a:prstGeom>
          <a:noFill/>
        </p:spPr>
      </p:pic>
      <p:pic>
        <p:nvPicPr>
          <p:cNvPr id="4099" name="Picture 3" descr="C:\Users\User\Desktop\лена фото дети\1350244770_732227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357562"/>
            <a:ext cx="2638063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42918"/>
            <a:ext cx="8643998" cy="60007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Условия создания ситуации успеха в школе</a:t>
            </a:r>
          </a:p>
          <a:p>
            <a:pPr algn="ctr">
              <a:buNone/>
            </a:pPr>
            <a:r>
              <a:rPr lang="ru-RU" dirty="0" smtClean="0"/>
              <a:t>		</a:t>
            </a:r>
            <a:r>
              <a:rPr lang="ru-RU" sz="2800" dirty="0" smtClean="0"/>
              <a:t>Важнейшим условием развития личности школьника является</a:t>
            </a:r>
          </a:p>
          <a:p>
            <a:pPr algn="ctr">
              <a:buNone/>
            </a:pPr>
            <a:r>
              <a:rPr lang="ru-RU" sz="2800" dirty="0" smtClean="0"/>
              <a:t> </a:t>
            </a:r>
            <a:r>
              <a:rPr lang="ru-RU" sz="3200" b="1" dirty="0" smtClean="0">
                <a:solidFill>
                  <a:srgbClr val="7030A0"/>
                </a:solidFill>
              </a:rPr>
              <a:t>психологический комфорт на уроке. </a:t>
            </a:r>
          </a:p>
          <a:p>
            <a:pPr algn="ctr">
              <a:buNone/>
            </a:pPr>
            <a:r>
              <a:rPr lang="ru-RU" sz="2800" dirty="0" smtClean="0"/>
              <a:t>Создание  положительного настроя перед любым видом деятельности – важная составляющая психологического комфорта </a:t>
            </a:r>
          </a:p>
          <a:p>
            <a:pPr algn="ctr">
              <a:buNone/>
            </a:pPr>
            <a:r>
              <a:rPr lang="ru-RU" sz="2800" dirty="0" smtClean="0"/>
              <a:t>при дальнейшей работе.</a:t>
            </a:r>
          </a:p>
          <a:p>
            <a:pPr algn="ctr">
              <a:buNone/>
            </a:pPr>
            <a:r>
              <a:rPr lang="ru-RU" sz="2800" dirty="0" smtClean="0"/>
              <a:t>	</a:t>
            </a:r>
            <a:r>
              <a:rPr lang="ru-RU" sz="2800" b="1" dirty="0" smtClean="0">
                <a:solidFill>
                  <a:srgbClr val="7030A0"/>
                </a:solidFill>
              </a:rPr>
              <a:t>Задача учителя организовать определенную систему мер по созданию психологического комфорта,  успеха школьников на уроке.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614364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b="1" dirty="0" smtClean="0">
                <a:solidFill>
                  <a:srgbClr val="0070C0"/>
                </a:solidFill>
              </a:rPr>
              <a:t>Чтобы на уроке  ситуация успеха стала нормой, нужно придерживаться  следующих правил:</a:t>
            </a:r>
          </a:p>
          <a:p>
            <a:pPr lvl="0"/>
            <a:r>
              <a:rPr lang="ru-RU" dirty="0" smtClean="0"/>
              <a:t>Не пытайтесь за каждым отрицательным поступком школьника видеть только отрицательные мотивы. </a:t>
            </a:r>
          </a:p>
          <a:p>
            <a:r>
              <a:rPr lang="ru-RU" dirty="0" smtClean="0"/>
              <a:t>Подбадривать за малейший успех, одобрять за малейшую победу в соревновании с самим собой или другими учащимися, за помощь другим, чтобы радость победы была нравственной.</a:t>
            </a:r>
          </a:p>
          <a:p>
            <a:r>
              <a:rPr lang="ru-RU" dirty="0" smtClean="0"/>
              <a:t>Своевременно отметить успехи и достижения учеников во всех видах деятельности . Особенно важно делать это публично, чтобы все знали о поощрении именно данного ученика.</a:t>
            </a:r>
          </a:p>
          <a:p>
            <a:pPr lvl="0"/>
            <a:r>
              <a:rPr lang="ru-RU" dirty="0" smtClean="0"/>
              <a:t>Предусмотрительность и корректность поведения учителя снижают напряжение в общении.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265</TotalTime>
  <Words>474</Words>
  <Application>Microsoft Office PowerPoint</Application>
  <PresentationFormat>Экран (4:3)</PresentationFormat>
  <Paragraphs>89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Создание ситуации успеха  в образовательном процессе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ситуации успеха  в образовательном процессе</dc:title>
  <dc:creator>User</dc:creator>
  <cp:lastModifiedBy>123</cp:lastModifiedBy>
  <cp:revision>27</cp:revision>
  <dcterms:created xsi:type="dcterms:W3CDTF">2013-11-22T19:01:23Z</dcterms:created>
  <dcterms:modified xsi:type="dcterms:W3CDTF">2014-01-23T08:48:12Z</dcterms:modified>
</cp:coreProperties>
</file>