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2" r:id="rId10"/>
    <p:sldId id="266" r:id="rId11"/>
    <p:sldId id="263" r:id="rId12"/>
    <p:sldId id="264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848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0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05E8F7-E300-47E0-AD27-2386F96C392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60906-E7AC-4283-8A48-BB808F69B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05E8F7-E300-47E0-AD27-2386F96C392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60906-E7AC-4283-8A48-BB808F69B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05E8F7-E300-47E0-AD27-2386F96C392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60906-E7AC-4283-8A48-BB808F69B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180D-DB73-4E0F-AE8C-55C547EC06FB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926E-90AD-4BF0-82FA-28D062BCC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05E8F7-E300-47E0-AD27-2386F96C392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60906-E7AC-4283-8A48-BB808F69B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05E8F7-E300-47E0-AD27-2386F96C392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60906-E7AC-4283-8A48-BB808F69B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05E8F7-E300-47E0-AD27-2386F96C392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60906-E7AC-4283-8A48-BB808F69B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05E8F7-E300-47E0-AD27-2386F96C392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60906-E7AC-4283-8A48-BB808F69B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05E8F7-E300-47E0-AD27-2386F96C392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60906-E7AC-4283-8A48-BB808F69B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05E8F7-E300-47E0-AD27-2386F96C392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60906-E7AC-4283-8A48-BB808F69B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05E8F7-E300-47E0-AD27-2386F96C392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60906-E7AC-4283-8A48-BB808F69B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05E8F7-E300-47E0-AD27-2386F96C392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60906-E7AC-4283-8A48-BB808F69B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105E8F7-E300-47E0-AD27-2386F96C392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CE60906-E7AC-4283-8A48-BB808F69B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s59.radikal.ru/i166/0908/11/a5dc1e6f3fa3.pn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s59.radikal.ru/i166/0908/11/a5dc1e6f3fa3.pn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bookvoed.ru/files/1836/18/65/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735" y="3766728"/>
            <a:ext cx="1616616" cy="233823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499722" y="4764835"/>
            <a:ext cx="4064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ru-RU" sz="1600" b="1" dirty="0">
                <a:latin typeface="Calibri" pitchFamily="34" charset="0"/>
              </a:rPr>
              <a:t>Автор: Корчагина Ольга Даниловна,</a:t>
            </a:r>
          </a:p>
          <a:p>
            <a:pPr marL="342900" indent="-342900" algn="r">
              <a:spcBef>
                <a:spcPct val="20000"/>
              </a:spcBef>
            </a:pPr>
            <a:r>
              <a:rPr lang="ru-RU" sz="1600" b="1" dirty="0">
                <a:latin typeface="Calibri" pitchFamily="34" charset="0"/>
              </a:rPr>
              <a:t>учитель начальных классов</a:t>
            </a:r>
          </a:p>
          <a:p>
            <a:pPr marL="342900" indent="-342900" algn="r">
              <a:spcBef>
                <a:spcPct val="20000"/>
              </a:spcBef>
            </a:pPr>
            <a:r>
              <a:rPr lang="ru-RU" sz="1600" b="1" dirty="0">
                <a:latin typeface="Calibri" pitchFamily="34" charset="0"/>
              </a:rPr>
              <a:t>МОУ УСОШ № 2 им. Сергея </a:t>
            </a:r>
            <a:r>
              <a:rPr lang="ru-RU" sz="1600" b="1" dirty="0" err="1">
                <a:latin typeface="Calibri" pitchFamily="34" charset="0"/>
              </a:rPr>
              <a:t>Ступакова</a:t>
            </a:r>
            <a:endParaRPr lang="ru-RU" sz="1600" b="1" dirty="0">
              <a:latin typeface="Calibri" pitchFamily="34" charset="0"/>
            </a:endParaRPr>
          </a:p>
          <a:p>
            <a:pPr marL="342900" indent="-342900" algn="r">
              <a:spcBef>
                <a:spcPct val="20000"/>
              </a:spcBef>
            </a:pPr>
            <a:r>
              <a:rPr lang="ru-RU" sz="1600" b="1" dirty="0">
                <a:latin typeface="Calibri" pitchFamily="34" charset="0"/>
              </a:rPr>
              <a:t>г.Удомля Тверской обл.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49428" y="3856038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Урок русского языка в 3 классе.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43066" y="1044560"/>
            <a:ext cx="5929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 Black" pitchFamily="34" charset="0"/>
              </a:rPr>
              <a:t>«Правописание </a:t>
            </a:r>
            <a:r>
              <a:rPr lang="ru-RU" sz="3600" b="1" dirty="0" smtClean="0">
                <a:latin typeface="Arial Black" pitchFamily="34" charset="0"/>
              </a:rPr>
              <a:t>слов с разделительными Ъ и Ь»</a:t>
            </a:r>
            <a:endParaRPr lang="ru-RU" sz="3600" b="1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4166" y="3051160"/>
            <a:ext cx="639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Narrow" pitchFamily="34" charset="0"/>
              </a:rPr>
              <a:t>Урок развития, закрепления знаний и умений. </a:t>
            </a:r>
            <a:endParaRPr lang="ru-RU" sz="24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500042"/>
            <a:ext cx="65694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E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ФИЗМИНУТКА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8E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6" name="Объект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001024" y="5857892"/>
          <a:ext cx="914400" cy="714375"/>
        </p:xfrm>
        <a:graphic>
          <a:graphicData uri="http://schemas.openxmlformats.org/presentationml/2006/ole">
            <p:oleObj spid="_x0000_s1026" name="Презентация" showAsIcon="1" r:id="rId3" imgW="914400" imgH="714240" progId="PowerPoint.Show.12">
              <p:embed/>
            </p:oleObj>
          </a:graphicData>
        </a:graphic>
      </p:graphicFrame>
      <p:pic>
        <p:nvPicPr>
          <p:cNvPr id="5125" name="Picture 5" descr="http://www.disneypicture.net/data/media/37/DarkwingDuck3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143116"/>
            <a:ext cx="2500330" cy="390592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09683" y="2101755"/>
            <a:ext cx="348018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сй’эст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падй’эзт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л’й’от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абй’экт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</a:t>
            </a:r>
          </a:p>
          <a:p>
            <a:pPr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вй’й’уга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1241946" y="571480"/>
            <a:ext cx="6878472" cy="6429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/>
              <a:t>Какие слова я записала?</a:t>
            </a:r>
            <a:r>
              <a:rPr lang="ru-RU" sz="4400" b="1" dirty="0"/>
              <a:t> 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06034" y="2090380"/>
            <a:ext cx="411935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ъест</a:t>
            </a:r>
            <a:endParaRPr lang="ru-RU" sz="40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69875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подъезд</a:t>
            </a:r>
          </a:p>
          <a:p>
            <a:pPr lvl="0" indent="269875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льёт</a:t>
            </a:r>
          </a:p>
          <a:p>
            <a:pPr lvl="0" indent="269875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объект</a:t>
            </a:r>
          </a:p>
          <a:p>
            <a:pPr lvl="0" indent="269875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вьюга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931392" y="2693159"/>
            <a:ext cx="736979" cy="1364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5147480" y="2788694"/>
            <a:ext cx="275231" cy="1137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5381768" y="3293660"/>
            <a:ext cx="736979" cy="1364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734334" y="3375547"/>
            <a:ext cx="275231" cy="1137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945040" y="3894161"/>
            <a:ext cx="736979" cy="1364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188423" y="3962401"/>
            <a:ext cx="275231" cy="1137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5136107" y="4535606"/>
            <a:ext cx="736979" cy="1364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434082" y="4603846"/>
            <a:ext cx="275231" cy="1137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4906369" y="5145206"/>
            <a:ext cx="880282" cy="2047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204344" y="5220269"/>
            <a:ext cx="275231" cy="1137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6325" y="1565724"/>
            <a:ext cx="47387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/>
              <a:t>Работа по учебнику</a:t>
            </a:r>
          </a:p>
          <a:p>
            <a:pPr algn="ctr"/>
            <a:r>
              <a:rPr lang="ru-RU" sz="4000" b="1" dirty="0" smtClean="0"/>
              <a:t>с.135   </a:t>
            </a:r>
            <a:r>
              <a:rPr lang="ru-RU" sz="4000" b="1" dirty="0" smtClean="0"/>
              <a:t>№ </a:t>
            </a:r>
            <a:r>
              <a:rPr lang="ru-RU" sz="4000" b="1" dirty="0" smtClean="0"/>
              <a:t>165</a:t>
            </a:r>
            <a:endParaRPr lang="ru-RU" sz="4000" b="1" dirty="0"/>
          </a:p>
        </p:txBody>
      </p:sp>
      <p:pic>
        <p:nvPicPr>
          <p:cNvPr id="29698" name="Picture 2" descr="http://www.bookvoed.ru/files/1836/18/65/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2411" y="3133931"/>
            <a:ext cx="1935546" cy="279953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995082" y="684098"/>
            <a:ext cx="7557247" cy="7009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Развитие умений – применение знания.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142852"/>
            <a:ext cx="5500726" cy="928694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6000" b="1" i="1" dirty="0">
                <a:solidFill>
                  <a:srgbClr val="0000D0"/>
                </a:solidFill>
              </a:rPr>
              <a:t>Итог урока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214422"/>
            <a:ext cx="8443914" cy="5000660"/>
          </a:xfrm>
        </p:spPr>
        <p:txBody>
          <a:bodyPr/>
          <a:lstStyle/>
          <a:p>
            <a:r>
              <a:rPr lang="ru-RU" sz="4000" b="1" dirty="0" smtClean="0"/>
              <a:t>Над какой орфограммой работали на уроке?</a:t>
            </a:r>
          </a:p>
          <a:p>
            <a:pPr marL="711200" indent="0"/>
            <a:r>
              <a:rPr lang="ru-RU" sz="4000" b="1" dirty="0" smtClean="0">
                <a:solidFill>
                  <a:srgbClr val="C00000"/>
                </a:solidFill>
              </a:rPr>
              <a:t>Как </a:t>
            </a:r>
            <a:r>
              <a:rPr lang="ru-RU" sz="4000" b="1" dirty="0">
                <a:solidFill>
                  <a:srgbClr val="C00000"/>
                </a:solidFill>
              </a:rPr>
              <a:t>проверить </a:t>
            </a:r>
            <a:r>
              <a:rPr lang="ru-RU" sz="4000" b="1" dirty="0" smtClean="0">
                <a:solidFill>
                  <a:srgbClr val="C00000"/>
                </a:solidFill>
              </a:rPr>
              <a:t>надо писать Ъ или Ь?</a:t>
            </a:r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4000" b="1" dirty="0"/>
              <a:t> </a:t>
            </a:r>
            <a:r>
              <a:rPr lang="ru-RU" sz="4000" b="1" dirty="0">
                <a:solidFill>
                  <a:srgbClr val="7030A0"/>
                </a:solidFill>
              </a:rPr>
              <a:t>Кто может сказать, что он научился </a:t>
            </a:r>
            <a:r>
              <a:rPr lang="ru-RU" sz="4000" b="1" dirty="0" smtClean="0">
                <a:solidFill>
                  <a:srgbClr val="7030A0"/>
                </a:solidFill>
              </a:rPr>
              <a:t>правильно писать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    слова с изученной орфограммой?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5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929454" y="3143248"/>
            <a:ext cx="1947906" cy="203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 rot="20701973">
            <a:off x="431288" y="2595862"/>
            <a:ext cx="8784661" cy="2281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44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kern="10" dirty="0" smtClean="0">
                <a:ln w="11430"/>
                <a:solidFill>
                  <a:srgbClr val="0000D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Спасибо </a:t>
            </a:r>
            <a:r>
              <a:rPr lang="ru-RU" sz="3600" b="1" i="1" kern="10" dirty="0">
                <a:ln w="11430"/>
                <a:solidFill>
                  <a:srgbClr val="0000D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за работу!</a:t>
            </a:r>
          </a:p>
        </p:txBody>
      </p:sp>
      <p:pic>
        <p:nvPicPr>
          <p:cNvPr id="3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57950" y="4071942"/>
            <a:ext cx="1947906" cy="203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60721" y="2052116"/>
            <a:ext cx="11667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судя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60927" y="3044188"/>
            <a:ext cx="13436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вюга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54597" y="4439511"/>
            <a:ext cx="1330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житё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2749" y="2735091"/>
            <a:ext cx="1490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плате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7207" y="3245427"/>
            <a:ext cx="21002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сёжился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24497" y="4322312"/>
            <a:ext cx="23632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обяснили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03910" y="2039270"/>
            <a:ext cx="17027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отехал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18865" y="5627660"/>
            <a:ext cx="7710985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Посмотрите и определите, что случилось со словами?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86176" y="1315405"/>
            <a:ext cx="5581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79000" y="1315406"/>
            <a:ext cx="6158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Ъ</a:t>
            </a:r>
            <a:endParaRPr lang="ru-RU" sz="2000" dirty="0">
              <a:solidFill>
                <a:srgbClr val="C00000"/>
              </a:solidFill>
            </a:endParaRPr>
          </a:p>
        </p:txBody>
      </p:sp>
      <p:grpSp>
        <p:nvGrpSpPr>
          <p:cNvPr id="13" name="Group 1"/>
          <p:cNvGrpSpPr>
            <a:grpSpLocks/>
          </p:cNvGrpSpPr>
          <p:nvPr/>
        </p:nvGrpSpPr>
        <p:grpSpPr bwMode="auto">
          <a:xfrm>
            <a:off x="670234" y="381285"/>
            <a:ext cx="8015287" cy="677636"/>
            <a:chOff x="405" y="180"/>
            <a:chExt cx="5049" cy="38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776" y="194"/>
              <a:ext cx="4678" cy="374"/>
            </a:xfrm>
            <a:prstGeom prst="rect">
              <a:avLst/>
            </a:prstGeom>
            <a:grpFill/>
            <a:ln w="38100" cap="flat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3200" b="1" dirty="0">
                  <a:solidFill>
                    <a:srgbClr val="000000"/>
                  </a:solidFill>
                  <a:latin typeface="Calibri" pitchFamily="32" charset="0"/>
                  <a:ea typeface="Microsoft YaHei" charset="0"/>
                  <a:cs typeface="Microsoft YaHei" charset="0"/>
                </a:rPr>
                <a:t>Определяем основной вопрос урока</a:t>
              </a:r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5" y="180"/>
              <a:ext cx="369" cy="388"/>
            </a:xfrm>
            <a:prstGeom prst="rect">
              <a:avLst/>
            </a:prstGeom>
            <a:grpFill/>
            <a:ln w="38100" cap="flat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06382" y="2229537"/>
            <a:ext cx="14376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судья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34587" y="3399030"/>
            <a:ext cx="16145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вьюга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9063" y="3920897"/>
            <a:ext cx="1601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житьё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69359" y="2844274"/>
            <a:ext cx="17615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платье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83423" y="2822347"/>
            <a:ext cx="24000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съёжился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38395" y="3407913"/>
            <a:ext cx="26629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объяснили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76615" y="2216691"/>
            <a:ext cx="2002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отъехал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58881" y="1397291"/>
            <a:ext cx="5581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51705" y="1397292"/>
            <a:ext cx="6158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Ъ</a:t>
            </a:r>
            <a:endParaRPr lang="ru-RU" sz="2000" dirty="0">
              <a:solidFill>
                <a:srgbClr val="C0000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2688609" y="2811439"/>
            <a:ext cx="736979" cy="1364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961679" y="2896480"/>
            <a:ext cx="245545" cy="1049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922895" y="3441510"/>
            <a:ext cx="736979" cy="1364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166280" y="3537045"/>
            <a:ext cx="220639" cy="1137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172269" y="3971498"/>
            <a:ext cx="857534" cy="227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390748" y="4045166"/>
            <a:ext cx="297861" cy="821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2854658" y="4533331"/>
            <a:ext cx="736979" cy="1364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3043451" y="4628866"/>
            <a:ext cx="275231" cy="1137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5791201" y="2815988"/>
            <a:ext cx="736979" cy="1364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5979994" y="2911523"/>
            <a:ext cx="275231" cy="1137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5299881" y="3402843"/>
            <a:ext cx="736979" cy="1364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5488674" y="3498378"/>
            <a:ext cx="275231" cy="1137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5422711" y="4003344"/>
            <a:ext cx="736979" cy="1364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5611504" y="4098879"/>
            <a:ext cx="275231" cy="1137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1009933" y="4981433"/>
            <a:ext cx="7588155" cy="1077218"/>
          </a:xfrm>
          <a:prstGeom prst="rect">
            <a:avLst/>
          </a:prstGeom>
          <a:solidFill>
            <a:srgbClr val="F8F8F8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Arial Black" pitchFamily="34" charset="0"/>
              </a:rPr>
              <a:t>Тема: </a:t>
            </a:r>
            <a:r>
              <a:rPr lang="ru-RU" sz="3200" b="1" i="1" dirty="0" smtClean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t>«Правописание слов с разделительными Ъ и Ь» </a:t>
            </a:r>
            <a:endParaRPr lang="ru-RU" sz="3200" b="1" i="1" dirty="0">
              <a:solidFill>
                <a:schemeClr val="bg1">
                  <a:lumMod val="10000"/>
                </a:schemeClr>
              </a:solidFill>
              <a:latin typeface="Arial Black" pitchFamily="34" charset="0"/>
            </a:endParaRPr>
          </a:p>
        </p:txBody>
      </p:sp>
      <p:grpSp>
        <p:nvGrpSpPr>
          <p:cNvPr id="41" name="Group 1"/>
          <p:cNvGrpSpPr>
            <a:grpSpLocks/>
          </p:cNvGrpSpPr>
          <p:nvPr/>
        </p:nvGrpSpPr>
        <p:grpSpPr bwMode="auto">
          <a:xfrm>
            <a:off x="642938" y="408581"/>
            <a:ext cx="8015287" cy="677636"/>
            <a:chOff x="405" y="180"/>
            <a:chExt cx="5049" cy="38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2" name="Text Box 2"/>
            <p:cNvSpPr txBox="1">
              <a:spLocks noChangeArrowheads="1"/>
            </p:cNvSpPr>
            <p:nvPr/>
          </p:nvSpPr>
          <p:spPr bwMode="auto">
            <a:xfrm>
              <a:off x="776" y="194"/>
              <a:ext cx="4678" cy="374"/>
            </a:xfrm>
            <a:prstGeom prst="rect">
              <a:avLst/>
            </a:prstGeom>
            <a:grpFill/>
            <a:ln w="38100" cap="flat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3200" b="1" dirty="0">
                  <a:solidFill>
                    <a:srgbClr val="000000"/>
                  </a:solidFill>
                  <a:latin typeface="Calibri" pitchFamily="32" charset="0"/>
                  <a:ea typeface="Microsoft YaHei" charset="0"/>
                  <a:cs typeface="Microsoft YaHei" charset="0"/>
                </a:rPr>
                <a:t>Определяем основной вопрос урока</a:t>
              </a:r>
            </a:p>
          </p:txBody>
        </p:sp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5" y="180"/>
              <a:ext cx="369" cy="388"/>
            </a:xfrm>
            <a:prstGeom prst="rect">
              <a:avLst/>
            </a:prstGeom>
            <a:grpFill/>
            <a:ln w="38100" cap="flat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ffectLst/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97038" y="571480"/>
            <a:ext cx="5213445" cy="642942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Чистописание 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68939" y="4108190"/>
            <a:ext cx="7715250" cy="1350914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3600" b="1" i="1" dirty="0" smtClean="0">
                <a:solidFill>
                  <a:srgbClr val="0033CC"/>
                </a:solidFill>
              </a:rPr>
              <a:t>Составьте предложение с любым словом.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785785" y="2500306"/>
            <a:ext cx="2429465" cy="61437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воробьи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5429255" y="2500306"/>
            <a:ext cx="2609275" cy="61437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объявил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3202733" y="2513953"/>
            <a:ext cx="2377763" cy="61437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соловьи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1571612"/>
            <a:ext cx="58333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  <a:latin typeface="Book Antiqua" pitchFamily="18" charset="0"/>
                <a:ea typeface="+mj-ea"/>
                <a:cs typeface="Arial" pitchFamily="34" charset="0"/>
              </a:rPr>
              <a:t> </a:t>
            </a:r>
            <a:r>
              <a:rPr lang="ru-RU" sz="4800" b="1" i="1" dirty="0" err="1" smtClean="0">
                <a:solidFill>
                  <a:srgbClr val="4F81BD">
                    <a:lumMod val="50000"/>
                  </a:srgbClr>
                </a:solidFill>
                <a:latin typeface="Book Antiqua" pitchFamily="18" charset="0"/>
                <a:ea typeface="+mj-ea"/>
                <a:cs typeface="Arial" pitchFamily="34" charset="0"/>
              </a:rPr>
              <a:t>ььь</a:t>
            </a:r>
            <a:r>
              <a:rPr lang="ru-RU" sz="4800" b="1" i="1" dirty="0" smtClean="0">
                <a:solidFill>
                  <a:srgbClr val="4F81BD">
                    <a:lumMod val="50000"/>
                  </a:srgbClr>
                </a:solidFill>
                <a:latin typeface="Book Antiqua" pitchFamily="18" charset="0"/>
                <a:ea typeface="+mj-ea"/>
                <a:cs typeface="Arial" pitchFamily="34" charset="0"/>
              </a:rPr>
              <a:t>   </a:t>
            </a:r>
            <a:r>
              <a:rPr lang="ru-RU" sz="4800" b="1" i="1" dirty="0" err="1" smtClean="0">
                <a:solidFill>
                  <a:srgbClr val="4F81BD">
                    <a:lumMod val="50000"/>
                  </a:srgbClr>
                </a:solidFill>
                <a:latin typeface="Book Antiqua" pitchFamily="18" charset="0"/>
                <a:ea typeface="+mj-ea"/>
                <a:cs typeface="Arial" pitchFamily="34" charset="0"/>
              </a:rPr>
              <a:t>ъъъ</a:t>
            </a:r>
            <a:r>
              <a:rPr lang="ru-RU" sz="4800" b="1" i="1" dirty="0" smtClean="0">
                <a:solidFill>
                  <a:srgbClr val="4F81BD">
                    <a:lumMod val="50000"/>
                  </a:srgbClr>
                </a:solidFill>
                <a:latin typeface="Book Antiqua" pitchFamily="18" charset="0"/>
                <a:ea typeface="+mj-ea"/>
                <a:cs typeface="Arial" pitchFamily="34" charset="0"/>
              </a:rPr>
              <a:t>   </a:t>
            </a:r>
            <a:r>
              <a:rPr lang="ru-RU" sz="4800" b="1" i="1" dirty="0" err="1" smtClean="0">
                <a:solidFill>
                  <a:srgbClr val="4F81BD">
                    <a:lumMod val="50000"/>
                  </a:srgbClr>
                </a:solidFill>
                <a:latin typeface="Book Antiqua" pitchFamily="18" charset="0"/>
                <a:ea typeface="+mj-ea"/>
                <a:cs typeface="Arial" pitchFamily="34" charset="0"/>
              </a:rPr>
              <a:t>ььь</a:t>
            </a:r>
            <a:r>
              <a:rPr lang="ru-RU" sz="4800" b="1" i="1" dirty="0" smtClean="0">
                <a:solidFill>
                  <a:srgbClr val="4F81BD">
                    <a:lumMod val="50000"/>
                  </a:srgbClr>
                </a:solidFill>
                <a:latin typeface="Book Antiqua" pitchFamily="18" charset="0"/>
                <a:ea typeface="+mj-ea"/>
                <a:cs typeface="Arial" pitchFamily="34" charset="0"/>
              </a:rPr>
              <a:t>   </a:t>
            </a:r>
            <a:r>
              <a:rPr lang="ru-RU" sz="4800" b="1" i="1" dirty="0" err="1" smtClean="0">
                <a:solidFill>
                  <a:srgbClr val="4F81BD">
                    <a:lumMod val="50000"/>
                  </a:srgbClr>
                </a:solidFill>
                <a:latin typeface="Book Antiqua" pitchFamily="18" charset="0"/>
                <a:ea typeface="+mj-ea"/>
                <a:cs typeface="Arial" pitchFamily="34" charset="0"/>
              </a:rPr>
              <a:t>ъъъ</a:t>
            </a:r>
            <a:endParaRPr lang="ru-RU" sz="2000" dirty="0">
              <a:latin typeface="Book Antiqua" pitchFamily="18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1981201" y="3113964"/>
            <a:ext cx="736979" cy="1364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169994" y="3209499"/>
            <a:ext cx="275231" cy="1137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287672" y="3100316"/>
            <a:ext cx="736979" cy="1364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476465" y="3195851"/>
            <a:ext cx="275231" cy="1137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870813" y="3113964"/>
            <a:ext cx="736979" cy="1364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6059606" y="3209499"/>
            <a:ext cx="275231" cy="1137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soub.ru/images/stories/uploads/Az-booki-vedi.jpg"/>
          <p:cNvPicPr>
            <a:picLocks noChangeAspect="1" noChangeArrowheads="1"/>
          </p:cNvPicPr>
          <p:nvPr/>
        </p:nvPicPr>
        <p:blipFill>
          <a:blip r:embed="rId2"/>
          <a:srcRect l="9758" r="18600"/>
          <a:stretch>
            <a:fillRect/>
          </a:stretch>
        </p:blipFill>
        <p:spPr bwMode="auto">
          <a:xfrm>
            <a:off x="1112525" y="1902248"/>
            <a:ext cx="2709047" cy="3960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90265" y="955911"/>
            <a:ext cx="6578221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В IX веке Кириллом и </a:t>
            </a:r>
            <a:r>
              <a:rPr lang="ru-RU" sz="2000" b="1" dirty="0" err="1"/>
              <a:t>Мефодием</a:t>
            </a:r>
            <a:r>
              <a:rPr lang="ru-RU" sz="2000" b="1" dirty="0"/>
              <a:t> был создан первый славянский </a:t>
            </a:r>
            <a:r>
              <a:rPr lang="ru-RU" sz="2000" b="1" dirty="0" smtClean="0"/>
              <a:t>алфавит. В нем </a:t>
            </a:r>
            <a:r>
              <a:rPr lang="ru-RU" sz="2000" b="1" dirty="0"/>
              <a:t>было 43 буквы. </a:t>
            </a:r>
          </a:p>
        </p:txBody>
      </p:sp>
      <p:pic>
        <p:nvPicPr>
          <p:cNvPr id="15366" name="Picture 6" descr="http://img0.liveinternet.ru/images/attach/c/2/73/155/73155498_azbuk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2982" y="1874728"/>
            <a:ext cx="3216475" cy="3677503"/>
          </a:xfrm>
          <a:prstGeom prst="rect">
            <a:avLst/>
          </a:prstGeom>
          <a:noFill/>
        </p:spPr>
      </p:pic>
      <p:sp>
        <p:nvSpPr>
          <p:cNvPr id="15368" name="AutoShape 8" descr="http://maxpark.com/static/u/article_image/13/05/14/tmp6l3ed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://maxpark.com/static/u/article_image/13/05/14/tmp6l3ed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2" name="Picture 12" descr="http://maxpark.com/static/u/article_image/13/05/14/tmp6l3ed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5011" y="1877473"/>
            <a:ext cx="4229402" cy="42435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83541" y="418029"/>
            <a:ext cx="345589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Немного из истории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 descr="http://rpp.nashaucheba.ru/pars_docs/refs/146/145265/img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8" name="Picture 6" descr="http://rpp.nashaucheba.ru/pars_docs/refs/146/145265/img3.jpg"/>
          <p:cNvPicPr>
            <a:picLocks noChangeAspect="1" noChangeArrowheads="1"/>
          </p:cNvPicPr>
          <p:nvPr/>
        </p:nvPicPr>
        <p:blipFill>
          <a:blip r:embed="rId2"/>
          <a:srcRect l="2973" t="5493" r="1027" b="4956"/>
          <a:stretch>
            <a:fillRect/>
          </a:stretch>
        </p:blipFill>
        <p:spPr bwMode="auto">
          <a:xfrm>
            <a:off x="968188" y="1338622"/>
            <a:ext cx="7409330" cy="4774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041278" y="343758"/>
            <a:ext cx="2835087" cy="93893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Ъ и Ь</a:t>
            </a:r>
            <a:endParaRPr kumimoji="0" lang="ru-RU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0577" y="1172235"/>
            <a:ext cx="6284961" cy="830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atin typeface="+mn-lt"/>
              </a:rPr>
              <a:t>Когда и где пишутся разделительные </a:t>
            </a:r>
            <a:r>
              <a:rPr lang="ru-RU" sz="2400" dirty="0" err="1">
                <a:latin typeface="+mn-lt"/>
              </a:rPr>
              <a:t>ь</a:t>
            </a:r>
            <a:r>
              <a:rPr lang="ru-RU" sz="2400" dirty="0">
                <a:latin typeface="+mn-lt"/>
              </a:rPr>
              <a:t> и </a:t>
            </a:r>
            <a:r>
              <a:rPr lang="ru-RU" sz="2400" dirty="0" err="1">
                <a:latin typeface="+mn-lt"/>
              </a:rPr>
              <a:t>ъ</a:t>
            </a:r>
            <a:r>
              <a:rPr lang="ru-RU" sz="2400" dirty="0">
                <a:latin typeface="+mn-lt"/>
              </a:rPr>
              <a:t>?</a:t>
            </a:r>
          </a:p>
          <a:p>
            <a:pPr>
              <a:defRPr/>
            </a:pPr>
            <a:r>
              <a:rPr lang="ru-RU" sz="2400" dirty="0">
                <a:latin typeface="+mn-lt"/>
              </a:rPr>
              <a:t>Сформулируйте правило. </a:t>
            </a:r>
          </a:p>
        </p:txBody>
      </p:sp>
      <p:grpSp>
        <p:nvGrpSpPr>
          <p:cNvPr id="3" name="Группа 3"/>
          <p:cNvGrpSpPr>
            <a:grpSpLocks/>
          </p:cNvGrpSpPr>
          <p:nvPr/>
        </p:nvGrpSpPr>
        <p:grpSpPr bwMode="auto">
          <a:xfrm>
            <a:off x="629969" y="455662"/>
            <a:ext cx="8072438" cy="630237"/>
            <a:chOff x="642910" y="357166"/>
            <a:chExt cx="8072494" cy="630211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285852" y="428604"/>
              <a:ext cx="7429552" cy="455594"/>
            </a:xfrm>
            <a:prstGeom prst="rect">
              <a:avLst/>
            </a:prstGeom>
            <a:solidFill>
              <a:srgbClr val="FFDA8F"/>
            </a:solidFill>
            <a:ln w="28575" cap="sq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3600" dirty="0">
                  <a:solidFill>
                    <a:srgbClr val="000000"/>
                  </a:solidFill>
                  <a:latin typeface="Calibri" pitchFamily="34" charset="0"/>
                  <a:ea typeface="Microsoft YaHei"/>
                  <a:cs typeface="Microsoft YaHei"/>
                </a:rPr>
                <a:t>Вспоминаем то, что знаем</a:t>
              </a:r>
            </a:p>
          </p:txBody>
        </p:sp>
        <p:pic>
          <p:nvPicPr>
            <p:cNvPr id="5" name="Рисунок 5" descr="значки - думаю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10" y="357166"/>
              <a:ext cx="642942" cy="630211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</p:spPr>
        </p:pic>
      </p:grpSp>
      <p:grpSp>
        <p:nvGrpSpPr>
          <p:cNvPr id="6" name="Группа 41"/>
          <p:cNvGrpSpPr>
            <a:grpSpLocks/>
          </p:cNvGrpSpPr>
          <p:nvPr/>
        </p:nvGrpSpPr>
        <p:grpSpPr bwMode="auto">
          <a:xfrm>
            <a:off x="1190479" y="2354360"/>
            <a:ext cx="7404881" cy="3970318"/>
            <a:chOff x="714348" y="3286124"/>
            <a:chExt cx="6143668" cy="3970401"/>
          </a:xfrm>
        </p:grpSpPr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714348" y="3286124"/>
              <a:ext cx="1714512" cy="3970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2800" b="1" i="1" dirty="0">
                  <a:latin typeface="Century" pitchFamily="18" charset="0"/>
                </a:rPr>
                <a:t>медвежья</a:t>
              </a:r>
            </a:p>
            <a:p>
              <a:pPr>
                <a:lnSpc>
                  <a:spcPct val="150000"/>
                </a:lnSpc>
              </a:pPr>
              <a:r>
                <a:rPr lang="ru-RU" sz="2800" b="1" i="1" dirty="0">
                  <a:latin typeface="Century" pitchFamily="18" charset="0"/>
                </a:rPr>
                <a:t>вьюга</a:t>
              </a:r>
            </a:p>
            <a:p>
              <a:pPr>
                <a:lnSpc>
                  <a:spcPct val="150000"/>
                </a:lnSpc>
              </a:pPr>
              <a:r>
                <a:rPr lang="ru-RU" sz="2800" b="1" i="1" dirty="0">
                  <a:latin typeface="Century" pitchFamily="18" charset="0"/>
                </a:rPr>
                <a:t>веселье</a:t>
              </a:r>
            </a:p>
            <a:p>
              <a:pPr>
                <a:lnSpc>
                  <a:spcPct val="150000"/>
                </a:lnSpc>
              </a:pPr>
              <a:r>
                <a:rPr lang="ru-RU" sz="2800" b="1" i="1" dirty="0">
                  <a:latin typeface="Century" pitchFamily="18" charset="0"/>
                </a:rPr>
                <a:t>ружьё</a:t>
              </a:r>
            </a:p>
            <a:p>
              <a:pPr>
                <a:lnSpc>
                  <a:spcPct val="150000"/>
                </a:lnSpc>
              </a:pPr>
              <a:r>
                <a:rPr lang="ru-RU" sz="2800" b="1" i="1" dirty="0">
                  <a:latin typeface="Century" pitchFamily="18" charset="0"/>
                </a:rPr>
                <a:t>муравьи</a:t>
              </a:r>
            </a:p>
          </p:txBody>
        </p:sp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>
              <a:off x="3786182" y="3286124"/>
              <a:ext cx="3071834" cy="3970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2800" b="1" i="1" dirty="0">
                  <a:latin typeface="Century" pitchFamily="18" charset="0"/>
                </a:rPr>
                <a:t>разъезд</a:t>
              </a:r>
            </a:p>
            <a:p>
              <a:pPr>
                <a:lnSpc>
                  <a:spcPct val="150000"/>
                </a:lnSpc>
              </a:pPr>
              <a:r>
                <a:rPr lang="ru-RU" sz="2800" b="1" i="1" dirty="0" smtClean="0">
                  <a:latin typeface="Century" pitchFamily="18" charset="0"/>
                </a:rPr>
                <a:t>объявил</a:t>
              </a:r>
              <a:endParaRPr lang="ru-RU" sz="2800" b="1" i="1" dirty="0">
                <a:latin typeface="Century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ru-RU" sz="2800" b="1" i="1" dirty="0">
                  <a:latin typeface="Century" pitchFamily="18" charset="0"/>
                </a:rPr>
                <a:t>предъюбилейный</a:t>
              </a:r>
            </a:p>
            <a:p>
              <a:pPr>
                <a:lnSpc>
                  <a:spcPct val="150000"/>
                </a:lnSpc>
              </a:pPr>
              <a:r>
                <a:rPr lang="ru-RU" sz="2800" b="1" i="1" dirty="0">
                  <a:latin typeface="Century" pitchFamily="18" charset="0"/>
                </a:rPr>
                <a:t>подъём</a:t>
              </a:r>
            </a:p>
            <a:p>
              <a:pPr>
                <a:lnSpc>
                  <a:spcPct val="150000"/>
                </a:lnSpc>
              </a:pPr>
              <a:r>
                <a:rPr lang="ru-RU" sz="2800" b="1" i="1" dirty="0">
                  <a:latin typeface="Century" pitchFamily="18" charset="0"/>
                </a:rPr>
                <a:t>разъяснил</a:t>
              </a:r>
            </a:p>
          </p:txBody>
        </p:sp>
      </p:grpSp>
      <p:sp>
        <p:nvSpPr>
          <p:cNvPr id="29" name="Правая круглая скобка 28"/>
          <p:cNvSpPr/>
          <p:nvPr/>
        </p:nvSpPr>
        <p:spPr>
          <a:xfrm rot="16200000">
            <a:off x="1954831" y="1802538"/>
            <a:ext cx="168812" cy="1487428"/>
          </a:xfrm>
          <a:prstGeom prst="rightBracket">
            <a:avLst>
              <a:gd name="adj" fmla="val 187685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800" b="1"/>
          </a:p>
        </p:txBody>
      </p:sp>
      <p:sp>
        <p:nvSpPr>
          <p:cNvPr id="30" name="Правая круглая скобка 29"/>
          <p:cNvSpPr/>
          <p:nvPr/>
        </p:nvSpPr>
        <p:spPr>
          <a:xfrm rot="16200000">
            <a:off x="1593561" y="2822645"/>
            <a:ext cx="211014" cy="839911"/>
          </a:xfrm>
          <a:prstGeom prst="rightBracket">
            <a:avLst>
              <a:gd name="adj" fmla="val 187685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800" b="1"/>
          </a:p>
        </p:txBody>
      </p:sp>
      <p:sp>
        <p:nvSpPr>
          <p:cNvPr id="31" name="Правая круглая скобка 30"/>
          <p:cNvSpPr/>
          <p:nvPr/>
        </p:nvSpPr>
        <p:spPr>
          <a:xfrm rot="16200000">
            <a:off x="1788274" y="3373522"/>
            <a:ext cx="196948" cy="1130864"/>
          </a:xfrm>
          <a:prstGeom prst="rightBracket">
            <a:avLst>
              <a:gd name="adj" fmla="val 187685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800" b="1"/>
          </a:p>
        </p:txBody>
      </p:sp>
      <p:sp>
        <p:nvSpPr>
          <p:cNvPr id="32" name="Правая круглая скобка 31"/>
          <p:cNvSpPr/>
          <p:nvPr/>
        </p:nvSpPr>
        <p:spPr>
          <a:xfrm rot="16200000">
            <a:off x="1675087" y="4092668"/>
            <a:ext cx="168810" cy="902394"/>
          </a:xfrm>
          <a:prstGeom prst="rightBracket">
            <a:avLst>
              <a:gd name="adj" fmla="val 187685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800" b="1"/>
          </a:p>
        </p:txBody>
      </p:sp>
      <p:sp>
        <p:nvSpPr>
          <p:cNvPr id="33" name="Правая круглая скобка 32"/>
          <p:cNvSpPr/>
          <p:nvPr/>
        </p:nvSpPr>
        <p:spPr>
          <a:xfrm rot="16200000">
            <a:off x="1873846" y="4539971"/>
            <a:ext cx="140677" cy="1302013"/>
          </a:xfrm>
          <a:prstGeom prst="rightBracket">
            <a:avLst>
              <a:gd name="adj" fmla="val 187685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800" b="1"/>
          </a:p>
        </p:txBody>
      </p:sp>
      <p:sp>
        <p:nvSpPr>
          <p:cNvPr id="34" name="Правая круглая скобка 33"/>
          <p:cNvSpPr/>
          <p:nvPr/>
        </p:nvSpPr>
        <p:spPr>
          <a:xfrm rot="16200000">
            <a:off x="5996517" y="2302373"/>
            <a:ext cx="225083" cy="600300"/>
          </a:xfrm>
          <a:prstGeom prst="rightBracket">
            <a:avLst>
              <a:gd name="adj" fmla="val 187685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800" b="1"/>
          </a:p>
        </p:txBody>
      </p:sp>
      <p:sp>
        <p:nvSpPr>
          <p:cNvPr id="35" name="Правая круглая скобка 34"/>
          <p:cNvSpPr/>
          <p:nvPr/>
        </p:nvSpPr>
        <p:spPr>
          <a:xfrm rot="16200000">
            <a:off x="5838163" y="3077363"/>
            <a:ext cx="126609" cy="414883"/>
          </a:xfrm>
          <a:prstGeom prst="rightBracket">
            <a:avLst>
              <a:gd name="adj" fmla="val 187685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800" b="1"/>
          </a:p>
        </p:txBody>
      </p:sp>
      <p:sp>
        <p:nvSpPr>
          <p:cNvPr id="36" name="Правая круглая скобка 35"/>
          <p:cNvSpPr/>
          <p:nvPr/>
        </p:nvSpPr>
        <p:spPr>
          <a:xfrm rot="16200000">
            <a:off x="6670366" y="3227555"/>
            <a:ext cx="185225" cy="1321980"/>
          </a:xfrm>
          <a:prstGeom prst="rightBracket">
            <a:avLst>
              <a:gd name="adj" fmla="val 187685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800" b="1"/>
          </a:p>
        </p:txBody>
      </p:sp>
      <p:sp>
        <p:nvSpPr>
          <p:cNvPr id="37" name="Правая круглая скобка 36"/>
          <p:cNvSpPr/>
          <p:nvPr/>
        </p:nvSpPr>
        <p:spPr>
          <a:xfrm rot="16200000">
            <a:off x="6059558" y="4313354"/>
            <a:ext cx="157086" cy="500466"/>
          </a:xfrm>
          <a:prstGeom prst="rightBracket">
            <a:avLst>
              <a:gd name="adj" fmla="val 187685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800" b="1"/>
          </a:p>
        </p:txBody>
      </p:sp>
      <p:sp>
        <p:nvSpPr>
          <p:cNvPr id="38" name="Правая круглая скобка 37"/>
          <p:cNvSpPr/>
          <p:nvPr/>
        </p:nvSpPr>
        <p:spPr>
          <a:xfrm rot="16200000">
            <a:off x="6109095" y="4907825"/>
            <a:ext cx="100819" cy="568926"/>
          </a:xfrm>
          <a:prstGeom prst="rightBracket">
            <a:avLst>
              <a:gd name="adj" fmla="val 187685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800" b="1"/>
          </a:p>
        </p:txBody>
      </p:sp>
      <p:sp>
        <p:nvSpPr>
          <p:cNvPr id="39" name="Фигура, имеющая форму буквы L 38"/>
          <p:cNvSpPr/>
          <p:nvPr/>
        </p:nvSpPr>
        <p:spPr>
          <a:xfrm rot="10800000">
            <a:off x="5036232" y="2532184"/>
            <a:ext cx="581907" cy="126608"/>
          </a:xfrm>
          <a:prstGeom prst="corner">
            <a:avLst>
              <a:gd name="adj1" fmla="val 1520"/>
              <a:gd name="adj2" fmla="val 13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/>
          </a:p>
        </p:txBody>
      </p:sp>
      <p:sp>
        <p:nvSpPr>
          <p:cNvPr id="40" name="Фигура, имеющая форму буквы L 39"/>
          <p:cNvSpPr/>
          <p:nvPr/>
        </p:nvSpPr>
        <p:spPr>
          <a:xfrm rot="10800000">
            <a:off x="5055265" y="3242190"/>
            <a:ext cx="373674" cy="110194"/>
          </a:xfrm>
          <a:prstGeom prst="corner">
            <a:avLst>
              <a:gd name="adj1" fmla="val 1520"/>
              <a:gd name="adj2" fmla="val 13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/>
          </a:p>
        </p:txBody>
      </p:sp>
      <p:sp>
        <p:nvSpPr>
          <p:cNvPr id="41" name="Фигура, имеющая форму буквы L 40"/>
          <p:cNvSpPr/>
          <p:nvPr/>
        </p:nvSpPr>
        <p:spPr>
          <a:xfrm rot="10800000">
            <a:off x="4994031" y="3840478"/>
            <a:ext cx="870007" cy="124263"/>
          </a:xfrm>
          <a:prstGeom prst="corner">
            <a:avLst>
              <a:gd name="adj1" fmla="val 1520"/>
              <a:gd name="adj2" fmla="val 13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/>
          </a:p>
        </p:txBody>
      </p:sp>
      <p:sp>
        <p:nvSpPr>
          <p:cNvPr id="42" name="Фигура, имеющая форму буквы L 41"/>
          <p:cNvSpPr/>
          <p:nvPr/>
        </p:nvSpPr>
        <p:spPr>
          <a:xfrm rot="10800000">
            <a:off x="5040095" y="4512557"/>
            <a:ext cx="581907" cy="126608"/>
          </a:xfrm>
          <a:prstGeom prst="corner">
            <a:avLst>
              <a:gd name="adj1" fmla="val 1520"/>
              <a:gd name="adj2" fmla="val 13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/>
          </a:p>
        </p:txBody>
      </p:sp>
      <p:sp>
        <p:nvSpPr>
          <p:cNvPr id="43" name="Фигура, имеющая форму буквы L 42"/>
          <p:cNvSpPr/>
          <p:nvPr/>
        </p:nvSpPr>
        <p:spPr>
          <a:xfrm rot="10800000">
            <a:off x="5025405" y="5141257"/>
            <a:ext cx="581907" cy="126608"/>
          </a:xfrm>
          <a:prstGeom prst="corner">
            <a:avLst>
              <a:gd name="adj1" fmla="val 1520"/>
              <a:gd name="adj2" fmla="val 13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V="1">
            <a:off x="2289778" y="2931696"/>
            <a:ext cx="791248" cy="2535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2531482" y="2991887"/>
            <a:ext cx="334849" cy="1706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5395626" y="2944906"/>
            <a:ext cx="615209" cy="1511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5571373" y="3001571"/>
            <a:ext cx="275231" cy="1137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240885" y="3573973"/>
            <a:ext cx="554797" cy="294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5405191" y="3642212"/>
            <a:ext cx="275231" cy="1137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5610980" y="4228061"/>
            <a:ext cx="736979" cy="1364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5867810" y="4309749"/>
            <a:ext cx="275231" cy="1137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5398635" y="4881282"/>
            <a:ext cx="652541" cy="187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5629374" y="4937747"/>
            <a:ext cx="275231" cy="1137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5370603" y="5486400"/>
            <a:ext cx="667126" cy="1317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5574449" y="5581063"/>
            <a:ext cx="275231" cy="1137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1280415" y="3563471"/>
            <a:ext cx="655961" cy="1277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1511958" y="3631041"/>
            <a:ext cx="275231" cy="1137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2000135" y="4208929"/>
            <a:ext cx="675830" cy="816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2203177" y="4271684"/>
            <a:ext cx="275231" cy="1137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1693660" y="4871782"/>
            <a:ext cx="736979" cy="1364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1991635" y="4940023"/>
            <a:ext cx="275231" cy="1137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2163169" y="5486400"/>
            <a:ext cx="580031" cy="154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2313226" y="5569892"/>
            <a:ext cx="275231" cy="1137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536771" y="397193"/>
            <a:ext cx="7847574" cy="766762"/>
            <a:chOff x="142875" y="214313"/>
            <a:chExt cx="7847574" cy="766762"/>
          </a:xfrm>
        </p:grpSpPr>
        <p:sp>
          <p:nvSpPr>
            <p:cNvPr id="7192" name="Text Box 4"/>
            <p:cNvSpPr txBox="1">
              <a:spLocks noChangeArrowheads="1"/>
            </p:cNvSpPr>
            <p:nvPr/>
          </p:nvSpPr>
          <p:spPr bwMode="auto">
            <a:xfrm>
              <a:off x="928688" y="428625"/>
              <a:ext cx="7061761" cy="455613"/>
            </a:xfrm>
            <a:prstGeom prst="rect">
              <a:avLst/>
            </a:prstGeom>
            <a:solidFill>
              <a:srgbClr val="FFDA8F"/>
            </a:solidFill>
            <a:ln w="9360" cap="sq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3200">
                  <a:solidFill>
                    <a:srgbClr val="000000"/>
                  </a:solidFill>
                  <a:latin typeface="Calibri" pitchFamily="34" charset="0"/>
                  <a:ea typeface="Microsoft YaHei"/>
                  <a:cs typeface="Microsoft YaHei"/>
                </a:rPr>
                <a:t>Сравниваем свой вывод с авторским</a:t>
              </a:r>
            </a:p>
          </p:txBody>
        </p:sp>
        <p:pic>
          <p:nvPicPr>
            <p:cNvPr id="7193" name="Рисунок 7" descr="значки - сравниваем с автором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2875" y="214313"/>
              <a:ext cx="811213" cy="76676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383125" y="1500188"/>
            <a:ext cx="8358187" cy="5072062"/>
          </a:xfrm>
          <a:prstGeom prst="roundRect">
            <a:avLst>
              <a:gd name="adj" fmla="val 16667"/>
            </a:avLst>
          </a:prstGeom>
          <a:solidFill>
            <a:srgbClr val="FFE6B3"/>
          </a:solidFill>
          <a:ln w="381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</p:txBody>
      </p:sp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357188" y="1038225"/>
            <a:ext cx="8572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/>
              <a:t>Как пользоваться правилом.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0063" y="1738314"/>
            <a:ext cx="8072437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000" b="1" dirty="0">
                <a:latin typeface="Century" pitchFamily="18" charset="0"/>
              </a:rPr>
              <a:t>Читаю</a:t>
            </a:r>
            <a:r>
              <a:rPr lang="ru-RU" sz="2000" dirty="0">
                <a:latin typeface="Century" pitchFamily="18" charset="0"/>
              </a:rPr>
              <a:t> (произношу) слово, </a:t>
            </a:r>
            <a:r>
              <a:rPr lang="ru-RU" sz="2000" b="1" dirty="0">
                <a:latin typeface="Century" pitchFamily="18" charset="0"/>
              </a:rPr>
              <a:t>слушаю</a:t>
            </a:r>
            <a:r>
              <a:rPr lang="ru-RU" sz="2000" dirty="0">
                <a:latin typeface="Century" pitchFamily="18" charset="0"/>
              </a:rPr>
              <a:t>, </a:t>
            </a:r>
            <a:r>
              <a:rPr lang="ru-RU" sz="2000" b="1" dirty="0">
                <a:latin typeface="Century" pitchFamily="18" charset="0"/>
              </a:rPr>
              <a:t>есть ли в нём звук </a:t>
            </a:r>
            <a:r>
              <a:rPr lang="en-US" sz="2000" b="1" dirty="0"/>
              <a:t>[</a:t>
            </a:r>
            <a:r>
              <a:rPr lang="ru-RU" sz="2000" b="1" dirty="0" err="1"/>
              <a:t>й</a:t>
            </a:r>
            <a:r>
              <a:rPr lang="en-US" sz="2000" b="1" baseline="46000" dirty="0"/>
              <a:t>,</a:t>
            </a:r>
            <a:r>
              <a:rPr lang="en-US" sz="2000" b="1" dirty="0"/>
              <a:t>]</a:t>
            </a:r>
            <a:r>
              <a:rPr lang="ru-RU" sz="2000" b="1" dirty="0">
                <a:latin typeface="Century" pitchFamily="18" charset="0"/>
              </a:rPr>
              <a:t> после согласного звука перед гласным.</a:t>
            </a:r>
            <a:r>
              <a:rPr lang="ru-RU" sz="2000" dirty="0">
                <a:latin typeface="Century" pitchFamily="18" charset="0"/>
              </a:rPr>
              <a:t> </a:t>
            </a:r>
          </a:p>
          <a:p>
            <a:pPr marL="457200" indent="-457200"/>
            <a:r>
              <a:rPr lang="ru-RU" sz="2000" b="1" dirty="0">
                <a:latin typeface="Century" pitchFamily="18" charset="0"/>
              </a:rPr>
              <a:t>Вьюга </a:t>
            </a:r>
            <a:r>
              <a:rPr lang="ru-RU" sz="2000" dirty="0">
                <a:latin typeface="Century" pitchFamily="18" charset="0"/>
              </a:rPr>
              <a:t>– звук </a:t>
            </a:r>
            <a:r>
              <a:rPr lang="en-US" sz="2000" dirty="0"/>
              <a:t>[</a:t>
            </a:r>
            <a:r>
              <a:rPr lang="ru-RU" sz="2000" dirty="0" err="1"/>
              <a:t>й</a:t>
            </a:r>
            <a:r>
              <a:rPr lang="en-US" sz="2000" b="1" baseline="46000" dirty="0"/>
              <a:t>,</a:t>
            </a:r>
            <a:r>
              <a:rPr lang="en-US" sz="2000" dirty="0"/>
              <a:t>]</a:t>
            </a:r>
            <a:r>
              <a:rPr lang="ru-RU" sz="2000" dirty="0"/>
              <a:t> </a:t>
            </a:r>
            <a:r>
              <a:rPr lang="ru-RU" sz="2000" dirty="0">
                <a:latin typeface="Century" pitchFamily="18" charset="0"/>
              </a:rPr>
              <a:t>после согласного </a:t>
            </a:r>
            <a:r>
              <a:rPr lang="en-US" sz="2000" dirty="0">
                <a:latin typeface="Century" pitchFamily="18" charset="0"/>
              </a:rPr>
              <a:t>[</a:t>
            </a:r>
            <a:r>
              <a:rPr lang="ru-RU" sz="2000" dirty="0">
                <a:latin typeface="Century" pitchFamily="18" charset="0"/>
              </a:rPr>
              <a:t>в</a:t>
            </a:r>
            <a:r>
              <a:rPr lang="en-US" sz="2000" b="1" baseline="46000" dirty="0"/>
              <a:t>,</a:t>
            </a:r>
            <a:r>
              <a:rPr lang="en-US" sz="2000" dirty="0">
                <a:latin typeface="Century" pitchFamily="18" charset="0"/>
              </a:rPr>
              <a:t>] </a:t>
            </a:r>
            <a:r>
              <a:rPr lang="ru-RU" sz="2000" dirty="0">
                <a:latin typeface="Century" pitchFamily="18" charset="0"/>
              </a:rPr>
              <a:t>перед </a:t>
            </a:r>
            <a:r>
              <a:rPr lang="en-US" sz="2000" dirty="0">
                <a:latin typeface="Century" pitchFamily="18" charset="0"/>
              </a:rPr>
              <a:t>[</a:t>
            </a:r>
            <a:r>
              <a:rPr lang="ru-RU" sz="2000" dirty="0">
                <a:latin typeface="Century" pitchFamily="18" charset="0"/>
              </a:rPr>
              <a:t>у</a:t>
            </a:r>
            <a:r>
              <a:rPr lang="en-US" sz="2000" dirty="0">
                <a:latin typeface="Century" pitchFamily="18" charset="0"/>
              </a:rPr>
              <a:t>]</a:t>
            </a:r>
            <a:r>
              <a:rPr lang="ru-RU" sz="2000" dirty="0">
                <a:latin typeface="Century" pitchFamily="18" charset="0"/>
              </a:rPr>
              <a:t>, </a:t>
            </a:r>
            <a:r>
              <a:rPr lang="ru-RU" sz="2000" b="1" dirty="0">
                <a:latin typeface="Century" pitchFamily="18" charset="0"/>
              </a:rPr>
              <a:t>разъезд</a:t>
            </a:r>
            <a:r>
              <a:rPr lang="ru-RU" sz="2000" dirty="0">
                <a:latin typeface="Century" pitchFamily="18" charset="0"/>
              </a:rPr>
              <a:t> – звук </a:t>
            </a:r>
            <a:r>
              <a:rPr lang="en-US" sz="2000" dirty="0"/>
              <a:t>[</a:t>
            </a:r>
            <a:r>
              <a:rPr lang="ru-RU" sz="2000" dirty="0" err="1"/>
              <a:t>й</a:t>
            </a:r>
            <a:r>
              <a:rPr lang="en-US" sz="2000" b="1" baseline="46000" dirty="0"/>
              <a:t>,</a:t>
            </a:r>
            <a:r>
              <a:rPr lang="en-US" sz="2000" dirty="0"/>
              <a:t>]</a:t>
            </a:r>
            <a:r>
              <a:rPr lang="ru-RU" sz="2000" dirty="0">
                <a:latin typeface="Century" pitchFamily="18" charset="0"/>
              </a:rPr>
              <a:t> после согласного </a:t>
            </a:r>
            <a:r>
              <a:rPr lang="en-US" sz="2000" dirty="0">
                <a:latin typeface="Century" pitchFamily="18" charset="0"/>
              </a:rPr>
              <a:t>[</a:t>
            </a:r>
            <a:r>
              <a:rPr lang="ru-RU" sz="2000" dirty="0" err="1">
                <a:latin typeface="Century" pitchFamily="18" charset="0"/>
              </a:rPr>
              <a:t>з</a:t>
            </a:r>
            <a:r>
              <a:rPr lang="en-US" sz="2000" dirty="0">
                <a:latin typeface="Century" pitchFamily="18" charset="0"/>
              </a:rPr>
              <a:t>] </a:t>
            </a:r>
            <a:r>
              <a:rPr lang="ru-RU" sz="2000" dirty="0">
                <a:latin typeface="Century" pitchFamily="18" charset="0"/>
              </a:rPr>
              <a:t>перед </a:t>
            </a:r>
            <a:r>
              <a:rPr lang="en-US" sz="2000" dirty="0">
                <a:latin typeface="Century" pitchFamily="18" charset="0"/>
              </a:rPr>
              <a:t>[</a:t>
            </a:r>
            <a:r>
              <a:rPr lang="ru-RU" sz="2000" dirty="0">
                <a:latin typeface="Century" pitchFamily="18" charset="0"/>
              </a:rPr>
              <a:t>э</a:t>
            </a:r>
            <a:r>
              <a:rPr lang="en-US" sz="2000" dirty="0">
                <a:latin typeface="Century" pitchFamily="18" charset="0"/>
              </a:rPr>
              <a:t>]</a:t>
            </a:r>
            <a:r>
              <a:rPr lang="ru-RU" sz="2000" dirty="0">
                <a:latin typeface="Century" pitchFamily="18" charset="0"/>
              </a:rPr>
              <a:t>. Вывод: нужен разделительный знак.</a:t>
            </a:r>
          </a:p>
          <a:p>
            <a:pPr marL="457200" indent="-457200">
              <a:buFont typeface="Calibri" pitchFamily="34" charset="0"/>
              <a:buAutoNum type="arabicPeriod" startAt="2"/>
            </a:pPr>
            <a:r>
              <a:rPr lang="ru-RU" sz="2000" b="1" dirty="0">
                <a:latin typeface="Century" pitchFamily="18" charset="0"/>
              </a:rPr>
              <a:t>Выделяю в слове корень</a:t>
            </a:r>
            <a:r>
              <a:rPr lang="ru-RU" sz="2000" dirty="0">
                <a:latin typeface="Century" pitchFamily="18" charset="0"/>
              </a:rPr>
              <a:t>. </a:t>
            </a:r>
            <a:r>
              <a:rPr lang="ru-RU" sz="2000" b="1" dirty="0">
                <a:latin typeface="Century" pitchFamily="18" charset="0"/>
              </a:rPr>
              <a:t>Вьюга, разъезд.</a:t>
            </a:r>
          </a:p>
          <a:p>
            <a:pPr marL="457200" indent="-457200">
              <a:buFont typeface="Calibri" pitchFamily="34" charset="0"/>
              <a:buAutoNum type="arabicPeriod" startAt="2"/>
            </a:pPr>
            <a:r>
              <a:rPr lang="ru-RU" sz="2000" b="1" dirty="0">
                <a:latin typeface="Century" pitchFamily="18" charset="0"/>
              </a:rPr>
              <a:t>Смотрю, где нужно написать разделительный знак – в корне или между приставкой и корнем.</a:t>
            </a:r>
            <a:r>
              <a:rPr lang="ru-RU" sz="2000" dirty="0">
                <a:latin typeface="Century" pitchFamily="18" charset="0"/>
              </a:rPr>
              <a:t>      Если в корне – пишу </a:t>
            </a:r>
            <a:r>
              <a:rPr lang="ru-RU" sz="2000" b="1" dirty="0" err="1">
                <a:latin typeface="Century" pitchFamily="18" charset="0"/>
              </a:rPr>
              <a:t>ь</a:t>
            </a:r>
            <a:r>
              <a:rPr lang="ru-RU" sz="2000" b="1" dirty="0">
                <a:latin typeface="Century" pitchFamily="18" charset="0"/>
              </a:rPr>
              <a:t> </a:t>
            </a:r>
            <a:r>
              <a:rPr lang="ru-RU" sz="2000" dirty="0">
                <a:latin typeface="Century" pitchFamily="18" charset="0"/>
              </a:rPr>
              <a:t>(вьюга), если между приставкой и корнем – пишу </a:t>
            </a:r>
            <a:r>
              <a:rPr lang="ru-RU" sz="2000" b="1" dirty="0" err="1">
                <a:latin typeface="Century" pitchFamily="18" charset="0"/>
              </a:rPr>
              <a:t>ъ</a:t>
            </a:r>
            <a:r>
              <a:rPr lang="ru-RU" sz="2000" b="1" dirty="0">
                <a:latin typeface="Century" pitchFamily="18" charset="0"/>
              </a:rPr>
              <a:t> </a:t>
            </a:r>
            <a:r>
              <a:rPr lang="ru-RU" sz="2000" dirty="0">
                <a:latin typeface="Century" pitchFamily="18" charset="0"/>
              </a:rPr>
              <a:t>(разъезд).</a:t>
            </a:r>
          </a:p>
          <a:p>
            <a:pPr marL="457200" indent="-457200">
              <a:buFont typeface="Calibri" pitchFamily="34" charset="0"/>
              <a:buAutoNum type="arabicPeriod" startAt="2"/>
            </a:pPr>
            <a:r>
              <a:rPr lang="ru-RU" sz="2000" b="1" dirty="0">
                <a:latin typeface="Century" pitchFamily="18" charset="0"/>
              </a:rPr>
              <a:t> Записываю слово.</a:t>
            </a:r>
          </a:p>
          <a:p>
            <a:pPr marL="457200" indent="-457200">
              <a:buFont typeface="Calibri" pitchFamily="34" charset="0"/>
              <a:buAutoNum type="arabicPeriod" startAt="2"/>
            </a:pPr>
            <a:r>
              <a:rPr lang="ru-RU" sz="2000" b="1" dirty="0">
                <a:latin typeface="Century" pitchFamily="18" charset="0"/>
              </a:rPr>
              <a:t> Проверяю написание: обозначаю орфограмму</a:t>
            </a:r>
            <a:r>
              <a:rPr lang="ru-RU" sz="2000" dirty="0">
                <a:latin typeface="Century" pitchFamily="18" charset="0"/>
              </a:rPr>
              <a:t>.</a:t>
            </a:r>
          </a:p>
          <a:p>
            <a:pPr marL="457200" indent="-457200"/>
            <a:endParaRPr lang="ru-RU" sz="1400" b="1" dirty="0" smtClean="0">
              <a:latin typeface="Century" pitchFamily="18" charset="0"/>
            </a:endParaRPr>
          </a:p>
          <a:p>
            <a:pPr marL="457200" indent="-457200"/>
            <a:r>
              <a:rPr lang="ru-RU" sz="2000" b="1" dirty="0" smtClean="0">
                <a:latin typeface="Century" pitchFamily="18" charset="0"/>
              </a:rPr>
              <a:t> </a:t>
            </a:r>
            <a:r>
              <a:rPr lang="ru-RU" sz="2000" b="1" dirty="0" smtClean="0">
                <a:latin typeface="Century" pitchFamily="18" charset="0"/>
              </a:rPr>
              <a:t>                           Вьюга</a:t>
            </a:r>
            <a:r>
              <a:rPr lang="ru-RU" sz="2000" b="1" dirty="0">
                <a:latin typeface="Century" pitchFamily="18" charset="0"/>
              </a:rPr>
              <a:t>, разъезд</a:t>
            </a:r>
            <a:r>
              <a:rPr lang="ru-RU" sz="2000" b="1" dirty="0" smtClean="0">
                <a:latin typeface="Century" pitchFamily="18" charset="0"/>
              </a:rPr>
              <a:t>.</a:t>
            </a:r>
            <a:endParaRPr lang="ru-RU" sz="2000" b="1" dirty="0">
              <a:latin typeface="Century" pitchFamily="18" charset="0"/>
            </a:endParaRPr>
          </a:p>
        </p:txBody>
      </p:sp>
      <p:sp>
        <p:nvSpPr>
          <p:cNvPr id="10" name="Дуга 9"/>
          <p:cNvSpPr/>
          <p:nvPr/>
        </p:nvSpPr>
        <p:spPr>
          <a:xfrm rot="19012364">
            <a:off x="2412561" y="5573835"/>
            <a:ext cx="889000" cy="930275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Дуга 10"/>
          <p:cNvSpPr/>
          <p:nvPr/>
        </p:nvSpPr>
        <p:spPr>
          <a:xfrm rot="19012364">
            <a:off x="3982599" y="5650035"/>
            <a:ext cx="677862" cy="6350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3428561" y="5646860"/>
            <a:ext cx="500063" cy="142875"/>
            <a:chOff x="4143372" y="3362364"/>
            <a:chExt cx="428628" cy="142876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4143372" y="3362364"/>
              <a:ext cx="42862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>
              <a:off x="4500562" y="3433803"/>
              <a:ext cx="14287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Дуга 15"/>
          <p:cNvSpPr/>
          <p:nvPr/>
        </p:nvSpPr>
        <p:spPr>
          <a:xfrm rot="19012364">
            <a:off x="4111551" y="3202818"/>
            <a:ext cx="889000" cy="930275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Дуга 16"/>
          <p:cNvSpPr/>
          <p:nvPr/>
        </p:nvSpPr>
        <p:spPr>
          <a:xfrm rot="19012364">
            <a:off x="5558375" y="3325984"/>
            <a:ext cx="647700" cy="56515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" name="Группа 17"/>
          <p:cNvGrpSpPr>
            <a:grpSpLocks/>
          </p:cNvGrpSpPr>
          <p:nvPr/>
        </p:nvGrpSpPr>
        <p:grpSpPr bwMode="auto">
          <a:xfrm>
            <a:off x="3785749" y="5932610"/>
            <a:ext cx="142875" cy="71438"/>
            <a:chOff x="1009624" y="3789373"/>
            <a:chExt cx="142876" cy="71438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1009624" y="3860811"/>
              <a:ext cx="142876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1009624" y="3789373"/>
              <a:ext cx="142876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20"/>
          <p:cNvGrpSpPr>
            <a:grpSpLocks/>
          </p:cNvGrpSpPr>
          <p:nvPr/>
        </p:nvGrpSpPr>
        <p:grpSpPr bwMode="auto">
          <a:xfrm>
            <a:off x="2857061" y="5932610"/>
            <a:ext cx="142875" cy="71438"/>
            <a:chOff x="1009624" y="3789373"/>
            <a:chExt cx="142876" cy="71438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1009624" y="3860811"/>
              <a:ext cx="142876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1009624" y="3789373"/>
              <a:ext cx="142876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23"/>
          <p:cNvGrpSpPr>
            <a:grpSpLocks/>
          </p:cNvGrpSpPr>
          <p:nvPr/>
        </p:nvGrpSpPr>
        <p:grpSpPr bwMode="auto">
          <a:xfrm>
            <a:off x="4142936" y="5932610"/>
            <a:ext cx="142875" cy="71438"/>
            <a:chOff x="1009624" y="3789373"/>
            <a:chExt cx="142876" cy="71438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1009624" y="3860811"/>
              <a:ext cx="142876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1009624" y="3789373"/>
              <a:ext cx="142876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Прямая соединительная линия 26"/>
          <p:cNvCxnSpPr/>
          <p:nvPr/>
        </p:nvCxnSpPr>
        <p:spPr>
          <a:xfrm>
            <a:off x="2642749" y="5932610"/>
            <a:ext cx="1428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000061" y="5932610"/>
            <a:ext cx="1428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879779" y="652163"/>
            <a:ext cx="5472752" cy="6429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/>
              <a:t>Словарная работа. 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06584" y="1773382"/>
            <a:ext cx="7620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4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Крыл_я</a:t>
            </a: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44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рыс_ю</a:t>
            </a: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44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под_езд</a:t>
            </a: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44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жил_ё</a:t>
            </a: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44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с_ёжился</a:t>
            </a: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44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счаст_е</a:t>
            </a: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44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сер_ёзный</a:t>
            </a: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44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с_есть</a:t>
            </a: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44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под_ём</a:t>
            </a: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44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сем_я</a:t>
            </a: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44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об_явление</a:t>
            </a: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44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ш_ёт</a:t>
            </a: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44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пред_явить</a:t>
            </a: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44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раз_езд</a:t>
            </a: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6</Template>
  <TotalTime>95</TotalTime>
  <Words>393</Words>
  <Application>Microsoft Office PowerPoint</Application>
  <PresentationFormat>Экран (4:3)</PresentationFormat>
  <Paragraphs>84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Шаблон 6</vt:lpstr>
      <vt:lpstr>Презентация</vt:lpstr>
      <vt:lpstr>Слайд 1</vt:lpstr>
      <vt:lpstr>Слайд 2</vt:lpstr>
      <vt:lpstr>Слайд 3</vt:lpstr>
      <vt:lpstr>Чистописание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Итог урока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2014-11-23T14:10:15Z</dcterms:created>
  <dcterms:modified xsi:type="dcterms:W3CDTF">2014-12-07T17:56:34Z</dcterms:modified>
</cp:coreProperties>
</file>