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257" r:id="rId3"/>
    <p:sldId id="260" r:id="rId4"/>
    <p:sldId id="256" r:id="rId5"/>
    <p:sldId id="259" r:id="rId6"/>
    <p:sldId id="264" r:id="rId7"/>
    <p:sldId id="261" r:id="rId8"/>
    <p:sldId id="266" r:id="rId9"/>
    <p:sldId id="267" r:id="rId10"/>
    <p:sldId id="26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7851-6CB1-4DCB-9054-0666A875DCA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776D-E94F-477B-BB36-D569266B2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BD882-5ECA-4657-B49E-9AC39F242C5F}" type="slidenum">
              <a:rPr lang="ru-RU"/>
              <a:pPr/>
              <a:t>2</a:t>
            </a:fld>
            <a:endParaRPr lang="ru-RU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80D-DB73-4E0F-AE8C-55C547EC06F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0D93-0A4D-4A80-A877-41B0431F51C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45FA-37FD-4015-A59B-A137EDC10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59.radikal.ru/i166/0908/11/a5dc1e6f3fa3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100.com/pedagogam/lessons/beginners-subject.php?SECTION_ID=197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288" y="3914646"/>
            <a:ext cx="1616616" cy="23382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9722" y="4764835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428" y="3856038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русского языка в 3 классе.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3066" y="104456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Microsoft YaHei" charset="0"/>
                <a:cs typeface="Arial" pitchFamily="34" charset="0"/>
              </a:rPr>
              <a:t>удвоенная буква согласного на стыке приставки и корня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166" y="3051160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</a:t>
            </a:r>
            <a:r>
              <a:rPr lang="ru-RU" sz="2400" b="1" dirty="0" smtClean="0">
                <a:latin typeface="Arial Narrow" pitchFamily="34" charset="0"/>
              </a:rPr>
              <a:t>открытия нового знания.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213771" y="2203977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57950" y="4071942"/>
            <a:ext cx="1947906" cy="203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004" y="1794747"/>
            <a:ext cx="63105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 личного архива.</a:t>
            </a:r>
          </a:p>
          <a:p>
            <a:endParaRPr lang="ru-RU" b="1" dirty="0" smtClean="0"/>
          </a:p>
          <a:p>
            <a:r>
              <a:rPr lang="ru-RU" b="1" dirty="0" smtClean="0"/>
              <a:t>Образовательная </a:t>
            </a:r>
            <a:r>
              <a:rPr lang="ru-RU" b="1" dirty="0"/>
              <a:t>система «Школы </a:t>
            </a:r>
            <a:r>
              <a:rPr lang="ru-RU" b="1" dirty="0" smtClean="0"/>
              <a:t>2100» </a:t>
            </a:r>
            <a:r>
              <a:rPr lang="en-US" dirty="0" smtClean="0">
                <a:hlinkClick r:id="rId2"/>
              </a:rPr>
              <a:t>http://school2100.com/pedagogam/lessons/beginners-subject.php?SECTION_ID=1974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троллейбус_4.png - Просмотр картинки - </a:t>
            </a:r>
            <a:r>
              <a:rPr lang="ru-RU" dirty="0" err="1" smtClean="0"/>
              <a:t>Хостинг</a:t>
            </a:r>
            <a:r>
              <a:rPr lang="ru-RU" dirty="0" smtClean="0"/>
              <a:t> картинок и </a:t>
            </a:r>
            <a:r>
              <a:rPr lang="ru-RU" dirty="0" smtClean="0"/>
              <a:t>изображений </a:t>
            </a:r>
          </a:p>
          <a:p>
            <a:r>
              <a:rPr lang="en-US" dirty="0" smtClean="0"/>
              <a:t>Resident Resources Archives - Chiefs' Blog - Pediatrics House Staff - Stanford University School of </a:t>
            </a:r>
            <a:r>
              <a:rPr lang="en-US" dirty="0" smtClean="0"/>
              <a:t>Medicine</a:t>
            </a:r>
            <a:endParaRPr lang="ru-RU" dirty="0" smtClean="0"/>
          </a:p>
          <a:p>
            <a:r>
              <a:rPr lang="en-US" dirty="0" smtClean="0"/>
              <a:t>Clipart Of Hockey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67943" y="2147208"/>
            <a:ext cx="4082143" cy="15718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В самолёте он летает, </a:t>
            </a:r>
            <a:b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Ездит в поезде, в трамвае. </a:t>
            </a:r>
            <a:b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Чтобы быть им много лет, </a:t>
            </a:r>
            <a:b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</a:br>
            <a:r>
              <a:rPr lang="ru-RU" sz="2400" b="1" dirty="0">
                <a:solidFill>
                  <a:srgbClr val="000000"/>
                </a:solidFill>
                <a:ea typeface="Microsoft YaHei" charset="0"/>
                <a:cs typeface="Microsoft YaHei" charset="0"/>
              </a:rPr>
              <a:t>Нужен не один билет!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0063" y="285750"/>
            <a:ext cx="8212137" cy="698500"/>
            <a:chOff x="315" y="180"/>
            <a:chExt cx="5173" cy="440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727" y="230"/>
              <a:ext cx="4761" cy="3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flat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600" b="1" dirty="0">
                  <a:solidFill>
                    <a:srgbClr val="000000"/>
                  </a:solidFill>
                  <a:latin typeface="Calibri" pitchFamily="32" charset="0"/>
                  <a:ea typeface="Microsoft YaHei" charset="0"/>
                  <a:cs typeface="Microsoft YaHei" charset="0"/>
                </a:rPr>
                <a:t>Вспоминаем то, что знаем</a:t>
              </a: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" y="180"/>
              <a:ext cx="410" cy="44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round/>
              <a:headEnd/>
              <a:tailEnd/>
            </a:ln>
            <a:effectLst/>
          </p:spPr>
        </p:pic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28950" y="904195"/>
            <a:ext cx="4220936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Разгадайте загадки.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1" y="4280012"/>
            <a:ext cx="4588329" cy="19411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  <a:t>На ледяной площадке крик, </a:t>
            </a:r>
            <a:b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  <a:t>К воротам рвётся ученик. </a:t>
            </a:r>
            <a:b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  <a:t>Кричат все: "Шайба! Клюшка! Бей!" </a:t>
            </a:r>
            <a:b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</a:br>
            <a:r>
              <a:rPr lang="ru-RU" sz="2400" b="1" dirty="0">
                <a:solidFill>
                  <a:srgbClr val="000000"/>
                </a:solidFill>
                <a:latin typeface="+mj-lt"/>
                <a:ea typeface="Microsoft YaHei" charset="0"/>
                <a:cs typeface="Arial" pitchFamily="34" charset="0"/>
              </a:rPr>
              <a:t>Весёлая игра ... 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04705" y="4267881"/>
            <a:ext cx="3665766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тро</a:t>
            </a:r>
            <a:r>
              <a:rPr lang="ru-RU" sz="4400" b="1" i="1" dirty="0">
                <a:solidFill>
                  <a:srgbClr val="008A3E"/>
                </a:solidFill>
                <a:latin typeface="Century" charset="0"/>
                <a:ea typeface="Microsoft YaHei" charset="0"/>
                <a:cs typeface="Microsoft YaHei" charset="0"/>
              </a:rPr>
              <a:t>лл</a:t>
            </a: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ейбус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243059" y="5017407"/>
            <a:ext cx="2749323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хо</a:t>
            </a:r>
            <a:r>
              <a:rPr lang="ru-RU" sz="4400" b="1" i="1" dirty="0">
                <a:solidFill>
                  <a:srgbClr val="008A3E"/>
                </a:solidFill>
                <a:latin typeface="Century" charset="0"/>
                <a:ea typeface="Microsoft YaHei" charset="0"/>
                <a:cs typeface="Microsoft YaHei" charset="0"/>
              </a:rPr>
              <a:t>кк</a:t>
            </a: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ей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947557" y="5747658"/>
            <a:ext cx="3531106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па</a:t>
            </a:r>
            <a:r>
              <a:rPr lang="ru-RU" sz="4400" b="1" i="1" dirty="0">
                <a:solidFill>
                  <a:srgbClr val="008A3E"/>
                </a:solidFill>
                <a:latin typeface="Century" charset="0"/>
                <a:ea typeface="Microsoft YaHei" charset="0"/>
                <a:cs typeface="Microsoft YaHei" charset="0"/>
              </a:rPr>
              <a:t>сс</a:t>
            </a:r>
            <a:r>
              <a:rPr lang="ru-RU" sz="4400" b="1" i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rPr>
              <a:t>ажир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3915" y="174053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/>
              <a:t>Он с усами, словно жук, </a:t>
            </a:r>
            <a:endParaRPr lang="ru-RU" sz="2400" b="1" dirty="0" smtClean="0"/>
          </a:p>
          <a:p>
            <a:pPr fontAlgn="base"/>
            <a:r>
              <a:rPr lang="ru-RU" sz="2400" b="1" dirty="0" smtClean="0"/>
              <a:t>Пассажирам </a:t>
            </a:r>
            <a:r>
              <a:rPr lang="ru-RU" sz="2400" b="1" dirty="0"/>
              <a:t>лучший друг. </a:t>
            </a:r>
            <a:endParaRPr lang="ru-RU" sz="2400" b="1" dirty="0" smtClean="0"/>
          </a:p>
          <a:p>
            <a:pPr fontAlgn="base"/>
            <a:r>
              <a:rPr lang="ru-RU" sz="2400" b="1" dirty="0" smtClean="0"/>
              <a:t>Коль </a:t>
            </a:r>
            <a:r>
              <a:rPr lang="ru-RU" sz="2400" b="1" dirty="0"/>
              <a:t>над ним есть провода, </a:t>
            </a:r>
            <a:endParaRPr lang="ru-RU" sz="2400" b="1" dirty="0" smtClean="0"/>
          </a:p>
          <a:p>
            <a:pPr fontAlgn="base"/>
            <a:r>
              <a:rPr lang="ru-RU" sz="2400" b="1" dirty="0" smtClean="0"/>
              <a:t>Отвезёт </a:t>
            </a:r>
            <a:r>
              <a:rPr lang="ru-RU" sz="2400" b="1" dirty="0"/>
              <a:t>вас хоть куда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078" name="Picture 6" descr="троллейбус_4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857" y="1222150"/>
            <a:ext cx="3987346" cy="2211166"/>
          </a:xfrm>
          <a:prstGeom prst="rect">
            <a:avLst/>
          </a:prstGeom>
          <a:noFill/>
        </p:spPr>
      </p:pic>
      <p:pic>
        <p:nvPicPr>
          <p:cNvPr id="3080" name="Picture 8" descr="Resident Resources Archives - Chiefs' Blog - Pediatrics House Staff - Stanford University School of Medic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908" y="1327936"/>
            <a:ext cx="2102135" cy="2933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Clipart Of Hocke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1080" y="3592285"/>
            <a:ext cx="2516314" cy="284071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048570" y="2852690"/>
            <a:ext cx="2801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8386" y="2879903"/>
            <a:ext cx="1892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14480" y="428604"/>
            <a:ext cx="5857916" cy="812367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00D0"/>
                </a:solidFill>
              </a:rPr>
              <a:t>ЧИСТОПИСАНИЕ</a:t>
            </a:r>
            <a:endParaRPr lang="ru-RU" sz="4400" b="1" dirty="0">
              <a:solidFill>
                <a:srgbClr val="0000D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885" y="2033381"/>
            <a:ext cx="3852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…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986" y="2883194"/>
            <a:ext cx="341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троллейбус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5328407" y="2903539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26771" y="3543300"/>
            <a:ext cx="506186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8114240" y="2917703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841671" y="3526971"/>
            <a:ext cx="424543" cy="163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58410" y="3522515"/>
            <a:ext cx="722649" cy="99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2583229" y="2917394"/>
            <a:ext cx="214314" cy="14287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992847" y="3616531"/>
            <a:ext cx="307013" cy="39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8957" y="3575957"/>
            <a:ext cx="473529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556657" y="3494314"/>
            <a:ext cx="239486" cy="217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332513" y="3548742"/>
            <a:ext cx="321129" cy="108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89913" y="3499756"/>
            <a:ext cx="304801" cy="108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05729" y="4194923"/>
            <a:ext cx="7846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Составить предложение с любым из слов.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Запишите его.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12" y="2265567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>
                <a:latin typeface="Arial Black" pitchFamily="34" charset="0"/>
              </a:rPr>
              <a:t>рас-</a:t>
            </a: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5" name="Фигура, имеющая форму буквы L 4"/>
          <p:cNvSpPr/>
          <p:nvPr/>
        </p:nvSpPr>
        <p:spPr>
          <a:xfrm rot="10800000">
            <a:off x="1042591" y="2232383"/>
            <a:ext cx="1206622" cy="270545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01332" y="1145830"/>
            <a:ext cx="26981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Arial Black" pitchFamily="34" charset="0"/>
              </a:rPr>
              <a:t>писал</a:t>
            </a:r>
          </a:p>
          <a:p>
            <a:r>
              <a:rPr lang="ru-RU" sz="4400" b="1" dirty="0" smtClean="0">
                <a:latin typeface="Arial Black" pitchFamily="34" charset="0"/>
              </a:rPr>
              <a:t>краска</a:t>
            </a:r>
          </a:p>
          <a:p>
            <a:r>
              <a:rPr lang="ru-RU" sz="4400" b="1" dirty="0" smtClean="0">
                <a:latin typeface="Arial Black" pitchFamily="34" charset="0"/>
              </a:rPr>
              <a:t>сказать</a:t>
            </a:r>
          </a:p>
          <a:p>
            <a:r>
              <a:rPr lang="ru-RU" sz="4400" b="1" dirty="0" smtClean="0">
                <a:latin typeface="Arial Black" pitchFamily="34" charset="0"/>
              </a:rPr>
              <a:t>кинуть</a:t>
            </a:r>
          </a:p>
          <a:p>
            <a:r>
              <a:rPr lang="ru-RU" sz="4400" b="1" dirty="0" smtClean="0">
                <a:latin typeface="Arial Black" pitchFamily="34" charset="0"/>
              </a:rPr>
              <a:t>клад</a:t>
            </a:r>
            <a:endParaRPr lang="ru-RU" sz="4400" b="1" dirty="0"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94214" y="1534888"/>
            <a:ext cx="1992086" cy="1175655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88610" y="2139043"/>
            <a:ext cx="1965033" cy="579300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02257" y="2726871"/>
            <a:ext cx="2016700" cy="5119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74962" y="2731990"/>
            <a:ext cx="1995009" cy="664353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47666" y="2731990"/>
            <a:ext cx="2038634" cy="1317496"/>
          </a:xfrm>
          <a:prstGeom prst="straightConnector1">
            <a:avLst/>
          </a:prstGeom>
          <a:ln w="38100">
            <a:solidFill>
              <a:schemeClr val="bg1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1"/>
          <p:cNvGrpSpPr>
            <a:grpSpLocks/>
          </p:cNvGrpSpPr>
          <p:nvPr/>
        </p:nvGrpSpPr>
        <p:grpSpPr bwMode="auto">
          <a:xfrm>
            <a:off x="642938" y="285751"/>
            <a:ext cx="8015287" cy="677636"/>
            <a:chOff x="405" y="180"/>
            <a:chExt cx="5049" cy="388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776" y="194"/>
              <a:ext cx="4678" cy="3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b="1" dirty="0">
                  <a:solidFill>
                    <a:srgbClr val="000000"/>
                  </a:solidFill>
                  <a:latin typeface="Calibri" pitchFamily="32" charset="0"/>
                  <a:ea typeface="Microsoft YaHei" charset="0"/>
                  <a:cs typeface="Microsoft YaHei" charset="0"/>
                </a:rPr>
                <a:t>Определяем основной вопрос урока</a:t>
              </a:r>
            </a:p>
          </p:txBody>
        </p:sp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180"/>
              <a:ext cx="369" cy="388"/>
            </a:xfrm>
            <a:prstGeom prst="rect">
              <a:avLst/>
            </a:prstGeom>
            <a:noFill/>
            <a:ln w="38100" cap="flat">
              <a:solidFill>
                <a:srgbClr val="0070C0"/>
              </a:solidFill>
              <a:round/>
              <a:headEnd/>
              <a:tailEnd/>
            </a:ln>
            <a:effectLst/>
          </p:spPr>
        </p:pic>
      </p:grpSp>
      <p:sp>
        <p:nvSpPr>
          <p:cNvPr id="72" name="TextBox 71"/>
          <p:cNvSpPr txBox="1"/>
          <p:nvPr/>
        </p:nvSpPr>
        <p:spPr>
          <a:xfrm>
            <a:off x="1142998" y="4707833"/>
            <a:ext cx="6884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Образовать новые слова с помощью приставки.</a:t>
            </a:r>
          </a:p>
          <a:p>
            <a:r>
              <a:rPr lang="ru-RU" sz="3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Запишите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6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4532" y="540884"/>
            <a:ext cx="4476068" cy="4403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>
            <a:solidFill>
              <a:srgbClr val="0070C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1. Что </a:t>
            </a:r>
            <a:r>
              <a:rPr lang="ru-RU" sz="2800" b="1" i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общего в этих словах?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2. Выделите корень.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3. Найдите лишнее слово.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4. Почему?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5. В </a:t>
            </a:r>
            <a:r>
              <a:rPr lang="ru-RU" sz="2800" b="1" i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какой части слова </a:t>
            </a: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удвоенная </a:t>
            </a:r>
            <a:r>
              <a:rPr lang="ru-RU" sz="2800" b="1" i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буква согласного? </a:t>
            </a:r>
            <a:endParaRPr lang="ru-RU" sz="2800" b="1" i="1" dirty="0" smtClean="0">
              <a:solidFill>
                <a:srgbClr val="000000"/>
              </a:solidFill>
              <a:latin typeface="Calibri" pitchFamily="32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6. Выделите </a:t>
            </a:r>
            <a:r>
              <a:rPr lang="ru-RU" sz="2800" b="1" i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эти части слова.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734786" y="5225142"/>
            <a:ext cx="8001000" cy="14369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Lucida Console" pitchFamily="49" charset="0"/>
                <a:ea typeface="Microsoft YaHei" charset="0"/>
                <a:cs typeface="Microsoft YaHei" charset="0"/>
              </a:rPr>
              <a:t>Тема: «Почему появляется удвоенная буква</a:t>
            </a:r>
            <a:r>
              <a:rPr kumimoji="0" lang="ru-RU" sz="2800" b="1" i="1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Lucida Console" pitchFamily="49" charset="0"/>
                <a:ea typeface="Microsoft YaHei" charset="0"/>
                <a:cs typeface="Microsoft YaHei" charset="0"/>
              </a:rPr>
              <a:t> </a:t>
            </a:r>
            <a:r>
              <a:rPr kumimoji="0" lang="ru-RU" sz="2800" b="1" i="1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Lucida Console" pitchFamily="49" charset="0"/>
                <a:ea typeface="Microsoft YaHei" charset="0"/>
                <a:cs typeface="Microsoft YaHei" charset="0"/>
              </a:rPr>
              <a:t>согласного на стыке приставки и корня»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1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Lucida Console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1189" y="362060"/>
            <a:ext cx="349005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 Black" pitchFamily="34" charset="0"/>
              </a:rPr>
              <a:t>расписал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 Black" pitchFamily="34" charset="0"/>
              </a:rPr>
              <a:t>раскраска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 Black" pitchFamily="34" charset="0"/>
              </a:rPr>
              <a:t>рассказать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 Black" pitchFamily="34" charset="0"/>
              </a:rPr>
              <a:t>раскинуть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latin typeface="Arial Black" pitchFamily="34" charset="0"/>
              </a:rPr>
              <a:t>расклад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5" name="Фигура, имеющая форму буквы L 4"/>
          <p:cNvSpPr/>
          <p:nvPr/>
        </p:nvSpPr>
        <p:spPr>
          <a:xfrm rot="10800000">
            <a:off x="5355770" y="555170"/>
            <a:ext cx="996044" cy="179615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0800000">
            <a:off x="5404756" y="1448611"/>
            <a:ext cx="959255" cy="216903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0800000">
            <a:off x="5426528" y="2401111"/>
            <a:ext cx="959255" cy="216903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0800000">
            <a:off x="5442855" y="3315511"/>
            <a:ext cx="959255" cy="216903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/>
          <p:cNvSpPr/>
          <p:nvPr/>
        </p:nvSpPr>
        <p:spPr>
          <a:xfrm rot="10800000">
            <a:off x="5442856" y="4229911"/>
            <a:ext cx="959255" cy="216903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 rot="16200000" flipH="1">
            <a:off x="6826680" y="131966"/>
            <a:ext cx="212271" cy="960712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rot="16200000" flipH="1">
            <a:off x="6924650" y="964724"/>
            <a:ext cx="293913" cy="1205644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/>
        </p:nvSpPr>
        <p:spPr>
          <a:xfrm rot="16200000" flipH="1">
            <a:off x="6938258" y="1892730"/>
            <a:ext cx="288471" cy="1249184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 rot="16200000" flipH="1">
            <a:off x="6864781" y="2913265"/>
            <a:ext cx="223159" cy="1004257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/>
          <p:cNvSpPr/>
          <p:nvPr/>
        </p:nvSpPr>
        <p:spPr>
          <a:xfrm rot="16200000" flipH="1">
            <a:off x="6987243" y="3705202"/>
            <a:ext cx="239486" cy="1265512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72199" y="3020786"/>
            <a:ext cx="473529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00042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E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E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5125" name="Picture 5" descr="http://www.disneypicture.net/data/media/37/DarkwingDuck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3116"/>
            <a:ext cx="2500330" cy="39059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5146" y="334736"/>
            <a:ext cx="8462282" cy="711200"/>
            <a:chOff x="90" y="180"/>
            <a:chExt cx="5533" cy="448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95" y="270"/>
              <a:ext cx="5128" cy="3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cap="flat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800" b="1" dirty="0">
                  <a:solidFill>
                    <a:srgbClr val="000000"/>
                  </a:solidFill>
                  <a:latin typeface="Calibri" pitchFamily="32" charset="0"/>
                  <a:ea typeface="Microsoft YaHei" charset="0"/>
                  <a:cs typeface="Microsoft YaHei" charset="0"/>
                </a:rPr>
                <a:t>Решаем проблему, открываем новые знания</a:t>
              </a: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" y="180"/>
              <a:ext cx="457" cy="448"/>
            </a:xfrm>
            <a:prstGeom prst="rect">
              <a:avLst/>
            </a:prstGeom>
            <a:noFill/>
            <a:ln w="38100" cap="flat">
              <a:solidFill>
                <a:srgbClr val="0070C0"/>
              </a:solidFill>
              <a:round/>
              <a:headEnd/>
              <a:tailEnd/>
            </a:ln>
            <a:effectLst/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44990" y="4159704"/>
            <a:ext cx="8069262" cy="2437421"/>
            <a:chOff x="315" y="810"/>
            <a:chExt cx="5083" cy="188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15" y="810"/>
              <a:ext cx="5083" cy="1888"/>
            </a:xfrm>
            <a:prstGeom prst="roundRect">
              <a:avLst>
                <a:gd name="adj" fmla="val 16667"/>
              </a:avLst>
            </a:prstGeom>
            <a:grpFill/>
            <a:ln w="38160" cap="sq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0" y="876"/>
              <a:ext cx="4909" cy="164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just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 dirty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Удвоенная буква согласного пишется на стыке приставки и корня в тех словах, где приставка оканчивается, а корень начинается одним и тем же согласным звуком.</a:t>
              </a:r>
            </a:p>
            <a:p>
              <a:pPr algn="just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400" b="1" dirty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Например: </a:t>
              </a:r>
              <a:r>
                <a:rPr lang="ru-RU" sz="2400" b="1" dirty="0" smtClean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                    </a:t>
              </a:r>
              <a:r>
                <a:rPr lang="ru-RU" sz="3600" b="1" dirty="0" smtClean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рассказ</a:t>
              </a:r>
              <a:r>
                <a:rPr lang="ru-RU" sz="3600" b="1" dirty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, </a:t>
              </a:r>
              <a:r>
                <a:rPr lang="ru-RU" sz="3600" b="1" dirty="0" smtClean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   оттенок</a:t>
              </a:r>
              <a:r>
                <a:rPr lang="ru-RU" sz="3600" b="1" dirty="0">
                  <a:solidFill>
                    <a:srgbClr val="000000"/>
                  </a:solidFill>
                  <a:latin typeface="Century" charset="0"/>
                  <a:ea typeface="Microsoft YaHei" charset="0"/>
                  <a:cs typeface="Microsoft YaHei" charset="0"/>
                </a:rPr>
                <a:t>.</a:t>
              </a:r>
              <a:endParaRPr lang="ru-RU" sz="2400" b="1" dirty="0">
                <a:solidFill>
                  <a:srgbClr val="000000"/>
                </a:solidFill>
                <a:latin typeface="Century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8" name="Фигура, имеющая форму буквы L 7"/>
          <p:cNvSpPr/>
          <p:nvPr/>
        </p:nvSpPr>
        <p:spPr>
          <a:xfrm rot="10800000">
            <a:off x="4441371" y="5780313"/>
            <a:ext cx="702128" cy="114299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rot="16200000" flipH="1">
            <a:off x="5520396" y="5438752"/>
            <a:ext cx="212272" cy="797430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0800000">
            <a:off x="6645727" y="5780313"/>
            <a:ext cx="522513" cy="146957"/>
          </a:xfrm>
          <a:prstGeom prst="corner">
            <a:avLst>
              <a:gd name="adj1" fmla="val 2804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rot="16200000" flipH="1">
            <a:off x="7496153" y="5487738"/>
            <a:ext cx="212272" cy="732115"/>
          </a:xfrm>
          <a:prstGeom prst="leftBracket">
            <a:avLst>
              <a:gd name="adj" fmla="val 276995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1227" y="6286500"/>
            <a:ext cx="473529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26728" y="6291944"/>
            <a:ext cx="473529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38382" y="1323678"/>
            <a:ext cx="45778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Работа по учебнику</a:t>
            </a:r>
          </a:p>
          <a:p>
            <a:pPr algn="ctr"/>
            <a:r>
              <a:rPr lang="ru-RU" sz="4000" b="1" dirty="0" smtClean="0"/>
              <a:t>с.128   № 158</a:t>
            </a:r>
            <a:endParaRPr lang="ru-RU" sz="4000" b="1" dirty="0"/>
          </a:p>
        </p:txBody>
      </p:sp>
      <p:pic>
        <p:nvPicPr>
          <p:cNvPr id="15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68" y="1667436"/>
            <a:ext cx="1347705" cy="19492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033386" y="2766012"/>
            <a:ext cx="6662058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Что </a:t>
            </a:r>
            <a:r>
              <a:rPr lang="ru-RU" sz="3200" b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значит </a:t>
            </a:r>
            <a:r>
              <a:rPr lang="ru-RU" sz="3200" b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на стыке?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Как </a:t>
            </a:r>
            <a:r>
              <a:rPr lang="ru-RU" sz="3200" b="1" dirty="0">
                <a:solidFill>
                  <a:srgbClr val="000000"/>
                </a:solidFill>
                <a:latin typeface="Calibri" pitchFamily="32" charset="0"/>
                <a:ea typeface="Microsoft YaHei" charset="0"/>
                <a:cs typeface="Microsoft YaHei" charset="0"/>
              </a:rPr>
              <a:t>обозначается это орфограмма?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244443" y="4648201"/>
            <a:ext cx="1426028" cy="54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7777" y="1613647"/>
            <a:ext cx="60445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Разбить слова на два столбика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08528" y="2487707"/>
            <a:ext cx="7557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Перрон, аллея,  расследование, рассвистелся,</a:t>
            </a:r>
            <a:r>
              <a:rPr lang="ru-RU" sz="3200" b="1" dirty="0" smtClean="0"/>
              <a:t> </a:t>
            </a:r>
            <a:r>
              <a:rPr lang="ru-RU" sz="3200" b="1" dirty="0" smtClean="0"/>
              <a:t>классный, гамма, </a:t>
            </a:r>
            <a:r>
              <a:rPr lang="ru-RU" sz="3200" b="1" dirty="0" smtClean="0"/>
              <a:t>ввоз</a:t>
            </a:r>
            <a:r>
              <a:rPr lang="ru-RU" sz="3200" b="1" dirty="0" smtClean="0"/>
              <a:t>, поддержка.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5956" y="4306652"/>
            <a:ext cx="597129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283214"/>
                </a:solidFill>
              </a:rPr>
              <a:t>Обозначьте орфограмму графически</a:t>
            </a:r>
            <a:endParaRPr lang="ru-RU" sz="3200" i="1" dirty="0">
              <a:solidFill>
                <a:srgbClr val="28321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25706" y="555813"/>
            <a:ext cx="60445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Работа в парах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849" y="569258"/>
            <a:ext cx="28104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Проверим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580" y="1576900"/>
            <a:ext cx="2318455" cy="369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п</a:t>
            </a:r>
            <a:r>
              <a:rPr lang="ru-RU" sz="4000" b="1" dirty="0" smtClean="0"/>
              <a:t>еррон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аллея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классный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гамма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1838" y="1541042"/>
            <a:ext cx="3559757" cy="369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расследование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рассвистелся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ввоз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/>
              <a:t>поддержка</a:t>
            </a:r>
            <a:endParaRPr lang="ru-RU" sz="4000" b="1" dirty="0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0800000">
            <a:off x="1492623" y="1882588"/>
            <a:ext cx="711122" cy="130310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rot="16200000" flipH="1">
            <a:off x="2671379" y="1419843"/>
            <a:ext cx="200745" cy="991773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17058" y="2334986"/>
            <a:ext cx="349624" cy="48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Фигура, имеющая форму буквы L 11"/>
          <p:cNvSpPr/>
          <p:nvPr/>
        </p:nvSpPr>
        <p:spPr>
          <a:xfrm rot="10800000">
            <a:off x="1483658" y="2774576"/>
            <a:ext cx="711122" cy="130310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/>
        </p:nvSpPr>
        <p:spPr>
          <a:xfrm rot="16200000" flipH="1">
            <a:off x="2722445" y="2251799"/>
            <a:ext cx="197221" cy="1162099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21539" y="3240422"/>
            <a:ext cx="349624" cy="480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Фигура, имеющая форму буквы L 14"/>
          <p:cNvSpPr/>
          <p:nvPr/>
        </p:nvSpPr>
        <p:spPr>
          <a:xfrm rot="10800000">
            <a:off x="1465729" y="3697942"/>
            <a:ext cx="258404" cy="107896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 rot="16200000" flipH="1">
            <a:off x="2005748" y="3407766"/>
            <a:ext cx="191782" cy="691452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523998" y="4141374"/>
            <a:ext cx="398931" cy="137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Фигура, имеющая форму буквы L 17"/>
          <p:cNvSpPr/>
          <p:nvPr/>
        </p:nvSpPr>
        <p:spPr>
          <a:xfrm rot="10800000">
            <a:off x="1479176" y="4572001"/>
            <a:ext cx="823181" cy="161684"/>
          </a:xfrm>
          <a:prstGeom prst="corner">
            <a:avLst>
              <a:gd name="adj1" fmla="val 0"/>
              <a:gd name="adj2" fmla="val 0"/>
            </a:avLst>
          </a:prstGeom>
          <a:solidFill>
            <a:schemeClr val="accent2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 rot="16200000" flipH="1">
            <a:off x="2834504" y="4058189"/>
            <a:ext cx="201704" cy="1148652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936375" y="5123330"/>
            <a:ext cx="658907" cy="134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Левая круглая скобка 22"/>
          <p:cNvSpPr/>
          <p:nvPr/>
        </p:nvSpPr>
        <p:spPr>
          <a:xfrm rot="16200000" flipH="1">
            <a:off x="6185066" y="1128971"/>
            <a:ext cx="188256" cy="1561029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948082" y="2424954"/>
            <a:ext cx="578224" cy="134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Левая круглая скобка 24"/>
          <p:cNvSpPr/>
          <p:nvPr/>
        </p:nvSpPr>
        <p:spPr>
          <a:xfrm rot="16200000" flipH="1">
            <a:off x="5927329" y="2363857"/>
            <a:ext cx="147915" cy="1041075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701551" y="3281083"/>
            <a:ext cx="578224" cy="134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круглая скобка 26"/>
          <p:cNvSpPr/>
          <p:nvPr/>
        </p:nvSpPr>
        <p:spPr>
          <a:xfrm rot="16200000" flipH="1">
            <a:off x="6014733" y="3204300"/>
            <a:ext cx="134473" cy="1148652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6252883" y="4195482"/>
            <a:ext cx="443752" cy="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Левая круглая скобка 28"/>
          <p:cNvSpPr/>
          <p:nvPr/>
        </p:nvSpPr>
        <p:spPr>
          <a:xfrm rot="16200000" flipH="1">
            <a:off x="5967669" y="4085083"/>
            <a:ext cx="201704" cy="1148652"/>
          </a:xfrm>
          <a:prstGeom prst="leftBracket">
            <a:avLst>
              <a:gd name="adj" fmla="val 27699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876364" y="5096437"/>
            <a:ext cx="726142" cy="134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5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зимняя сказк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зимняя сказка 3</Template>
  <TotalTime>150</TotalTime>
  <Words>323</Words>
  <Application>Microsoft Office PowerPoint</Application>
  <PresentationFormat>Экран 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зимняя сказка 3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2014-11-18T17:16:05Z</dcterms:created>
  <dcterms:modified xsi:type="dcterms:W3CDTF">2014-12-08T18:52:38Z</dcterms:modified>
</cp:coreProperties>
</file>