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11/17/2014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Исследовательская работа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«Батарейка из овощей и фруктов»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3933056"/>
            <a:ext cx="51953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Выполнил: </a:t>
            </a:r>
            <a:r>
              <a:rPr lang="ru-RU" dirty="0" err="1" smtClean="0"/>
              <a:t>Хестанов</a:t>
            </a:r>
            <a:r>
              <a:rPr lang="ru-RU" dirty="0" smtClean="0"/>
              <a:t> Сергей</a:t>
            </a:r>
            <a:endParaRPr lang="ru-RU" dirty="0" smtClean="0"/>
          </a:p>
          <a:p>
            <a:r>
              <a:rPr lang="ru-RU" dirty="0" smtClean="0"/>
              <a:t>ученик </a:t>
            </a:r>
            <a:r>
              <a:rPr lang="ru-RU" dirty="0" smtClean="0"/>
              <a:t>2Б</a:t>
            </a:r>
            <a:r>
              <a:rPr lang="ru-RU" dirty="0" smtClean="0"/>
              <a:t> </a:t>
            </a:r>
            <a:r>
              <a:rPr lang="ru-RU" dirty="0" smtClean="0"/>
              <a:t>класса</a:t>
            </a:r>
          </a:p>
          <a:p>
            <a:r>
              <a:rPr lang="ru-RU" dirty="0" smtClean="0"/>
              <a:t>Научный руководитель: </a:t>
            </a:r>
            <a:r>
              <a:rPr lang="ru-RU" dirty="0" err="1" smtClean="0"/>
              <a:t>Дзалаева</a:t>
            </a:r>
            <a:r>
              <a:rPr lang="ru-RU" dirty="0" smtClean="0"/>
              <a:t> Элла </a:t>
            </a:r>
            <a:r>
              <a:rPr lang="ru-RU" dirty="0" err="1" smtClean="0"/>
              <a:t>Гаппоевна</a:t>
            </a:r>
            <a:endParaRPr lang="ru-RU" dirty="0" smtClean="0"/>
          </a:p>
          <a:p>
            <a:r>
              <a:rPr lang="ru-RU" dirty="0" smtClean="0"/>
              <a:t>классный руководитель</a:t>
            </a:r>
          </a:p>
          <a:p>
            <a:r>
              <a:rPr lang="ru-RU" dirty="0" smtClean="0"/>
              <a:t>МБОУ </a:t>
            </a:r>
            <a:r>
              <a:rPr lang="ru-RU" dirty="0" smtClean="0"/>
              <a:t>СОШ №2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6309320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Алагир, 2013 г.</a:t>
            </a:r>
            <a:endParaRPr lang="ru-RU" dirty="0"/>
          </a:p>
        </p:txBody>
      </p:sp>
      <p:pic>
        <p:nvPicPr>
          <p:cNvPr id="6" name="Рисунок 5" descr="BATT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564904"/>
            <a:ext cx="1969024" cy="1476768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620688"/>
            <a:ext cx="6567432" cy="15121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/>
              <a:t>* Выяснить, действительно ли возможно из овощей, фруктов и подручных материалов изготовить электрическую батарейку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2168" y="548680"/>
            <a:ext cx="1849592" cy="432048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 работы: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11760" y="2132856"/>
            <a:ext cx="6563866" cy="237626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ru-RU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* Узнать, как устроена обычная батарейка.</a:t>
            </a:r>
          </a:p>
          <a:p>
            <a:pPr lvl="0"/>
            <a:r>
              <a:rPr lang="ru-RU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* Собрать батарейку из разных овощей и фруктов.</a:t>
            </a:r>
          </a:p>
          <a:p>
            <a:pPr lvl="0"/>
            <a:r>
              <a:rPr lang="ru-RU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* Измерить полученный ток.</a:t>
            </a:r>
          </a:p>
          <a:p>
            <a:pPr lvl="0"/>
            <a:r>
              <a:rPr lang="ru-RU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* Увидеть работу полученного тока наглядно на каких-либо электрических приборах</a:t>
            </a:r>
          </a:p>
          <a:p>
            <a:pPr lvl="0"/>
            <a:r>
              <a:rPr lang="ru-RU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* Добиться получения максимально возможного тока.</a:t>
            </a: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216199" y="2060848"/>
            <a:ext cx="1133078" cy="43204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18288" lvl="0">
              <a:lnSpc>
                <a:spcPts val="2300"/>
              </a:lnSpc>
              <a:buClr>
                <a:schemeClr val="accent1"/>
              </a:buClr>
              <a:buSzPct val="80000"/>
            </a:pPr>
            <a:r>
              <a:rPr lang="ru-RU" sz="2000" b="1" dirty="0" smtClean="0"/>
              <a:t>Задачи: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4509120"/>
            <a:ext cx="6563866" cy="165618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b="1" cap="al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* Разные фрукты и овощи дают разный по силе ток.</a:t>
            </a:r>
          </a:p>
          <a:p>
            <a:pPr lvl="0">
              <a:spcBef>
                <a:spcPct val="0"/>
              </a:spcBef>
            </a:pPr>
            <a:r>
              <a:rPr lang="ru-RU" b="1" cap="al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* Чем больше фруктов и овощей в электрической цепи, тем больше будет мощность нашей батарейки.</a:t>
            </a: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971600" y="4437112"/>
            <a:ext cx="1421110" cy="43204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18288" lvl="0">
              <a:lnSpc>
                <a:spcPts val="2300"/>
              </a:lnSpc>
              <a:buClr>
                <a:schemeClr val="accent1"/>
              </a:buClr>
              <a:buSzPct val="80000"/>
            </a:pPr>
            <a:r>
              <a:rPr lang="ru-RU" sz="2000" b="1" dirty="0" smtClean="0"/>
              <a:t>Гипотезы: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79" presetID="5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000"/>
                            </p:stCondLst>
                            <p:childTnLst>
                              <p:par>
                                <p:cTn id="98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 advAuto="1500"/>
      <p:bldP spid="5" grpId="0"/>
      <p:bldP spid="6" grpId="0" build="p" advAuto="150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222055" y="2698825"/>
            <a:ext cx="1133475" cy="10096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778024"/>
          </a:xfrm>
        </p:spPr>
        <p:txBody>
          <a:bodyPr/>
          <a:lstStyle/>
          <a:p>
            <a:r>
              <a:rPr lang="ru-RU" dirty="0" smtClean="0"/>
              <a:t>Работа обычной батарейки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5085184"/>
            <a:ext cx="4419600" cy="477416"/>
          </a:xfrm>
        </p:spPr>
        <p:txBody>
          <a:bodyPr/>
          <a:lstStyle/>
          <a:p>
            <a:r>
              <a:rPr lang="ru-RU" b="1" dirty="0" smtClean="0"/>
              <a:t>Обычная пальчиковая батарейка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3168352" cy="40965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835696" y="112474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35696" y="1124744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499992" y="1124744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99992" y="3284984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835696" y="5600126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1835696" y="50131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763687" y="1628800"/>
            <a:ext cx="163083" cy="30963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3169373">
            <a:off x="2987824" y="1484784"/>
            <a:ext cx="288032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1304541551_battery-icon-psd1280x1024px (1).jpg"/>
          <p:cNvPicPr>
            <a:picLocks noChangeAspect="1"/>
          </p:cNvPicPr>
          <p:nvPr/>
        </p:nvPicPr>
        <p:blipFill>
          <a:blip r:embed="rId4" cstate="print"/>
          <a:srcRect l="27626" t="1809" r="27562" b="4144"/>
          <a:stretch>
            <a:fillRect/>
          </a:stretch>
        </p:blipFill>
        <p:spPr>
          <a:xfrm>
            <a:off x="5940152" y="1916832"/>
            <a:ext cx="2376264" cy="3744416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4 -0.00972 C -0.03732 0.03518 -0.03125 0.18403 -0.0342 0.26018 C -0.03715 0.33634 -0.02951 0.42129 -0.05555 0.44745 C -0.08159 0.47361 -0.16579 0.49097 -0.1901 0.41736 C -0.2144 0.34375 -0.19861 0.0919 -0.20086 0.00625 " pathEditMode="relative" rAng="0" ptsTypes="aaaaa">
                                      <p:cBhvr>
                                        <p:cTn id="1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2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444208" y="2988241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Апельсин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23928" y="400506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Фейхоа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72200" y="407707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Чеснок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60032" y="566124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Огурец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92080" y="206084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Лимон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59832" y="213285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Яблоко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198884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Картофель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Фруктовые и овощные батарейки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10" t="31605" r="29001" b="11868"/>
          <a:stretch/>
        </p:blipFill>
        <p:spPr bwMode="auto">
          <a:xfrm>
            <a:off x="1403648" y="3933056"/>
            <a:ext cx="2446020" cy="1959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Крест 3"/>
          <p:cNvSpPr/>
          <p:nvPr/>
        </p:nvSpPr>
        <p:spPr>
          <a:xfrm>
            <a:off x="2771800" y="3501008"/>
            <a:ext cx="360040" cy="360040"/>
          </a:xfrm>
          <a:prstGeom prst="plus">
            <a:avLst>
              <a:gd name="adj" fmla="val 401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рест 4"/>
          <p:cNvSpPr/>
          <p:nvPr/>
        </p:nvSpPr>
        <p:spPr>
          <a:xfrm>
            <a:off x="1907704" y="3645024"/>
            <a:ext cx="360040" cy="63624"/>
          </a:xfrm>
          <a:prstGeom prst="plus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907704" y="2996952"/>
            <a:ext cx="360040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843808" y="2996952"/>
            <a:ext cx="360040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26948">
            <a:off x="1454942" y="1518883"/>
            <a:ext cx="2660062" cy="177546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31352">
            <a:off x="4740134" y="1354929"/>
            <a:ext cx="2660063" cy="177546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041736">
            <a:off x="6371668" y="1761854"/>
            <a:ext cx="2660062" cy="177546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18877">
            <a:off x="3413243" y="3508892"/>
            <a:ext cx="2660400" cy="1775685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60412">
            <a:off x="5917283" y="3689210"/>
            <a:ext cx="2659074" cy="177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2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repeatCount="2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17" grpId="0"/>
      <p:bldP spid="16" grpId="0"/>
      <p:bldP spid="15" grpId="0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46053108_podium-icon.jpg"/>
          <p:cNvPicPr>
            <a:picLocks noChangeAspect="1"/>
          </p:cNvPicPr>
          <p:nvPr/>
        </p:nvPicPr>
        <p:blipFill>
          <a:blip r:embed="rId3" cstate="print"/>
          <a:srcRect l="12820" t="8734" r="12820" b="10385"/>
          <a:stretch>
            <a:fillRect/>
          </a:stretch>
        </p:blipFill>
        <p:spPr>
          <a:xfrm>
            <a:off x="5364088" y="3699030"/>
            <a:ext cx="3622443" cy="29583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Рейтинг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7664" y="1556792"/>
          <a:ext cx="4188460" cy="2880360"/>
        </p:xfrm>
        <a:graphic>
          <a:graphicData uri="http://schemas.openxmlformats.org/drawingml/2006/table">
            <a:tbl>
              <a:tblPr/>
              <a:tblGrid>
                <a:gridCol w="878840"/>
                <a:gridCol w="2250440"/>
                <a:gridCol w="10591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Место в рейтинге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Фрукты и овощи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Напряжение (Вольт)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Лимон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0,97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Фейхоа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0,97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Картофель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0,95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Зелёное яблоко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0,84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Огурец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0,74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Чеснок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0,72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Апельсин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0,63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53662" y="2189816"/>
            <a:ext cx="4176464" cy="963691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is1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202060"/>
            <a:ext cx="4010025" cy="18669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574504"/>
            <a:ext cx="3886200" cy="25908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193"/>
          <a:stretch>
            <a:fillRect/>
          </a:stretch>
        </p:blipFill>
        <p:spPr>
          <a:xfrm>
            <a:off x="5220072" y="2492896"/>
            <a:ext cx="3600400" cy="365172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78376" y="269776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Последовательное соединение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143000" y="1393371"/>
            <a:ext cx="3798492" cy="195943"/>
          </a:xfrm>
          <a:custGeom>
            <a:avLst/>
            <a:gdLst>
              <a:gd name="connsiteX0" fmla="*/ 0 w 3798492"/>
              <a:gd name="connsiteY0" fmla="*/ 65315 h 195943"/>
              <a:gd name="connsiteX1" fmla="*/ 32657 w 3798492"/>
              <a:gd name="connsiteY1" fmla="*/ 76200 h 195943"/>
              <a:gd name="connsiteX2" fmla="*/ 76200 w 3798492"/>
              <a:gd name="connsiteY2" fmla="*/ 141515 h 195943"/>
              <a:gd name="connsiteX3" fmla="*/ 141514 w 3798492"/>
              <a:gd name="connsiteY3" fmla="*/ 163286 h 195943"/>
              <a:gd name="connsiteX4" fmla="*/ 174171 w 3798492"/>
              <a:gd name="connsiteY4" fmla="*/ 174172 h 195943"/>
              <a:gd name="connsiteX5" fmla="*/ 685800 w 3798492"/>
              <a:gd name="connsiteY5" fmla="*/ 163286 h 195943"/>
              <a:gd name="connsiteX6" fmla="*/ 751114 w 3798492"/>
              <a:gd name="connsiteY6" fmla="*/ 141515 h 195943"/>
              <a:gd name="connsiteX7" fmla="*/ 827314 w 3798492"/>
              <a:gd name="connsiteY7" fmla="*/ 119743 h 195943"/>
              <a:gd name="connsiteX8" fmla="*/ 849086 w 3798492"/>
              <a:gd name="connsiteY8" fmla="*/ 97972 h 195943"/>
              <a:gd name="connsiteX9" fmla="*/ 914400 w 3798492"/>
              <a:gd name="connsiteY9" fmla="*/ 76200 h 195943"/>
              <a:gd name="connsiteX10" fmla="*/ 936171 w 3798492"/>
              <a:gd name="connsiteY10" fmla="*/ 43543 h 195943"/>
              <a:gd name="connsiteX11" fmla="*/ 1121229 w 3798492"/>
              <a:gd name="connsiteY11" fmla="*/ 10886 h 195943"/>
              <a:gd name="connsiteX12" fmla="*/ 1153886 w 3798492"/>
              <a:gd name="connsiteY12" fmla="*/ 0 h 195943"/>
              <a:gd name="connsiteX13" fmla="*/ 1382486 w 3798492"/>
              <a:gd name="connsiteY13" fmla="*/ 21772 h 195943"/>
              <a:gd name="connsiteX14" fmla="*/ 1545771 w 3798492"/>
              <a:gd name="connsiteY14" fmla="*/ 54429 h 195943"/>
              <a:gd name="connsiteX15" fmla="*/ 1589314 w 3798492"/>
              <a:gd name="connsiteY15" fmla="*/ 97972 h 195943"/>
              <a:gd name="connsiteX16" fmla="*/ 1611086 w 3798492"/>
              <a:gd name="connsiteY16" fmla="*/ 119743 h 195943"/>
              <a:gd name="connsiteX17" fmla="*/ 1665514 w 3798492"/>
              <a:gd name="connsiteY17" fmla="*/ 130629 h 195943"/>
              <a:gd name="connsiteX18" fmla="*/ 1741714 w 3798492"/>
              <a:gd name="connsiteY18" fmla="*/ 141515 h 195943"/>
              <a:gd name="connsiteX19" fmla="*/ 1807029 w 3798492"/>
              <a:gd name="connsiteY19" fmla="*/ 163286 h 195943"/>
              <a:gd name="connsiteX20" fmla="*/ 1839686 w 3798492"/>
              <a:gd name="connsiteY20" fmla="*/ 185058 h 195943"/>
              <a:gd name="connsiteX21" fmla="*/ 1970314 w 3798492"/>
              <a:gd name="connsiteY21" fmla="*/ 195943 h 195943"/>
              <a:gd name="connsiteX22" fmla="*/ 2024743 w 3798492"/>
              <a:gd name="connsiteY22" fmla="*/ 185058 h 195943"/>
              <a:gd name="connsiteX23" fmla="*/ 2090057 w 3798492"/>
              <a:gd name="connsiteY23" fmla="*/ 163286 h 195943"/>
              <a:gd name="connsiteX24" fmla="*/ 2198914 w 3798492"/>
              <a:gd name="connsiteY24" fmla="*/ 152400 h 195943"/>
              <a:gd name="connsiteX25" fmla="*/ 2242457 w 3798492"/>
              <a:gd name="connsiteY25" fmla="*/ 130629 h 195943"/>
              <a:gd name="connsiteX26" fmla="*/ 2307771 w 3798492"/>
              <a:gd name="connsiteY26" fmla="*/ 108858 h 195943"/>
              <a:gd name="connsiteX27" fmla="*/ 2405743 w 3798492"/>
              <a:gd name="connsiteY27" fmla="*/ 65315 h 195943"/>
              <a:gd name="connsiteX28" fmla="*/ 2438400 w 3798492"/>
              <a:gd name="connsiteY28" fmla="*/ 54429 h 195943"/>
              <a:gd name="connsiteX29" fmla="*/ 2471057 w 3798492"/>
              <a:gd name="connsiteY29" fmla="*/ 43543 h 195943"/>
              <a:gd name="connsiteX30" fmla="*/ 2536371 w 3798492"/>
              <a:gd name="connsiteY30" fmla="*/ 10886 h 195943"/>
              <a:gd name="connsiteX31" fmla="*/ 2819400 w 3798492"/>
              <a:gd name="connsiteY31" fmla="*/ 32658 h 195943"/>
              <a:gd name="connsiteX32" fmla="*/ 2852057 w 3798492"/>
              <a:gd name="connsiteY32" fmla="*/ 43543 h 195943"/>
              <a:gd name="connsiteX33" fmla="*/ 2895600 w 3798492"/>
              <a:gd name="connsiteY33" fmla="*/ 54429 h 195943"/>
              <a:gd name="connsiteX34" fmla="*/ 2928257 w 3798492"/>
              <a:gd name="connsiteY34" fmla="*/ 76200 h 195943"/>
              <a:gd name="connsiteX35" fmla="*/ 3026229 w 3798492"/>
              <a:gd name="connsiteY35" fmla="*/ 97972 h 195943"/>
              <a:gd name="connsiteX36" fmla="*/ 3091543 w 3798492"/>
              <a:gd name="connsiteY36" fmla="*/ 141515 h 195943"/>
              <a:gd name="connsiteX37" fmla="*/ 3287486 w 3798492"/>
              <a:gd name="connsiteY37" fmla="*/ 163286 h 195943"/>
              <a:gd name="connsiteX38" fmla="*/ 3472543 w 3798492"/>
              <a:gd name="connsiteY38" fmla="*/ 174172 h 195943"/>
              <a:gd name="connsiteX39" fmla="*/ 3679371 w 3798492"/>
              <a:gd name="connsiteY39" fmla="*/ 141515 h 195943"/>
              <a:gd name="connsiteX40" fmla="*/ 3722914 w 3798492"/>
              <a:gd name="connsiteY40" fmla="*/ 130629 h 195943"/>
              <a:gd name="connsiteX41" fmla="*/ 3766457 w 3798492"/>
              <a:gd name="connsiteY41" fmla="*/ 119743 h 195943"/>
              <a:gd name="connsiteX42" fmla="*/ 3777343 w 3798492"/>
              <a:gd name="connsiteY42" fmla="*/ 97972 h 19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798492" h="195943">
                <a:moveTo>
                  <a:pt x="0" y="65315"/>
                </a:moveTo>
                <a:cubicBezTo>
                  <a:pt x="10886" y="68943"/>
                  <a:pt x="24543" y="68086"/>
                  <a:pt x="32657" y="76200"/>
                </a:cubicBezTo>
                <a:cubicBezTo>
                  <a:pt x="51159" y="94702"/>
                  <a:pt x="51377" y="133241"/>
                  <a:pt x="76200" y="141515"/>
                </a:cubicBezTo>
                <a:lnTo>
                  <a:pt x="141514" y="163286"/>
                </a:lnTo>
                <a:lnTo>
                  <a:pt x="174171" y="174172"/>
                </a:lnTo>
                <a:cubicBezTo>
                  <a:pt x="344714" y="170543"/>
                  <a:pt x="515491" y="172926"/>
                  <a:pt x="685800" y="163286"/>
                </a:cubicBezTo>
                <a:cubicBezTo>
                  <a:pt x="708712" y="161989"/>
                  <a:pt x="729343" y="148772"/>
                  <a:pt x="751114" y="141515"/>
                </a:cubicBezTo>
                <a:cubicBezTo>
                  <a:pt x="797970" y="125896"/>
                  <a:pt x="772632" y="133414"/>
                  <a:pt x="827314" y="119743"/>
                </a:cubicBezTo>
                <a:cubicBezTo>
                  <a:pt x="834571" y="112486"/>
                  <a:pt x="839906" y="102562"/>
                  <a:pt x="849086" y="97972"/>
                </a:cubicBezTo>
                <a:cubicBezTo>
                  <a:pt x="869612" y="87709"/>
                  <a:pt x="914400" y="76200"/>
                  <a:pt x="914400" y="76200"/>
                </a:cubicBezTo>
                <a:cubicBezTo>
                  <a:pt x="921657" y="65314"/>
                  <a:pt x="925077" y="50477"/>
                  <a:pt x="936171" y="43543"/>
                </a:cubicBezTo>
                <a:cubicBezTo>
                  <a:pt x="983074" y="14229"/>
                  <a:pt x="1077188" y="14890"/>
                  <a:pt x="1121229" y="10886"/>
                </a:cubicBezTo>
                <a:cubicBezTo>
                  <a:pt x="1132115" y="7257"/>
                  <a:pt x="1142411" y="0"/>
                  <a:pt x="1153886" y="0"/>
                </a:cubicBezTo>
                <a:cubicBezTo>
                  <a:pt x="1219533" y="0"/>
                  <a:pt x="1313404" y="13137"/>
                  <a:pt x="1382486" y="21772"/>
                </a:cubicBezTo>
                <a:cubicBezTo>
                  <a:pt x="1478972" y="53933"/>
                  <a:pt x="1424991" y="41009"/>
                  <a:pt x="1545771" y="54429"/>
                </a:cubicBezTo>
                <a:lnTo>
                  <a:pt x="1589314" y="97972"/>
                </a:lnTo>
                <a:cubicBezTo>
                  <a:pt x="1596571" y="105229"/>
                  <a:pt x="1601022" y="117730"/>
                  <a:pt x="1611086" y="119743"/>
                </a:cubicBezTo>
                <a:cubicBezTo>
                  <a:pt x="1629229" y="123372"/>
                  <a:pt x="1647264" y="127587"/>
                  <a:pt x="1665514" y="130629"/>
                </a:cubicBezTo>
                <a:cubicBezTo>
                  <a:pt x="1690823" y="134847"/>
                  <a:pt x="1716314" y="137886"/>
                  <a:pt x="1741714" y="141515"/>
                </a:cubicBezTo>
                <a:cubicBezTo>
                  <a:pt x="1763486" y="148772"/>
                  <a:pt x="1787934" y="150556"/>
                  <a:pt x="1807029" y="163286"/>
                </a:cubicBezTo>
                <a:cubicBezTo>
                  <a:pt x="1817915" y="170543"/>
                  <a:pt x="1826857" y="182492"/>
                  <a:pt x="1839686" y="185058"/>
                </a:cubicBezTo>
                <a:cubicBezTo>
                  <a:pt x="1882531" y="193627"/>
                  <a:pt x="1926771" y="192315"/>
                  <a:pt x="1970314" y="195943"/>
                </a:cubicBezTo>
                <a:cubicBezTo>
                  <a:pt x="1988457" y="192315"/>
                  <a:pt x="2006893" y="189926"/>
                  <a:pt x="2024743" y="185058"/>
                </a:cubicBezTo>
                <a:cubicBezTo>
                  <a:pt x="2046883" y="179020"/>
                  <a:pt x="2067222" y="165570"/>
                  <a:pt x="2090057" y="163286"/>
                </a:cubicBezTo>
                <a:lnTo>
                  <a:pt x="2198914" y="152400"/>
                </a:lnTo>
                <a:cubicBezTo>
                  <a:pt x="2213428" y="145143"/>
                  <a:pt x="2227390" y="136656"/>
                  <a:pt x="2242457" y="130629"/>
                </a:cubicBezTo>
                <a:cubicBezTo>
                  <a:pt x="2263765" y="122106"/>
                  <a:pt x="2307771" y="108858"/>
                  <a:pt x="2307771" y="108858"/>
                </a:cubicBezTo>
                <a:cubicBezTo>
                  <a:pt x="2359524" y="74356"/>
                  <a:pt x="2328016" y="91224"/>
                  <a:pt x="2405743" y="65315"/>
                </a:cubicBezTo>
                <a:lnTo>
                  <a:pt x="2438400" y="54429"/>
                </a:lnTo>
                <a:cubicBezTo>
                  <a:pt x="2449286" y="50800"/>
                  <a:pt x="2461510" y="49908"/>
                  <a:pt x="2471057" y="43543"/>
                </a:cubicBezTo>
                <a:cubicBezTo>
                  <a:pt x="2513261" y="15407"/>
                  <a:pt x="2491303" y="25909"/>
                  <a:pt x="2536371" y="10886"/>
                </a:cubicBezTo>
                <a:cubicBezTo>
                  <a:pt x="2599830" y="14619"/>
                  <a:pt x="2742116" y="19778"/>
                  <a:pt x="2819400" y="32658"/>
                </a:cubicBezTo>
                <a:cubicBezTo>
                  <a:pt x="2830718" y="34544"/>
                  <a:pt x="2841024" y="40391"/>
                  <a:pt x="2852057" y="43543"/>
                </a:cubicBezTo>
                <a:cubicBezTo>
                  <a:pt x="2866442" y="47653"/>
                  <a:pt x="2881086" y="50800"/>
                  <a:pt x="2895600" y="54429"/>
                </a:cubicBezTo>
                <a:cubicBezTo>
                  <a:pt x="2906486" y="61686"/>
                  <a:pt x="2916555" y="70349"/>
                  <a:pt x="2928257" y="76200"/>
                </a:cubicBezTo>
                <a:cubicBezTo>
                  <a:pt x="2955057" y="89600"/>
                  <a:pt x="3001141" y="93791"/>
                  <a:pt x="3026229" y="97972"/>
                </a:cubicBezTo>
                <a:cubicBezTo>
                  <a:pt x="3048000" y="112486"/>
                  <a:pt x="3066720" y="133241"/>
                  <a:pt x="3091543" y="141515"/>
                </a:cubicBezTo>
                <a:cubicBezTo>
                  <a:pt x="3175385" y="169461"/>
                  <a:pt x="3115439" y="152533"/>
                  <a:pt x="3287486" y="163286"/>
                </a:cubicBezTo>
                <a:lnTo>
                  <a:pt x="3472543" y="174172"/>
                </a:lnTo>
                <a:cubicBezTo>
                  <a:pt x="3622082" y="160577"/>
                  <a:pt x="3553406" y="173006"/>
                  <a:pt x="3679371" y="141515"/>
                </a:cubicBezTo>
                <a:lnTo>
                  <a:pt x="3722914" y="130629"/>
                </a:lnTo>
                <a:lnTo>
                  <a:pt x="3766457" y="119743"/>
                </a:lnTo>
                <a:cubicBezTo>
                  <a:pt x="3790795" y="95406"/>
                  <a:pt x="3798492" y="97972"/>
                  <a:pt x="3777343" y="97972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718129" y="3788229"/>
            <a:ext cx="2480128" cy="2286000"/>
          </a:xfrm>
          <a:custGeom>
            <a:avLst/>
            <a:gdLst>
              <a:gd name="connsiteX0" fmla="*/ 2364014 w 2480128"/>
              <a:gd name="connsiteY0" fmla="*/ 2264228 h 2286000"/>
              <a:gd name="connsiteX1" fmla="*/ 2266042 w 2480128"/>
              <a:gd name="connsiteY1" fmla="*/ 402771 h 2286000"/>
              <a:gd name="connsiteX2" fmla="*/ 1079500 w 2480128"/>
              <a:gd name="connsiteY2" fmla="*/ 457200 h 2286000"/>
              <a:gd name="connsiteX3" fmla="*/ 88900 w 2480128"/>
              <a:gd name="connsiteY3" fmla="*/ 304800 h 2286000"/>
              <a:gd name="connsiteX4" fmla="*/ 1612900 w 2480128"/>
              <a:gd name="connsiteY4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0128" h="2286000">
                <a:moveTo>
                  <a:pt x="2364014" y="2264228"/>
                </a:moveTo>
                <a:cubicBezTo>
                  <a:pt x="2422071" y="1484085"/>
                  <a:pt x="2480128" y="703942"/>
                  <a:pt x="2266042" y="402771"/>
                </a:cubicBezTo>
                <a:cubicBezTo>
                  <a:pt x="2051956" y="101600"/>
                  <a:pt x="1442357" y="473529"/>
                  <a:pt x="1079500" y="457200"/>
                </a:cubicBezTo>
                <a:cubicBezTo>
                  <a:pt x="716643" y="440872"/>
                  <a:pt x="0" y="0"/>
                  <a:pt x="88900" y="304800"/>
                </a:cubicBezTo>
                <a:cubicBezTo>
                  <a:pt x="177800" y="609600"/>
                  <a:pt x="1612900" y="2286000"/>
                  <a:pt x="1612900" y="2286000"/>
                </a:cubicBezTo>
              </a:path>
            </a:pathLst>
          </a:custGeom>
          <a:ln w="19050">
            <a:solidFill>
              <a:schemeClr val="accent2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228184" y="4869160"/>
            <a:ext cx="864096" cy="864096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64088" y="119675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работы светодиода нам потребовалось 3 элемента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786.JPG"/>
          <p:cNvPicPr/>
          <p:nvPr/>
        </p:nvPicPr>
        <p:blipFill>
          <a:blip r:embed="rId2" cstate="print"/>
          <a:srcRect l="26775" t="28378" r="34417" b="18340"/>
          <a:stretch>
            <a:fillRect/>
          </a:stretch>
        </p:blipFill>
        <p:spPr>
          <a:xfrm>
            <a:off x="357158" y="1142984"/>
            <a:ext cx="2676525" cy="2454204"/>
          </a:xfrm>
          <a:prstGeom prst="rect">
            <a:avLst/>
          </a:prstGeom>
        </p:spPr>
      </p:pic>
      <p:sp>
        <p:nvSpPr>
          <p:cNvPr id="4" name="Крест 3"/>
          <p:cNvSpPr/>
          <p:nvPr/>
        </p:nvSpPr>
        <p:spPr>
          <a:xfrm>
            <a:off x="1643042" y="3857628"/>
            <a:ext cx="360040" cy="360040"/>
          </a:xfrm>
          <a:prstGeom prst="plus">
            <a:avLst>
              <a:gd name="adj" fmla="val 401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рест 4"/>
          <p:cNvSpPr/>
          <p:nvPr/>
        </p:nvSpPr>
        <p:spPr>
          <a:xfrm>
            <a:off x="714348" y="3857628"/>
            <a:ext cx="360040" cy="63624"/>
          </a:xfrm>
          <a:prstGeom prst="plus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IMG_1781.JPG"/>
          <p:cNvPicPr/>
          <p:nvPr/>
        </p:nvPicPr>
        <p:blipFill>
          <a:blip r:embed="rId3" cstate="print"/>
          <a:srcRect t="21260" b="525"/>
          <a:stretch>
            <a:fillRect/>
          </a:stretch>
        </p:blipFill>
        <p:spPr>
          <a:xfrm>
            <a:off x="3286116" y="3786190"/>
            <a:ext cx="5438775" cy="283845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78376" y="269776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Разбираем электронные часы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Параллельное соединение</a:t>
            </a:r>
            <a:endParaRPr lang="ru-RU" dirty="0"/>
          </a:p>
        </p:txBody>
      </p:sp>
      <p:pic>
        <p:nvPicPr>
          <p:cNvPr id="4" name="Рисунок 3" descr="IMG_1874.JPG"/>
          <p:cNvPicPr>
            <a:picLocks noChangeAspect="1"/>
          </p:cNvPicPr>
          <p:nvPr/>
        </p:nvPicPr>
        <p:blipFill>
          <a:blip r:embed="rId2" cstate="print"/>
          <a:srcRect l="37491" t="17187" r="9952"/>
          <a:stretch>
            <a:fillRect/>
          </a:stretch>
        </p:blipFill>
        <p:spPr>
          <a:xfrm>
            <a:off x="500034" y="1714488"/>
            <a:ext cx="2500330" cy="2625842"/>
          </a:xfrm>
          <a:prstGeom prst="rect">
            <a:avLst/>
          </a:prstGeom>
        </p:spPr>
      </p:pic>
      <p:pic>
        <p:nvPicPr>
          <p:cNvPr id="6" name="Рисунок 5" descr="IMG_18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468" y="1714488"/>
            <a:ext cx="5996532" cy="4002369"/>
          </a:xfrm>
          <a:prstGeom prst="rect">
            <a:avLst/>
          </a:prstGeom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5405470" y="1399056"/>
            <a:ext cx="3810000" cy="698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Максимальный полученный ток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2143108" y="1928802"/>
            <a:ext cx="285752" cy="285752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661086" y="4106446"/>
            <a:ext cx="714380" cy="2857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200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smtClean="0"/>
              <a:t>одведём </a:t>
            </a:r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96646" indent="-514350">
              <a:buAutoNum type="arabicPeriod"/>
            </a:pPr>
            <a:r>
              <a:rPr lang="ru-RU" dirty="0" smtClean="0"/>
              <a:t>Фрукты и овощи могут служить источником электрического тока при определённых условиях.</a:t>
            </a:r>
          </a:p>
          <a:p>
            <a:pPr marL="596646" indent="-514350">
              <a:buAutoNum type="arabicPeriod"/>
            </a:pPr>
            <a:r>
              <a:rPr lang="ru-RU" dirty="0" smtClean="0"/>
              <a:t>При их помощи можно изготовить электрическую батарейку.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2779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573</TotalTime>
  <Words>213</Words>
  <Application>Microsoft Office PowerPoint</Application>
  <PresentationFormat>Экран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Solstice</vt:lpstr>
      <vt:lpstr>Исследовательская работа</vt:lpstr>
      <vt:lpstr>* Выяснить, действительно ли возможно из овощей, фруктов и подручных материалов изготовить электрическую батарейку</vt:lpstr>
      <vt:lpstr>Работа обычной батарейки</vt:lpstr>
      <vt:lpstr>Фруктовые и овощные батарейки</vt:lpstr>
      <vt:lpstr>Рейтинг</vt:lpstr>
      <vt:lpstr>Слайд 6</vt:lpstr>
      <vt:lpstr>Слайд 7</vt:lpstr>
      <vt:lpstr>Заключение</vt:lpstr>
      <vt:lpstr>Подведём итоги</vt:lpstr>
    </vt:vector>
  </TitlesOfParts>
  <Company>ООО Строй-Модуль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</dc:title>
  <dc:creator>Александр</dc:creator>
  <cp:lastModifiedBy>user</cp:lastModifiedBy>
  <cp:revision>57</cp:revision>
  <dcterms:created xsi:type="dcterms:W3CDTF">2013-01-18T05:26:47Z</dcterms:created>
  <dcterms:modified xsi:type="dcterms:W3CDTF">2014-11-17T10:03:36Z</dcterms:modified>
</cp:coreProperties>
</file>