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6" r:id="rId3"/>
    <p:sldId id="294" r:id="rId4"/>
    <p:sldId id="267" r:id="rId5"/>
    <p:sldId id="285" r:id="rId6"/>
    <p:sldId id="286" r:id="rId7"/>
    <p:sldId id="288" r:id="rId8"/>
    <p:sldId id="259" r:id="rId9"/>
    <p:sldId id="269" r:id="rId10"/>
    <p:sldId id="266" r:id="rId11"/>
    <p:sldId id="289" r:id="rId12"/>
    <p:sldId id="291" r:id="rId13"/>
    <p:sldId id="270" r:id="rId14"/>
    <p:sldId id="272" r:id="rId15"/>
    <p:sldId id="273" r:id="rId16"/>
    <p:sldId id="279" r:id="rId17"/>
    <p:sldId id="271" r:id="rId18"/>
    <p:sldId id="281" r:id="rId19"/>
    <p:sldId id="282" r:id="rId20"/>
    <p:sldId id="283" r:id="rId21"/>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FF6600"/>
    <a:srgbClr val="FF9900"/>
    <a:srgbClr val="F02244"/>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80" d="100"/>
          <a:sy n="80" d="100"/>
        </p:scale>
        <p:origin x="-870" y="4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fld id="{CDA4B370-31A0-4DF3-917A-C4354656C280}" type="datetimeFigureOut">
              <a:rPr lang="ru-RU"/>
              <a:pPr>
                <a:defRPr/>
              </a:pPr>
              <a:t>13.12.2012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1FD22645-1CC7-43AA-9C29-E5F0D353A05E}"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13BBA9FB-D80D-4690-8FB4-CE3CAC2E023D}" type="datetimeFigureOut">
              <a:rPr lang="ru-RU"/>
              <a:pPr>
                <a:defRPr/>
              </a:pPr>
              <a:t>13.12.2012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0B2CCC96-900D-42B6-8EED-6DEC7A014065}"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B767D85F-6EC0-417F-9A1E-4F810E27011A}" type="datetimeFigureOut">
              <a:rPr lang="ru-RU"/>
              <a:pPr>
                <a:defRPr/>
              </a:pPr>
              <a:t>13.12.2012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09A026DB-C5D0-40AA-AABA-9C72F8F61A63}"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67CF3C00-F937-4421-9E72-F076FE99A9D8}" type="datetimeFigureOut">
              <a:rPr lang="ru-RU"/>
              <a:pPr>
                <a:defRPr/>
              </a:pPr>
              <a:t>13.12.2012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2D688164-6ABD-4224-8F51-368869D48D79}"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16A9AB57-AD2C-4820-B2BD-FD2F5F1E8D28}" type="datetimeFigureOut">
              <a:rPr lang="ru-RU"/>
              <a:pPr>
                <a:defRPr/>
              </a:pPr>
              <a:t>13.12.2012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48CBA5F7-D269-4583-88FB-636AF81CED25}"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9A6E1FA2-10B4-455A-8DBB-16B885AB9889}" type="datetimeFigureOut">
              <a:rPr lang="ru-RU"/>
              <a:pPr>
                <a:defRPr/>
              </a:pPr>
              <a:t>13.12.2012</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051D8D38-5EC6-451F-80C4-CEA214BD19EA}"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fld id="{ACC90C68-B53B-4342-A55D-1140C3ADDF59}" type="datetimeFigureOut">
              <a:rPr lang="ru-RU"/>
              <a:pPr>
                <a:defRPr/>
              </a:pPr>
              <a:t>13.12.2012</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D4F30862-980C-4659-9635-C9F5B7C61D7A}"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fld id="{6FB14EFC-C210-4CDC-8E0B-8DD7ED17AC54}" type="datetimeFigureOut">
              <a:rPr lang="ru-RU"/>
              <a:pPr>
                <a:defRPr/>
              </a:pPr>
              <a:t>13.12.2012</a:t>
            </a:fld>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A11275CA-E98F-4005-A842-42672F37FDF5}"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F3FD19FC-DF9E-42DA-9500-2B2FF1DBFB04}" type="datetimeFigureOut">
              <a:rPr lang="ru-RU"/>
              <a:pPr>
                <a:defRPr/>
              </a:pPr>
              <a:t>13.12.2012</a:t>
            </a:fld>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342BF9A7-0628-4540-8132-811F475BE797}"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903B3F56-61EB-4D91-B359-0A7EDEF355B6}" type="datetimeFigureOut">
              <a:rPr lang="ru-RU"/>
              <a:pPr>
                <a:defRPr/>
              </a:pPr>
              <a:t>13.12.2012</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EDAC4731-4DF5-4CCD-99A5-E87FAC4276A8}"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12198EFD-949B-4FA0-AE82-F489001D0637}" type="datetimeFigureOut">
              <a:rPr lang="ru-RU"/>
              <a:pPr>
                <a:defRPr/>
              </a:pPr>
              <a:t>13.12.2012</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554455C7-43A7-40E2-A986-721339B542A2}"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Текст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3019A2EA-B4A1-4515-B179-7A352D9EDC57}" type="datetimeFigureOut">
              <a:rPr lang="ru-RU"/>
              <a:pPr>
                <a:defRPr/>
              </a:pPr>
              <a:t>13.12.2012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9CAC3843-026F-4092-965E-88A5DD680B99}"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entury Gothic" pitchFamily="34" charset="0"/>
        </a:defRPr>
      </a:lvl2pPr>
      <a:lvl3pPr algn="ctr" rtl="0" fontAlgn="base">
        <a:spcBef>
          <a:spcPct val="0"/>
        </a:spcBef>
        <a:spcAft>
          <a:spcPct val="0"/>
        </a:spcAft>
        <a:defRPr sz="4400">
          <a:solidFill>
            <a:schemeClr val="tx1"/>
          </a:solidFill>
          <a:latin typeface="Century Gothic" pitchFamily="34" charset="0"/>
        </a:defRPr>
      </a:lvl3pPr>
      <a:lvl4pPr algn="ctr" rtl="0" fontAlgn="base">
        <a:spcBef>
          <a:spcPct val="0"/>
        </a:spcBef>
        <a:spcAft>
          <a:spcPct val="0"/>
        </a:spcAft>
        <a:defRPr sz="4400">
          <a:solidFill>
            <a:schemeClr val="tx1"/>
          </a:solidFill>
          <a:latin typeface="Century Gothic" pitchFamily="34" charset="0"/>
        </a:defRPr>
      </a:lvl4pPr>
      <a:lvl5pPr algn="ctr" rtl="0" fontAlgn="base">
        <a:spcBef>
          <a:spcPct val="0"/>
        </a:spcBef>
        <a:spcAft>
          <a:spcPct val="0"/>
        </a:spcAft>
        <a:defRPr sz="4400">
          <a:solidFill>
            <a:schemeClr val="tx1"/>
          </a:solidFill>
          <a:latin typeface="Century Gothic" pitchFamily="34" charset="0"/>
        </a:defRPr>
      </a:lvl5pPr>
      <a:lvl6pPr marL="457200" algn="ctr" rtl="0" fontAlgn="base">
        <a:spcBef>
          <a:spcPct val="0"/>
        </a:spcBef>
        <a:spcAft>
          <a:spcPct val="0"/>
        </a:spcAft>
        <a:defRPr sz="4400">
          <a:solidFill>
            <a:schemeClr val="tx1"/>
          </a:solidFill>
          <a:latin typeface="Century Gothic" pitchFamily="34" charset="0"/>
        </a:defRPr>
      </a:lvl6pPr>
      <a:lvl7pPr marL="914400" algn="ctr" rtl="0" fontAlgn="base">
        <a:spcBef>
          <a:spcPct val="0"/>
        </a:spcBef>
        <a:spcAft>
          <a:spcPct val="0"/>
        </a:spcAft>
        <a:defRPr sz="4400">
          <a:solidFill>
            <a:schemeClr val="tx1"/>
          </a:solidFill>
          <a:latin typeface="Century Gothic" pitchFamily="34" charset="0"/>
        </a:defRPr>
      </a:lvl7pPr>
      <a:lvl8pPr marL="1371600" algn="ctr" rtl="0" fontAlgn="base">
        <a:spcBef>
          <a:spcPct val="0"/>
        </a:spcBef>
        <a:spcAft>
          <a:spcPct val="0"/>
        </a:spcAft>
        <a:defRPr sz="4400">
          <a:solidFill>
            <a:schemeClr val="tx1"/>
          </a:solidFill>
          <a:latin typeface="Century Gothic" pitchFamily="34" charset="0"/>
        </a:defRPr>
      </a:lvl8pPr>
      <a:lvl9pPr marL="1828800" algn="ctr" rtl="0" fontAlgn="base">
        <a:spcBef>
          <a:spcPct val="0"/>
        </a:spcBef>
        <a:spcAft>
          <a:spcPct val="0"/>
        </a:spcAft>
        <a:defRPr sz="4400">
          <a:solidFill>
            <a:schemeClr val="tx1"/>
          </a:solidFill>
          <a:latin typeface="Century Gothic"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5.jpeg"/></Relationships>
</file>

<file path=ppt/slides/_rels/slide12.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7.jpeg"/></Relationships>
</file>

<file path=ppt/slides/_rels/slide13.xml.rels><?xml version="1.0" encoding="UTF-8" standalone="yes"?>
<Relationships xmlns="http://schemas.openxmlformats.org/package/2006/relationships"><Relationship Id="rId3" Type="http://schemas.openxmlformats.org/officeDocument/2006/relationships/image" Target="../media/image18.jpeg"/><Relationship Id="rId7" Type="http://schemas.openxmlformats.org/officeDocument/2006/relationships/image" Target="../media/image22.jpeg"/><Relationship Id="rId2" Type="http://schemas.openxmlformats.org/officeDocument/2006/relationships/image" Target="../media/image1.png"/><Relationship Id="rId1" Type="http://schemas.openxmlformats.org/officeDocument/2006/relationships/slideLayout" Target="../slideLayouts/slideLayout4.xml"/><Relationship Id="rId6" Type="http://schemas.openxmlformats.org/officeDocument/2006/relationships/image" Target="../media/image21.jpeg"/><Relationship Id="rId5" Type="http://schemas.openxmlformats.org/officeDocument/2006/relationships/image" Target="../media/image20.jpeg"/><Relationship Id="rId4" Type="http://schemas.openxmlformats.org/officeDocument/2006/relationships/image" Target="../media/image19.jpeg"/></Relationships>
</file>

<file path=ppt/slides/_rels/slide14.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26.jpeg"/><Relationship Id="rId5" Type="http://schemas.openxmlformats.org/officeDocument/2006/relationships/image" Target="../media/image25.jpeg"/><Relationship Id="rId4" Type="http://schemas.openxmlformats.org/officeDocument/2006/relationships/image" Target="../media/image24.jpeg"/></Relationships>
</file>

<file path=ppt/slides/_rels/slide15.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30.jpeg"/><Relationship Id="rId5" Type="http://schemas.openxmlformats.org/officeDocument/2006/relationships/image" Target="../media/image29.jpeg"/><Relationship Id="rId4" Type="http://schemas.openxmlformats.org/officeDocument/2006/relationships/image" Target="../media/image28.jpeg"/></Relationships>
</file>

<file path=ppt/slides/_rels/slide16.xml.rels><?xml version="1.0" encoding="UTF-8" standalone="yes"?>
<Relationships xmlns="http://schemas.openxmlformats.org/package/2006/relationships"><Relationship Id="rId3" Type="http://schemas.openxmlformats.org/officeDocument/2006/relationships/image" Target="../media/image31.jpeg"/><Relationship Id="rId7" Type="http://schemas.openxmlformats.org/officeDocument/2006/relationships/image" Target="../media/image35.jpe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34.jpeg"/><Relationship Id="rId5" Type="http://schemas.openxmlformats.org/officeDocument/2006/relationships/image" Target="../media/image33.jpeg"/><Relationship Id="rId4" Type="http://schemas.openxmlformats.org/officeDocument/2006/relationships/image" Target="../media/image32.jpeg"/></Relationships>
</file>

<file path=ppt/slides/_rels/slide17.xml.rels><?xml version="1.0" encoding="UTF-8" standalone="yes"?>
<Relationships xmlns="http://schemas.openxmlformats.org/package/2006/relationships"><Relationship Id="rId3" Type="http://schemas.openxmlformats.org/officeDocument/2006/relationships/image" Target="../media/image36.jpe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39.jpeg"/><Relationship Id="rId5" Type="http://schemas.openxmlformats.org/officeDocument/2006/relationships/image" Target="../media/image38.jpeg"/><Relationship Id="rId4" Type="http://schemas.openxmlformats.org/officeDocument/2006/relationships/image" Target="../media/image37.jpeg"/></Relationships>
</file>

<file path=ppt/slides/_rels/slide18.xml.rels><?xml version="1.0" encoding="UTF-8" standalone="yes"?>
<Relationships xmlns="http://schemas.openxmlformats.org/package/2006/relationships"><Relationship Id="rId3" Type="http://schemas.openxmlformats.org/officeDocument/2006/relationships/image" Target="../media/image40.jpe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2.jpeg"/><Relationship Id="rId4" Type="http://schemas.openxmlformats.org/officeDocument/2006/relationships/image" Target="../media/image41.jpeg"/></Relationships>
</file>

<file path=ppt/slides/_rels/slide19.xml.rels><?xml version="1.0" encoding="UTF-8" standalone="yes"?>
<Relationships xmlns="http://schemas.openxmlformats.org/package/2006/relationships"><Relationship Id="rId8" Type="http://schemas.openxmlformats.org/officeDocument/2006/relationships/image" Target="../media/image48.jpeg"/><Relationship Id="rId3" Type="http://schemas.openxmlformats.org/officeDocument/2006/relationships/image" Target="../media/image43.jpeg"/><Relationship Id="rId7" Type="http://schemas.openxmlformats.org/officeDocument/2006/relationships/image" Target="../media/image47.jpe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46.jpeg"/><Relationship Id="rId5" Type="http://schemas.openxmlformats.org/officeDocument/2006/relationships/image" Target="../media/image45.jpeg"/><Relationship Id="rId4" Type="http://schemas.openxmlformats.org/officeDocument/2006/relationships/image" Target="../media/image44.jpe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5.xml"/><Relationship Id="rId5" Type="http://schemas.openxmlformats.org/officeDocument/2006/relationships/image" Target="../media/image5.jpeg"/><Relationship Id="rId4" Type="http://schemas.openxmlformats.org/officeDocument/2006/relationships/image" Target="../media/image4.jpeg"/></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image" Target="../media/image12.jpeg"/></Relationships>
</file>

<file path=ppt/slides/_rels/slide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2" name="Заголовок 1"/>
          <p:cNvSpPr>
            <a:spLocks noGrp="1"/>
          </p:cNvSpPr>
          <p:nvPr>
            <p:ph type="ctrTitle"/>
          </p:nvPr>
        </p:nvSpPr>
        <p:spPr>
          <a:xfrm>
            <a:off x="142844" y="642918"/>
            <a:ext cx="8786874" cy="5143536"/>
          </a:xfrm>
        </p:spPr>
        <p:style>
          <a:lnRef idx="1">
            <a:schemeClr val="accent6"/>
          </a:lnRef>
          <a:fillRef idx="2">
            <a:schemeClr val="accent6"/>
          </a:fillRef>
          <a:effectRef idx="1">
            <a:schemeClr val="accent6"/>
          </a:effectRef>
          <a:fontRef idx="minor">
            <a:schemeClr val="dk1"/>
          </a:fontRef>
        </p:style>
        <p:txBody>
          <a:bodyPr rtlCol="0">
            <a:normAutofit fontScale="90000"/>
            <a:scene3d>
              <a:camera prst="orthographicFront"/>
              <a:lightRig rig="soft" dir="tl">
                <a:rot lat="0" lon="0" rev="0"/>
              </a:lightRig>
            </a:scene3d>
            <a:sp3d contourW="25400" prstMaterial="matte">
              <a:bevelT w="25400" h="55880" prst="artDeco"/>
              <a:contourClr>
                <a:schemeClr val="accent2">
                  <a:tint val="20000"/>
                </a:schemeClr>
              </a:contourClr>
            </a:sp3d>
          </a:bodyPr>
          <a:lstStyle/>
          <a:p>
            <a:pPr fontAlgn="auto">
              <a:spcAft>
                <a:spcPts val="0"/>
              </a:spcAft>
              <a:defRPr/>
            </a:pPr>
            <a:r>
              <a:rPr lang="ru-RU"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r>
            <a:br>
              <a:rPr lang="ru-RU"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br>
            <a:r>
              <a:rPr lang="ru-RU"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r>
            <a:br>
              <a:rPr lang="ru-RU"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br>
            <a:r>
              <a:rPr lang="ru-RU" sz="2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Государственное бюджетное образовательное учреждение</a:t>
            </a:r>
            <a:br>
              <a:rPr lang="ru-RU" sz="2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br>
            <a:r>
              <a:rPr lang="ru-RU" sz="2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Центр развития ребенка детский сад  №2262 «Звездочка»</a:t>
            </a:r>
            <a:r>
              <a:rPr lang="ru-RU" sz="13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r>
            <a:br>
              <a:rPr lang="ru-RU" sz="13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br>
            <a:r>
              <a:rPr lang="ru-RU"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r>
            <a:br>
              <a:rPr lang="ru-RU"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br>
            <a:r>
              <a:rPr lang="ru-RU" sz="49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«Детское экспериментирование - средство интеллектуального </a:t>
            </a:r>
            <a:br>
              <a:rPr lang="ru-RU" sz="49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br>
            <a:r>
              <a:rPr lang="ru-RU" sz="49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развития дошкольников»</a:t>
            </a:r>
            <a:br>
              <a:rPr lang="ru-RU" sz="49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br>
            <a:r>
              <a:rPr lang="ru-RU"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r>
            <a:br>
              <a:rPr lang="ru-RU"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br>
            <a:r>
              <a:rPr lang="ru-RU"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r>
            <a:br>
              <a:rPr lang="ru-RU"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br>
            <a:r>
              <a:rPr lang="ru-RU"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r>
            <a:br>
              <a:rPr lang="ru-RU"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br>
            <a:endParaRPr lang="ru-RU"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11267" name="Заголовок 1"/>
          <p:cNvSpPr>
            <a:spLocks noGrp="1"/>
          </p:cNvSpPr>
          <p:nvPr>
            <p:ph type="title"/>
          </p:nvPr>
        </p:nvSpPr>
        <p:spPr>
          <a:xfrm>
            <a:off x="457200" y="274638"/>
            <a:ext cx="8229600" cy="796925"/>
          </a:xfrm>
        </p:spPr>
        <p:txBody>
          <a:bodyPr/>
          <a:lstStyle/>
          <a:p>
            <a:r>
              <a:rPr lang="ru-RU" sz="2800" b="1" smtClean="0">
                <a:solidFill>
                  <a:srgbClr val="FF6600"/>
                </a:solidFill>
              </a:rPr>
              <a:t>Практические методы :</a:t>
            </a:r>
          </a:p>
        </p:txBody>
      </p:sp>
      <p:sp>
        <p:nvSpPr>
          <p:cNvPr id="3" name="Содержимое 2"/>
          <p:cNvSpPr>
            <a:spLocks noGrp="1"/>
          </p:cNvSpPr>
          <p:nvPr>
            <p:ph idx="1"/>
          </p:nvPr>
        </p:nvSpPr>
        <p:spPr>
          <a:xfrm>
            <a:off x="457200" y="1000125"/>
            <a:ext cx="8229600" cy="5126038"/>
          </a:xfrm>
        </p:spPr>
        <p:txBody>
          <a:bodyPr rtlCol="0">
            <a:normAutofit fontScale="55000" lnSpcReduction="20000"/>
          </a:bodyPr>
          <a:lstStyle/>
          <a:p>
            <a:pPr fontAlgn="auto">
              <a:spcAft>
                <a:spcPts val="0"/>
              </a:spcAft>
              <a:buFont typeface="Arial" pitchFamily="34" charset="0"/>
              <a:buChar char="•"/>
              <a:defRPr/>
            </a:pPr>
            <a:r>
              <a:rPr lang="ru-RU" dirty="0" smtClean="0"/>
              <a:t>Тема должна быть интересна ребёнку, должна увлекать его.</a:t>
            </a:r>
          </a:p>
          <a:p>
            <a:pPr fontAlgn="auto">
              <a:spcAft>
                <a:spcPts val="0"/>
              </a:spcAft>
              <a:buFont typeface="Arial" pitchFamily="34" charset="0"/>
              <a:buNone/>
              <a:defRPr/>
            </a:pPr>
            <a:endParaRPr lang="ru-RU" dirty="0" smtClean="0"/>
          </a:p>
          <a:p>
            <a:pPr fontAlgn="auto">
              <a:spcAft>
                <a:spcPts val="0"/>
              </a:spcAft>
              <a:buFont typeface="Arial" pitchFamily="34" charset="0"/>
              <a:buChar char="•"/>
              <a:defRPr/>
            </a:pPr>
            <a:r>
              <a:rPr lang="ru-RU" dirty="0" smtClean="0"/>
              <a:t>Тема должна быть выполнима, решение её должно принести реальную пользу участникам исследования (ребёнок должен раскрыть лучшие стороны своего интеллекта, получить новые знания, умения, навыки). Для этого педагог должен разрабатывать любое занятие, точно формулировать вопросы, задачи, последовательность действий так, чтобы каждый ребёнок мог действовать осмысленно. </a:t>
            </a:r>
          </a:p>
          <a:p>
            <a:pPr fontAlgn="auto">
              <a:spcAft>
                <a:spcPts val="0"/>
              </a:spcAft>
              <a:buFont typeface="Arial" pitchFamily="34" charset="0"/>
              <a:buNone/>
              <a:defRPr/>
            </a:pPr>
            <a:endParaRPr lang="ru-RU" dirty="0" smtClean="0"/>
          </a:p>
          <a:p>
            <a:pPr fontAlgn="auto">
              <a:spcAft>
                <a:spcPts val="0"/>
              </a:spcAft>
              <a:buFont typeface="Arial" pitchFamily="34" charset="0"/>
              <a:buChar char="•"/>
              <a:defRPr/>
            </a:pPr>
            <a:r>
              <a:rPr lang="ru-RU" dirty="0" smtClean="0"/>
              <a:t>Тема должна быть оригинальной, в ней необходим элемент неожиданности, необычности. </a:t>
            </a:r>
          </a:p>
          <a:p>
            <a:pPr fontAlgn="auto">
              <a:spcAft>
                <a:spcPts val="0"/>
              </a:spcAft>
              <a:buFont typeface="Arial" pitchFamily="34" charset="0"/>
              <a:buNone/>
              <a:defRPr/>
            </a:pPr>
            <a:endParaRPr lang="ru-RU" dirty="0" smtClean="0"/>
          </a:p>
          <a:p>
            <a:pPr fontAlgn="auto">
              <a:spcAft>
                <a:spcPts val="0"/>
              </a:spcAft>
              <a:buFont typeface="Arial" pitchFamily="34" charset="0"/>
              <a:buChar char="•"/>
              <a:defRPr/>
            </a:pPr>
            <a:r>
              <a:rPr lang="ru-RU" dirty="0" smtClean="0"/>
              <a:t>Тема должна быть такой, чтобы работа могла быть выполнена относительно быстро. Учитывая особенность детской природы, дети младшей, средней, а иногда старшей группы не способны концентрировать собственное внимание на одном объекте долговременно, поэтому следует стремиться к тому, чтобы первые исследовательские опыты не требовали длительного времени. </a:t>
            </a:r>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12291" name="Заголовок 1"/>
          <p:cNvSpPr>
            <a:spLocks noGrp="1"/>
          </p:cNvSpPr>
          <p:nvPr>
            <p:ph type="title"/>
          </p:nvPr>
        </p:nvSpPr>
        <p:spPr>
          <a:xfrm>
            <a:off x="457200" y="571500"/>
            <a:ext cx="8229600" cy="1143000"/>
          </a:xfrm>
        </p:spPr>
        <p:txBody>
          <a:bodyPr/>
          <a:lstStyle/>
          <a:p>
            <a:r>
              <a:rPr lang="ru-RU" sz="2800" b="1" smtClean="0">
                <a:solidFill>
                  <a:srgbClr val="FF6600"/>
                </a:solidFill>
              </a:rPr>
              <a:t>Формы работы</a:t>
            </a:r>
            <a:br>
              <a:rPr lang="ru-RU" sz="2800" b="1" smtClean="0">
                <a:solidFill>
                  <a:srgbClr val="FF6600"/>
                </a:solidFill>
              </a:rPr>
            </a:br>
            <a:r>
              <a:rPr lang="ru-RU" sz="2800" b="1" smtClean="0">
                <a:solidFill>
                  <a:srgbClr val="FF6600"/>
                </a:solidFill>
              </a:rPr>
              <a:t> по экспериментальной деятельности:</a:t>
            </a:r>
            <a:r>
              <a:rPr lang="ru-RU" sz="2800" smtClean="0">
                <a:solidFill>
                  <a:srgbClr val="FF6600"/>
                </a:solidFill>
              </a:rPr>
              <a:t/>
            </a:r>
            <a:br>
              <a:rPr lang="ru-RU" sz="2800" smtClean="0">
                <a:solidFill>
                  <a:srgbClr val="FF6600"/>
                </a:solidFill>
              </a:rPr>
            </a:br>
            <a:endParaRPr lang="ru-RU" sz="2800" smtClean="0">
              <a:solidFill>
                <a:srgbClr val="FF6600"/>
              </a:solidFill>
            </a:endParaRPr>
          </a:p>
        </p:txBody>
      </p:sp>
      <p:sp>
        <p:nvSpPr>
          <p:cNvPr id="3" name="Содержимое 2"/>
          <p:cNvSpPr>
            <a:spLocks noGrp="1"/>
          </p:cNvSpPr>
          <p:nvPr>
            <p:ph idx="1"/>
          </p:nvPr>
        </p:nvSpPr>
        <p:spPr>
          <a:xfrm>
            <a:off x="285750" y="1357313"/>
            <a:ext cx="6357938" cy="4714875"/>
          </a:xfrm>
        </p:spPr>
        <p:txBody>
          <a:bodyPr rtlCol="0">
            <a:normAutofit fontScale="70000" lnSpcReduction="20000"/>
          </a:bodyPr>
          <a:lstStyle/>
          <a:p>
            <a:pPr fontAlgn="auto">
              <a:spcAft>
                <a:spcPts val="0"/>
              </a:spcAft>
              <a:buFont typeface="Arial" pitchFamily="34" charset="0"/>
              <a:buChar char="•"/>
              <a:defRPr/>
            </a:pPr>
            <a:r>
              <a:rPr lang="ru-RU" dirty="0" smtClean="0"/>
              <a:t>Непосредственный опыт </a:t>
            </a:r>
          </a:p>
          <a:p>
            <a:pPr fontAlgn="auto">
              <a:spcAft>
                <a:spcPts val="0"/>
              </a:spcAft>
              <a:buFont typeface="Arial" pitchFamily="34" charset="0"/>
              <a:buNone/>
              <a:defRPr/>
            </a:pPr>
            <a:r>
              <a:rPr lang="ru-RU" dirty="0" smtClean="0"/>
              <a:t>     воспитателя с ребенком. </a:t>
            </a:r>
          </a:p>
          <a:p>
            <a:pPr fontAlgn="auto">
              <a:spcAft>
                <a:spcPts val="0"/>
              </a:spcAft>
              <a:buFont typeface="Arial" pitchFamily="34" charset="0"/>
              <a:buChar char="•"/>
              <a:defRPr/>
            </a:pPr>
            <a:r>
              <a:rPr lang="ru-RU" dirty="0" smtClean="0"/>
              <a:t>Самостоятельная деятельность детей. </a:t>
            </a:r>
          </a:p>
          <a:p>
            <a:pPr fontAlgn="auto">
              <a:spcAft>
                <a:spcPts val="0"/>
              </a:spcAft>
              <a:buFont typeface="Arial" pitchFamily="34" charset="0"/>
              <a:buChar char="•"/>
              <a:defRPr/>
            </a:pPr>
            <a:r>
              <a:rPr lang="ru-RU" dirty="0" smtClean="0"/>
              <a:t>Групповые и подгрупповые занятия . </a:t>
            </a:r>
          </a:p>
          <a:p>
            <a:pPr fontAlgn="auto">
              <a:spcAft>
                <a:spcPts val="0"/>
              </a:spcAft>
              <a:buFont typeface="Arial" pitchFamily="34" charset="0"/>
              <a:buChar char="•"/>
              <a:defRPr/>
            </a:pPr>
            <a:r>
              <a:rPr lang="ru-RU" dirty="0" smtClean="0"/>
              <a:t>Наблюдения в природе. </a:t>
            </a:r>
          </a:p>
          <a:p>
            <a:pPr fontAlgn="auto">
              <a:spcAft>
                <a:spcPts val="0"/>
              </a:spcAft>
              <a:buFont typeface="Arial" pitchFamily="34" charset="0"/>
              <a:buChar char="•"/>
              <a:defRPr/>
            </a:pPr>
            <a:r>
              <a:rPr lang="ru-RU" dirty="0" smtClean="0"/>
              <a:t>Рассматривание альбомов, фотографий (</a:t>
            </a:r>
            <a:r>
              <a:rPr lang="ru-RU" sz="3100" dirty="0" smtClean="0"/>
              <a:t>о природных явлениях, растениях, животных и т.д.)</a:t>
            </a:r>
          </a:p>
          <a:p>
            <a:pPr fontAlgn="auto">
              <a:spcAft>
                <a:spcPts val="0"/>
              </a:spcAft>
              <a:buFont typeface="Arial" pitchFamily="34" charset="0"/>
              <a:buChar char="•"/>
              <a:defRPr/>
            </a:pPr>
            <a:r>
              <a:rPr lang="ru-RU" dirty="0" smtClean="0"/>
              <a:t>Беседы (например «Путешествие  воды»и т.д.)</a:t>
            </a:r>
          </a:p>
          <a:p>
            <a:pPr fontAlgn="auto">
              <a:spcAft>
                <a:spcPts val="0"/>
              </a:spcAft>
              <a:buFont typeface="Arial" pitchFamily="34" charset="0"/>
              <a:buChar char="•"/>
              <a:defRPr/>
            </a:pPr>
            <a:r>
              <a:rPr lang="ru-RU" dirty="0" smtClean="0"/>
              <a:t>Прогулка -экскурсия</a:t>
            </a:r>
          </a:p>
          <a:p>
            <a:pPr fontAlgn="auto">
              <a:spcAft>
                <a:spcPts val="0"/>
              </a:spcAft>
              <a:buFont typeface="Arial" pitchFamily="34" charset="0"/>
              <a:buChar char="•"/>
              <a:defRPr/>
            </a:pPr>
            <a:r>
              <a:rPr lang="ru-RU" dirty="0" smtClean="0"/>
              <a:t>Работа с</a:t>
            </a:r>
          </a:p>
          <a:p>
            <a:pPr fontAlgn="auto">
              <a:spcAft>
                <a:spcPts val="0"/>
              </a:spcAft>
              <a:buFont typeface="Arial" pitchFamily="34" charset="0"/>
              <a:buNone/>
              <a:defRPr/>
            </a:pPr>
            <a:r>
              <a:rPr lang="ru-RU" dirty="0" smtClean="0"/>
              <a:t>    родителями</a:t>
            </a:r>
          </a:p>
          <a:p>
            <a:pPr fontAlgn="auto">
              <a:spcAft>
                <a:spcPts val="0"/>
              </a:spcAft>
              <a:buFont typeface="Arial" pitchFamily="34" charset="0"/>
              <a:buNone/>
              <a:defRPr/>
            </a:pPr>
            <a:endParaRPr lang="ru-RU" dirty="0"/>
          </a:p>
        </p:txBody>
      </p:sp>
      <p:pic>
        <p:nvPicPr>
          <p:cNvPr id="5" name="Picture 2" descr="F:\фото эксперимент\Фото\Эксперименты\P1010023.JPG"/>
          <p:cNvPicPr>
            <a:picLocks noChangeAspect="1" noChangeArrowheads="1"/>
          </p:cNvPicPr>
          <p:nvPr/>
        </p:nvPicPr>
        <p:blipFill>
          <a:blip r:embed="rId3" cstate="email"/>
          <a:srcRect/>
          <a:stretch>
            <a:fillRect/>
          </a:stretch>
        </p:blipFill>
        <p:spPr bwMode="auto">
          <a:xfrm>
            <a:off x="6215074" y="1571612"/>
            <a:ext cx="2850680" cy="2214578"/>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6" name="Picture 8" descr="F:\фото эксперимент\Фото\Эксперименты\P3190008.JPG"/>
          <p:cNvPicPr>
            <a:picLocks noChangeAspect="1" noChangeArrowheads="1"/>
          </p:cNvPicPr>
          <p:nvPr/>
        </p:nvPicPr>
        <p:blipFill>
          <a:blip r:embed="rId4" cstate="email"/>
          <a:srcRect/>
          <a:stretch>
            <a:fillRect/>
          </a:stretch>
        </p:blipFill>
        <p:spPr bwMode="auto">
          <a:xfrm>
            <a:off x="5715008" y="4071942"/>
            <a:ext cx="3238237" cy="2428892"/>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2" name="Заголовок 1"/>
          <p:cNvSpPr>
            <a:spLocks noGrp="1"/>
          </p:cNvSpPr>
          <p:nvPr>
            <p:ph type="title"/>
          </p:nvPr>
        </p:nvSpPr>
        <p:spPr/>
        <p:txBody>
          <a:bodyPr rtlCol="0">
            <a:normAutofit fontScale="90000"/>
          </a:bodyPr>
          <a:lstStyle/>
          <a:p>
            <a:pPr fontAlgn="auto">
              <a:spcAft>
                <a:spcPts val="0"/>
              </a:spcAft>
              <a:defRPr/>
            </a:pPr>
            <a:r>
              <a:rPr lang="ru-RU" sz="3600" b="1" dirty="0" smtClean="0">
                <a:solidFill>
                  <a:srgbClr val="FF6600"/>
                </a:solidFill>
              </a:rPr>
              <a:t/>
            </a:r>
            <a:br>
              <a:rPr lang="ru-RU" sz="3600" b="1" dirty="0" smtClean="0">
                <a:solidFill>
                  <a:srgbClr val="FF6600"/>
                </a:solidFill>
              </a:rPr>
            </a:br>
            <a:r>
              <a:rPr lang="ru-RU" sz="3600" b="1" dirty="0" smtClean="0">
                <a:solidFill>
                  <a:srgbClr val="FF6600"/>
                </a:solidFill>
              </a:rPr>
              <a:t/>
            </a:r>
            <a:br>
              <a:rPr lang="ru-RU" sz="3600" b="1" dirty="0" smtClean="0">
                <a:solidFill>
                  <a:srgbClr val="FF6600"/>
                </a:solidFill>
              </a:rPr>
            </a:br>
            <a:r>
              <a:rPr lang="ru-RU" sz="3600" b="1" dirty="0" smtClean="0">
                <a:solidFill>
                  <a:srgbClr val="FF6600"/>
                </a:solidFill>
              </a:rPr>
              <a:t>Правила безопасности жизнедеятельности детей</a:t>
            </a:r>
            <a:r>
              <a:rPr lang="ru-RU" dirty="0" smtClean="0"/>
              <a:t/>
            </a:r>
            <a:br>
              <a:rPr lang="ru-RU" dirty="0" smtClean="0"/>
            </a:br>
            <a:endParaRPr lang="ru-RU" dirty="0"/>
          </a:p>
        </p:txBody>
      </p:sp>
      <p:sp>
        <p:nvSpPr>
          <p:cNvPr id="3" name="Содержимое 2"/>
          <p:cNvSpPr>
            <a:spLocks noGrp="1"/>
          </p:cNvSpPr>
          <p:nvPr>
            <p:ph idx="1"/>
          </p:nvPr>
        </p:nvSpPr>
        <p:spPr>
          <a:xfrm>
            <a:off x="457200" y="1600200"/>
            <a:ext cx="8229600" cy="2543175"/>
          </a:xfrm>
        </p:spPr>
        <p:txBody>
          <a:bodyPr rtlCol="0">
            <a:normAutofit lnSpcReduction="10000"/>
          </a:bodyPr>
          <a:lstStyle/>
          <a:p>
            <a:pPr fontAlgn="auto">
              <a:spcAft>
                <a:spcPts val="0"/>
              </a:spcAft>
              <a:buFont typeface="Arial" pitchFamily="34" charset="0"/>
              <a:buNone/>
              <a:defRPr/>
            </a:pPr>
            <a:endParaRPr lang="ru-RU" sz="2400" dirty="0" smtClean="0"/>
          </a:p>
          <a:p>
            <a:pPr fontAlgn="auto">
              <a:spcAft>
                <a:spcPts val="0"/>
              </a:spcAft>
              <a:buFont typeface="Arial" pitchFamily="34" charset="0"/>
              <a:buNone/>
              <a:defRPr/>
            </a:pPr>
            <a:r>
              <a:rPr lang="ru-RU" sz="2400" b="1" dirty="0" smtClean="0"/>
              <a:t>1. Работа под наблюдением взрослого.</a:t>
            </a:r>
          </a:p>
          <a:p>
            <a:pPr fontAlgn="auto">
              <a:spcAft>
                <a:spcPts val="0"/>
              </a:spcAft>
              <a:buFont typeface="Arial" pitchFamily="34" charset="0"/>
              <a:buNone/>
              <a:defRPr/>
            </a:pPr>
            <a:r>
              <a:rPr lang="ru-RU" sz="2400" b="1" dirty="0" smtClean="0"/>
              <a:t>2. Все вещества эксперимента брать только ложечкой.</a:t>
            </a:r>
          </a:p>
          <a:p>
            <a:pPr fontAlgn="auto">
              <a:spcAft>
                <a:spcPts val="0"/>
              </a:spcAft>
              <a:buFont typeface="Arial" pitchFamily="34" charset="0"/>
              <a:buNone/>
              <a:defRPr/>
            </a:pPr>
            <a:r>
              <a:rPr lang="ru-RU" sz="2400" b="1" dirty="0" smtClean="0"/>
              <a:t>3. Грязными руками не трогать глаза.</a:t>
            </a:r>
          </a:p>
          <a:p>
            <a:pPr fontAlgn="auto">
              <a:spcAft>
                <a:spcPts val="0"/>
              </a:spcAft>
              <a:buFont typeface="Arial" pitchFamily="34" charset="0"/>
              <a:buNone/>
              <a:defRPr/>
            </a:pPr>
            <a:r>
              <a:rPr lang="ru-RU" sz="2400" b="1" dirty="0" smtClean="0"/>
              <a:t>4. Не брать руки в рот.</a:t>
            </a:r>
            <a:endParaRPr lang="ru-RU" sz="2400" b="1" dirty="0"/>
          </a:p>
        </p:txBody>
      </p:sp>
      <p:pic>
        <p:nvPicPr>
          <p:cNvPr id="5" name="Picture 12" descr="F:\фото эксперимент\Фото\Эксперименты\P3200025.JPG"/>
          <p:cNvPicPr>
            <a:picLocks noChangeAspect="1" noChangeArrowheads="1"/>
          </p:cNvPicPr>
          <p:nvPr/>
        </p:nvPicPr>
        <p:blipFill>
          <a:blip r:embed="rId3" cstate="email"/>
          <a:srcRect/>
          <a:stretch>
            <a:fillRect/>
          </a:stretch>
        </p:blipFill>
        <p:spPr bwMode="auto">
          <a:xfrm>
            <a:off x="928661" y="4125449"/>
            <a:ext cx="3071835" cy="230408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6" name="Picture 7" descr="F:\фото эксперимент\Фото\Эксперименты\P3020039.JPG"/>
          <p:cNvPicPr>
            <a:picLocks noChangeAspect="1" noChangeArrowheads="1"/>
          </p:cNvPicPr>
          <p:nvPr/>
        </p:nvPicPr>
        <p:blipFill>
          <a:blip r:embed="rId4" cstate="email"/>
          <a:srcRect/>
          <a:stretch>
            <a:fillRect/>
          </a:stretch>
        </p:blipFill>
        <p:spPr bwMode="auto">
          <a:xfrm>
            <a:off x="5500694" y="4071942"/>
            <a:ext cx="3142994" cy="2357454"/>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9" name="Заголовок 8"/>
          <p:cNvSpPr>
            <a:spLocks noGrp="1"/>
          </p:cNvSpPr>
          <p:nvPr>
            <p:ph type="title"/>
          </p:nvPr>
        </p:nvSpPr>
        <p:spPr/>
        <p:txBody>
          <a:bodyPr rtlCol="0">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fontAlgn="auto">
              <a:spcAft>
                <a:spcPts val="0"/>
              </a:spcAft>
              <a:defRPr/>
            </a:pPr>
            <a:r>
              <a:rPr lang="ru-RU" sz="32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Развивающие игровые сеансы в Центре воды и песка</a:t>
            </a:r>
            <a:endParaRPr lang="ru-RU"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4340" name="Содержимое 9"/>
          <p:cNvSpPr>
            <a:spLocks noGrp="1"/>
          </p:cNvSpPr>
          <p:nvPr>
            <p:ph sz="half" idx="1"/>
          </p:nvPr>
        </p:nvSpPr>
        <p:spPr/>
        <p:txBody>
          <a:bodyPr/>
          <a:lstStyle/>
          <a:p>
            <a:pPr>
              <a:buFont typeface="Arial" charset="0"/>
              <a:buNone/>
            </a:pPr>
            <a:r>
              <a:rPr lang="ru-RU" smtClean="0">
                <a:solidFill>
                  <a:srgbClr val="7030A0"/>
                </a:solidFill>
              </a:rPr>
              <a:t>  «Помогаем ёжику»</a:t>
            </a:r>
          </a:p>
        </p:txBody>
      </p:sp>
      <p:sp>
        <p:nvSpPr>
          <p:cNvPr id="14341" name="Содержимое 10"/>
          <p:cNvSpPr>
            <a:spLocks noGrp="1"/>
          </p:cNvSpPr>
          <p:nvPr>
            <p:ph sz="half" idx="2"/>
          </p:nvPr>
        </p:nvSpPr>
        <p:spPr/>
        <p:txBody>
          <a:bodyPr/>
          <a:lstStyle/>
          <a:p>
            <a:pPr>
              <a:buFont typeface="Arial" charset="0"/>
              <a:buNone/>
            </a:pPr>
            <a:r>
              <a:rPr lang="ru-RU" smtClean="0"/>
              <a:t>      </a:t>
            </a:r>
            <a:r>
              <a:rPr lang="ru-RU" smtClean="0">
                <a:solidFill>
                  <a:srgbClr val="7030A0"/>
                </a:solidFill>
              </a:rPr>
              <a:t>«Поймай рыбку»</a:t>
            </a:r>
          </a:p>
        </p:txBody>
      </p:sp>
      <p:pic>
        <p:nvPicPr>
          <p:cNvPr id="4098" name="Picture 2" descr="C:\Documents and Settings\Method\Рабочий стол\юля песок\P3272290.JPG"/>
          <p:cNvPicPr>
            <a:picLocks noChangeAspect="1" noChangeArrowheads="1"/>
          </p:cNvPicPr>
          <p:nvPr/>
        </p:nvPicPr>
        <p:blipFill>
          <a:blip r:embed="rId3" cstate="email"/>
          <a:srcRect/>
          <a:stretch>
            <a:fillRect/>
          </a:stretch>
        </p:blipFill>
        <p:spPr bwMode="auto">
          <a:xfrm>
            <a:off x="928662" y="4357694"/>
            <a:ext cx="2500330" cy="1875248"/>
          </a:xfrm>
          <a:prstGeom prst="snip2DiagRect">
            <a:avLst/>
          </a:prstGeom>
          <a:solidFill>
            <a:srgbClr val="FFFFFF">
              <a:shade val="85000"/>
            </a:srgbClr>
          </a:solidFill>
          <a:ln w="88900" cap="sq">
            <a:solidFill>
              <a:srgbClr val="FFC000"/>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pic>
        <p:nvPicPr>
          <p:cNvPr id="4099" name="Picture 3" descr="C:\Documents and Settings\Method\Рабочий стол\юля песок\P3272305.JPG"/>
          <p:cNvPicPr>
            <a:picLocks noChangeAspect="1" noChangeArrowheads="1"/>
          </p:cNvPicPr>
          <p:nvPr/>
        </p:nvPicPr>
        <p:blipFill>
          <a:blip r:embed="rId4" cstate="email"/>
          <a:srcRect/>
          <a:stretch>
            <a:fillRect/>
          </a:stretch>
        </p:blipFill>
        <p:spPr bwMode="auto">
          <a:xfrm>
            <a:off x="857224" y="2214554"/>
            <a:ext cx="2799768" cy="2099826"/>
          </a:xfrm>
          <a:prstGeom prst="snip2DiagRect">
            <a:avLst/>
          </a:prstGeom>
          <a:solidFill>
            <a:srgbClr val="FFFFFF">
              <a:shade val="85000"/>
            </a:srgbClr>
          </a:solidFill>
          <a:ln w="88900" cap="sq">
            <a:solidFill>
              <a:srgbClr val="FFC000"/>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pic>
        <p:nvPicPr>
          <p:cNvPr id="4100" name="Picture 4" descr="C:\Documents and Settings\Method\Рабочий стол\юля песок\P3282343.JPG"/>
          <p:cNvPicPr>
            <a:picLocks noChangeAspect="1" noChangeArrowheads="1"/>
          </p:cNvPicPr>
          <p:nvPr/>
        </p:nvPicPr>
        <p:blipFill>
          <a:blip r:embed="rId5" cstate="email"/>
          <a:srcRect/>
          <a:stretch>
            <a:fillRect/>
          </a:stretch>
        </p:blipFill>
        <p:spPr bwMode="auto">
          <a:xfrm>
            <a:off x="5286380" y="2285992"/>
            <a:ext cx="2817235" cy="2112926"/>
          </a:xfrm>
          <a:prstGeom prst="snip2DiagRect">
            <a:avLst/>
          </a:prstGeom>
          <a:solidFill>
            <a:srgbClr val="FFFFFF">
              <a:shade val="85000"/>
            </a:srgbClr>
          </a:solidFill>
          <a:ln w="88900" cap="sq">
            <a:solidFill>
              <a:srgbClr val="FFC000"/>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pic>
        <p:nvPicPr>
          <p:cNvPr id="4101" name="Picture 5" descr="C:\Documents and Settings\Method\Рабочий стол\юля песок\P3282372.JPG"/>
          <p:cNvPicPr>
            <a:picLocks noChangeAspect="1" noChangeArrowheads="1"/>
          </p:cNvPicPr>
          <p:nvPr/>
        </p:nvPicPr>
        <p:blipFill>
          <a:blip r:embed="rId6" cstate="email"/>
          <a:srcRect/>
          <a:stretch>
            <a:fillRect/>
          </a:stretch>
        </p:blipFill>
        <p:spPr bwMode="auto">
          <a:xfrm>
            <a:off x="6715140" y="4429132"/>
            <a:ext cx="2143140" cy="1607355"/>
          </a:xfrm>
          <a:prstGeom prst="snip2DiagRect">
            <a:avLst/>
          </a:prstGeom>
          <a:solidFill>
            <a:srgbClr val="FFFFFF">
              <a:shade val="85000"/>
            </a:srgbClr>
          </a:solidFill>
          <a:ln w="88900" cap="sq">
            <a:solidFill>
              <a:srgbClr val="FFC000"/>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pic>
        <p:nvPicPr>
          <p:cNvPr id="4102" name="Picture 6" descr="C:\Documents and Settings\Method\Рабочий стол\юля песок\P3282391.JPG"/>
          <p:cNvPicPr>
            <a:picLocks noChangeAspect="1" noChangeArrowheads="1"/>
          </p:cNvPicPr>
          <p:nvPr/>
        </p:nvPicPr>
        <p:blipFill>
          <a:blip r:embed="rId7" cstate="email"/>
          <a:srcRect/>
          <a:stretch>
            <a:fillRect/>
          </a:stretch>
        </p:blipFill>
        <p:spPr bwMode="auto">
          <a:xfrm>
            <a:off x="4143372" y="4429132"/>
            <a:ext cx="2190765" cy="1643074"/>
          </a:xfrm>
          <a:prstGeom prst="snip2DiagRect">
            <a:avLst/>
          </a:prstGeom>
          <a:solidFill>
            <a:srgbClr val="FFFFFF">
              <a:shade val="85000"/>
            </a:srgbClr>
          </a:solidFill>
          <a:ln w="88900" cap="sq">
            <a:solidFill>
              <a:srgbClr val="FFC000"/>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2" name="Заголовок 1"/>
          <p:cNvSpPr>
            <a:spLocks noGrp="1"/>
          </p:cNvSpPr>
          <p:nvPr>
            <p:ph type="title"/>
          </p:nvPr>
        </p:nvSpPr>
        <p:spPr/>
        <p:txBody>
          <a:bodyPr rtlCol="0">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fontAlgn="auto">
              <a:spcAft>
                <a:spcPts val="0"/>
              </a:spcAft>
              <a:defRPr/>
            </a:pPr>
            <a:r>
              <a:rPr lang="ru-RU" sz="32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Знакомство с крупой</a:t>
            </a:r>
            <a:endParaRPr lang="ru-RU"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5364" name="Содержимое 2"/>
          <p:cNvSpPr>
            <a:spLocks noGrp="1"/>
          </p:cNvSpPr>
          <p:nvPr>
            <p:ph idx="1"/>
          </p:nvPr>
        </p:nvSpPr>
        <p:spPr/>
        <p:txBody>
          <a:bodyPr/>
          <a:lstStyle/>
          <a:p>
            <a:endParaRPr lang="ru-RU" smtClean="0"/>
          </a:p>
        </p:txBody>
      </p:sp>
      <p:pic>
        <p:nvPicPr>
          <p:cNvPr id="5122" name="Picture 2" descr="F:\ФОТО П-В\фото крупа\P4042547.JPG"/>
          <p:cNvPicPr>
            <a:picLocks noChangeAspect="1" noChangeArrowheads="1"/>
          </p:cNvPicPr>
          <p:nvPr/>
        </p:nvPicPr>
        <p:blipFill>
          <a:blip r:embed="rId3" cstate="email"/>
          <a:srcRect/>
          <a:stretch>
            <a:fillRect/>
          </a:stretch>
        </p:blipFill>
        <p:spPr bwMode="auto">
          <a:xfrm>
            <a:off x="3286116" y="1857364"/>
            <a:ext cx="2595580" cy="1946686"/>
          </a:xfrm>
          <a:prstGeom prst="roundRect">
            <a:avLst>
              <a:gd name="adj" fmla="val 4167"/>
            </a:avLst>
          </a:prstGeom>
          <a:solidFill>
            <a:srgbClr val="FFFFFF"/>
          </a:solidFill>
          <a:ln w="76200" cap="sq">
            <a:solidFill>
              <a:schemeClr val="accent2">
                <a:lumMod val="75000"/>
              </a:schemeClr>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pic>
        <p:nvPicPr>
          <p:cNvPr id="5123" name="Picture 3" descr="F:\ФОТО П-В\фото крупа\P4042551.JPG"/>
          <p:cNvPicPr>
            <a:picLocks noChangeAspect="1" noChangeArrowheads="1"/>
          </p:cNvPicPr>
          <p:nvPr/>
        </p:nvPicPr>
        <p:blipFill>
          <a:blip r:embed="rId4" cstate="email"/>
          <a:srcRect/>
          <a:stretch>
            <a:fillRect/>
          </a:stretch>
        </p:blipFill>
        <p:spPr bwMode="auto">
          <a:xfrm>
            <a:off x="3643306" y="4500570"/>
            <a:ext cx="2857520" cy="2143140"/>
          </a:xfrm>
          <a:prstGeom prst="roundRect">
            <a:avLst>
              <a:gd name="adj" fmla="val 4167"/>
            </a:avLst>
          </a:prstGeom>
          <a:solidFill>
            <a:srgbClr val="FFFFFF"/>
          </a:solidFill>
          <a:ln w="76200" cap="sq">
            <a:solidFill>
              <a:schemeClr val="accent2">
                <a:lumMod val="75000"/>
              </a:schemeClr>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pic>
        <p:nvPicPr>
          <p:cNvPr id="5125" name="Picture 5" descr="F:\ФОТО П-В\фото крупа\P4042562.JPG"/>
          <p:cNvPicPr>
            <a:picLocks noChangeAspect="1" noChangeArrowheads="1"/>
          </p:cNvPicPr>
          <p:nvPr/>
        </p:nvPicPr>
        <p:blipFill>
          <a:blip r:embed="rId5" cstate="email"/>
          <a:srcRect/>
          <a:stretch>
            <a:fillRect/>
          </a:stretch>
        </p:blipFill>
        <p:spPr bwMode="auto">
          <a:xfrm rot="10800000" flipV="1">
            <a:off x="267860" y="2214554"/>
            <a:ext cx="2678908" cy="3571876"/>
          </a:xfrm>
          <a:prstGeom prst="roundRect">
            <a:avLst>
              <a:gd name="adj" fmla="val 4167"/>
            </a:avLst>
          </a:prstGeom>
          <a:solidFill>
            <a:srgbClr val="FFFFFF"/>
          </a:solidFill>
          <a:ln w="76200" cap="sq">
            <a:solidFill>
              <a:schemeClr val="accent2">
                <a:lumMod val="75000"/>
              </a:schemeClr>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pic>
        <p:nvPicPr>
          <p:cNvPr id="5126" name="Picture 6" descr="F:\ФОТО П-В\фото крупа\P4042586.JPG"/>
          <p:cNvPicPr>
            <a:picLocks noChangeAspect="1" noChangeArrowheads="1"/>
          </p:cNvPicPr>
          <p:nvPr/>
        </p:nvPicPr>
        <p:blipFill>
          <a:blip r:embed="rId6" cstate="email"/>
          <a:srcRect/>
          <a:stretch>
            <a:fillRect/>
          </a:stretch>
        </p:blipFill>
        <p:spPr bwMode="auto">
          <a:xfrm>
            <a:off x="6215074" y="2071678"/>
            <a:ext cx="2757420" cy="2068065"/>
          </a:xfrm>
          <a:prstGeom prst="roundRect">
            <a:avLst>
              <a:gd name="adj" fmla="val 4167"/>
            </a:avLst>
          </a:prstGeom>
          <a:solidFill>
            <a:srgbClr val="FFFFFF"/>
          </a:solidFill>
          <a:ln w="76200" cap="sq">
            <a:solidFill>
              <a:schemeClr val="accent2">
                <a:lumMod val="75000"/>
              </a:schemeClr>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2" name="Заголовок 1"/>
          <p:cNvSpPr>
            <a:spLocks noGrp="1"/>
          </p:cNvSpPr>
          <p:nvPr>
            <p:ph type="title"/>
          </p:nvPr>
        </p:nvSpPr>
        <p:spPr/>
        <p:txBody>
          <a:bodyPr rtlCol="0">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fontAlgn="auto">
              <a:spcAft>
                <a:spcPts val="0"/>
              </a:spcAft>
              <a:defRPr/>
            </a:pPr>
            <a:r>
              <a:rPr lang="ru-RU" sz="32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Изучаем свойства песка</a:t>
            </a:r>
            <a:endParaRPr lang="ru-RU"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16388" name="Содержимое 2"/>
          <p:cNvSpPr>
            <a:spLocks noGrp="1"/>
          </p:cNvSpPr>
          <p:nvPr>
            <p:ph idx="1"/>
          </p:nvPr>
        </p:nvSpPr>
        <p:spPr/>
        <p:txBody>
          <a:bodyPr/>
          <a:lstStyle/>
          <a:p>
            <a:pPr>
              <a:buFont typeface="Arial" charset="0"/>
              <a:buNone/>
            </a:pPr>
            <a:endParaRPr lang="ru-RU" smtClean="0"/>
          </a:p>
        </p:txBody>
      </p:sp>
      <p:pic>
        <p:nvPicPr>
          <p:cNvPr id="7170" name="Picture 2" descr="F:\ФОТО П-В\фото песок\P4112661.JPG"/>
          <p:cNvPicPr>
            <a:picLocks noChangeAspect="1" noChangeArrowheads="1"/>
          </p:cNvPicPr>
          <p:nvPr/>
        </p:nvPicPr>
        <p:blipFill>
          <a:blip r:embed="rId3" cstate="email"/>
          <a:srcRect/>
          <a:stretch>
            <a:fillRect/>
          </a:stretch>
        </p:blipFill>
        <p:spPr bwMode="auto">
          <a:xfrm>
            <a:off x="357158" y="1428736"/>
            <a:ext cx="2143140" cy="2857519"/>
          </a:xfrm>
          <a:prstGeom prst="round2DiagRect">
            <a:avLst>
              <a:gd name="adj1" fmla="val 16667"/>
              <a:gd name="adj2" fmla="val 0"/>
            </a:avLst>
          </a:prstGeom>
          <a:ln w="88900" cap="sq">
            <a:solidFill>
              <a:srgbClr val="FF6600"/>
            </a:solidFill>
            <a:miter lim="800000"/>
          </a:ln>
          <a:effectLst>
            <a:outerShdw blurRad="254000" algn="tl" rotWithShape="0">
              <a:srgbClr val="000000">
                <a:alpha val="43000"/>
              </a:srgbClr>
            </a:outerShdw>
          </a:effectLst>
        </p:spPr>
      </p:pic>
      <p:pic>
        <p:nvPicPr>
          <p:cNvPr id="7172" name="Picture 4" descr="F:\ФОТО П-В\фото песок\P4112704.JPG"/>
          <p:cNvPicPr>
            <a:picLocks noChangeAspect="1" noChangeArrowheads="1"/>
          </p:cNvPicPr>
          <p:nvPr/>
        </p:nvPicPr>
        <p:blipFill>
          <a:blip r:embed="rId4" cstate="email"/>
          <a:srcRect/>
          <a:stretch>
            <a:fillRect/>
          </a:stretch>
        </p:blipFill>
        <p:spPr bwMode="auto">
          <a:xfrm flipH="1">
            <a:off x="2643174" y="3071810"/>
            <a:ext cx="2143140" cy="2857520"/>
          </a:xfrm>
          <a:prstGeom prst="round2DiagRect">
            <a:avLst>
              <a:gd name="adj1" fmla="val 16667"/>
              <a:gd name="adj2" fmla="val 0"/>
            </a:avLst>
          </a:prstGeom>
          <a:ln w="88900" cap="sq">
            <a:solidFill>
              <a:srgbClr val="FF6600"/>
            </a:solidFill>
            <a:miter lim="800000"/>
          </a:ln>
          <a:effectLst>
            <a:outerShdw blurRad="254000" algn="tl" rotWithShape="0">
              <a:srgbClr val="000000">
                <a:alpha val="43000"/>
              </a:srgbClr>
            </a:outerShdw>
          </a:effectLst>
        </p:spPr>
      </p:pic>
      <p:pic>
        <p:nvPicPr>
          <p:cNvPr id="7173" name="Picture 5" descr="F:\ФОТО П-В\фото песок\P4112738.JPG"/>
          <p:cNvPicPr>
            <a:picLocks noChangeAspect="1" noChangeArrowheads="1"/>
          </p:cNvPicPr>
          <p:nvPr/>
        </p:nvPicPr>
        <p:blipFill>
          <a:blip r:embed="rId5" cstate="email"/>
          <a:srcRect/>
          <a:stretch>
            <a:fillRect/>
          </a:stretch>
        </p:blipFill>
        <p:spPr bwMode="auto">
          <a:xfrm>
            <a:off x="5786446" y="1357298"/>
            <a:ext cx="2857520" cy="2143140"/>
          </a:xfrm>
          <a:prstGeom prst="round2DiagRect">
            <a:avLst>
              <a:gd name="adj1" fmla="val 16667"/>
              <a:gd name="adj2" fmla="val 0"/>
            </a:avLst>
          </a:prstGeom>
          <a:ln w="88900" cap="sq">
            <a:solidFill>
              <a:srgbClr val="FF6600"/>
            </a:solidFill>
            <a:miter lim="800000"/>
          </a:ln>
          <a:effectLst>
            <a:outerShdw blurRad="254000" algn="tl" rotWithShape="0">
              <a:srgbClr val="000000">
                <a:alpha val="43000"/>
              </a:srgbClr>
            </a:outerShdw>
          </a:effectLst>
        </p:spPr>
      </p:pic>
      <p:pic>
        <p:nvPicPr>
          <p:cNvPr id="7174" name="Picture 6" descr="F:\ФОТО П-В\фото песок\P4112763.JPG"/>
          <p:cNvPicPr>
            <a:picLocks noChangeAspect="1" noChangeArrowheads="1"/>
          </p:cNvPicPr>
          <p:nvPr/>
        </p:nvPicPr>
        <p:blipFill>
          <a:blip r:embed="rId6" cstate="email"/>
          <a:srcRect/>
          <a:stretch>
            <a:fillRect/>
          </a:stretch>
        </p:blipFill>
        <p:spPr bwMode="auto">
          <a:xfrm>
            <a:off x="5857884" y="3714752"/>
            <a:ext cx="2071702" cy="2762269"/>
          </a:xfrm>
          <a:prstGeom prst="round2DiagRect">
            <a:avLst>
              <a:gd name="adj1" fmla="val 16667"/>
              <a:gd name="adj2" fmla="val 0"/>
            </a:avLst>
          </a:prstGeom>
          <a:ln w="88900" cap="sq">
            <a:solidFill>
              <a:srgbClr val="FF6600"/>
            </a:solidFill>
            <a:miter lim="800000"/>
          </a:ln>
          <a:effectLst>
            <a:outerShdw blurRad="254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2" name="Заголовок 1"/>
          <p:cNvSpPr>
            <a:spLocks noGrp="1"/>
          </p:cNvSpPr>
          <p:nvPr>
            <p:ph type="title"/>
          </p:nvPr>
        </p:nvSpPr>
        <p:spPr/>
        <p:txBody>
          <a:bodyPr rtlCol="0">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fontAlgn="auto">
              <a:spcAft>
                <a:spcPts val="0"/>
              </a:spcAft>
              <a:defRPr/>
            </a:pPr>
            <a:r>
              <a:rPr lang="ru-RU" sz="32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В мини лаборатории</a:t>
            </a:r>
            <a:endParaRPr lang="ru-RU"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pic>
        <p:nvPicPr>
          <p:cNvPr id="7" name="Picture 7" descr="F:\фото эксперимент\Фото\Эксперименты\P3020039.JPG"/>
          <p:cNvPicPr>
            <a:picLocks noChangeAspect="1" noChangeArrowheads="1"/>
          </p:cNvPicPr>
          <p:nvPr/>
        </p:nvPicPr>
        <p:blipFill>
          <a:blip r:embed="rId3" cstate="email"/>
          <a:srcRect/>
          <a:stretch>
            <a:fillRect/>
          </a:stretch>
        </p:blipFill>
        <p:spPr bwMode="auto">
          <a:xfrm>
            <a:off x="238221" y="1357298"/>
            <a:ext cx="2905019" cy="2180215"/>
          </a:xfrm>
          <a:prstGeom prst="rect">
            <a:avLst/>
          </a:prstGeom>
          <a:solidFill>
            <a:srgbClr val="FFFFFF">
              <a:shade val="85000"/>
            </a:srgbClr>
          </a:solidFill>
          <a:ln w="88900" cap="sq">
            <a:solidFill>
              <a:srgbClr val="FF6600"/>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8" name="Picture 12" descr="F:\фото эксперимент\Фото\Эксперименты\P3200025.JPG"/>
          <p:cNvPicPr>
            <a:picLocks noGrp="1" noChangeAspect="1" noChangeArrowheads="1"/>
          </p:cNvPicPr>
          <p:nvPr>
            <p:ph idx="1"/>
          </p:nvPr>
        </p:nvPicPr>
        <p:blipFill>
          <a:blip r:embed="rId4" cstate="email"/>
          <a:srcRect/>
          <a:stretch>
            <a:fillRect/>
          </a:stretch>
        </p:blipFill>
        <p:spPr>
          <a:xfrm>
            <a:off x="5786446" y="1357298"/>
            <a:ext cx="2683717" cy="2016886"/>
          </a:xfrm>
          <a:solidFill>
            <a:srgbClr val="FFFFFF">
              <a:shade val="85000"/>
            </a:srgbClr>
          </a:solidFill>
          <a:ln w="88900" cap="sq">
            <a:solidFill>
              <a:srgbClr val="FF6600"/>
            </a:solidFill>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9" name="Picture 8" descr="F:\фото эксперимент\Фото\Эксперименты\P3190008.JPG"/>
          <p:cNvPicPr>
            <a:picLocks noChangeAspect="1" noChangeArrowheads="1"/>
          </p:cNvPicPr>
          <p:nvPr/>
        </p:nvPicPr>
        <p:blipFill>
          <a:blip r:embed="rId5" cstate="email"/>
          <a:srcRect/>
          <a:stretch>
            <a:fillRect/>
          </a:stretch>
        </p:blipFill>
        <p:spPr bwMode="auto">
          <a:xfrm>
            <a:off x="3000364" y="2928934"/>
            <a:ext cx="3078178" cy="2308838"/>
          </a:xfrm>
          <a:prstGeom prst="rect">
            <a:avLst/>
          </a:prstGeom>
          <a:solidFill>
            <a:srgbClr val="FFFFFF">
              <a:shade val="85000"/>
            </a:srgbClr>
          </a:solidFill>
          <a:ln w="88900" cap="sq">
            <a:solidFill>
              <a:srgbClr val="FF6600"/>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10" name="Picture 4" descr="F:\фото эксперимент\Фото\Эксперименты\P1010038.JPG"/>
          <p:cNvPicPr>
            <a:picLocks noChangeAspect="1" noChangeArrowheads="1"/>
          </p:cNvPicPr>
          <p:nvPr/>
        </p:nvPicPr>
        <p:blipFill>
          <a:blip r:embed="rId6" cstate="email"/>
          <a:srcRect/>
          <a:stretch>
            <a:fillRect/>
          </a:stretch>
        </p:blipFill>
        <p:spPr bwMode="auto">
          <a:xfrm>
            <a:off x="571472" y="4429132"/>
            <a:ext cx="2571540" cy="1928826"/>
          </a:xfrm>
          <a:prstGeom prst="rect">
            <a:avLst/>
          </a:prstGeom>
          <a:solidFill>
            <a:srgbClr val="FFFFFF">
              <a:shade val="85000"/>
            </a:srgbClr>
          </a:solidFill>
          <a:ln w="88900" cap="sq">
            <a:solidFill>
              <a:srgbClr val="FF6600"/>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11" name="Picture 3" descr="F:\фото эксперимент\Фото\Эксперименты\P1010034.JPG"/>
          <p:cNvPicPr>
            <a:picLocks noChangeAspect="1" noChangeArrowheads="1"/>
          </p:cNvPicPr>
          <p:nvPr/>
        </p:nvPicPr>
        <p:blipFill>
          <a:blip r:embed="rId7" cstate="email"/>
          <a:srcRect/>
          <a:stretch>
            <a:fillRect/>
          </a:stretch>
        </p:blipFill>
        <p:spPr bwMode="auto">
          <a:xfrm>
            <a:off x="5715008" y="4500570"/>
            <a:ext cx="2857520" cy="2143330"/>
          </a:xfrm>
          <a:prstGeom prst="rect">
            <a:avLst/>
          </a:prstGeom>
          <a:solidFill>
            <a:srgbClr val="FFFFFF">
              <a:shade val="85000"/>
            </a:srgbClr>
          </a:solidFill>
          <a:ln w="88900" cap="sq">
            <a:solidFill>
              <a:srgbClr val="FF6600"/>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2" name="Заголовок 1"/>
          <p:cNvSpPr>
            <a:spLocks noGrp="1"/>
          </p:cNvSpPr>
          <p:nvPr>
            <p:ph type="title"/>
          </p:nvPr>
        </p:nvSpPr>
        <p:spPr/>
        <p:txBody>
          <a:bodyPr rtlCol="0">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fontAlgn="auto">
              <a:spcAft>
                <a:spcPts val="0"/>
              </a:spcAft>
              <a:defRPr/>
            </a:pPr>
            <a:r>
              <a:rPr lang="ru-RU" sz="2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Взаимосвязь с другими видами деятельности</a:t>
            </a:r>
            <a:r>
              <a:rPr lang="ru-RU" sz="32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r>
            <a:br>
              <a:rPr lang="ru-RU" sz="32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br>
            <a:r>
              <a:rPr lang="ru-RU" sz="32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Наблюдение и труд </a:t>
            </a:r>
            <a:endParaRPr lang="ru-RU" sz="32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pic>
        <p:nvPicPr>
          <p:cNvPr id="2050" name="Picture 2" descr="C:\Documents and Settings\Method\Рабочий стол\фото  опыты\P1100719.JPG"/>
          <p:cNvPicPr>
            <a:picLocks noGrp="1" noChangeAspect="1" noChangeArrowheads="1"/>
          </p:cNvPicPr>
          <p:nvPr>
            <p:ph idx="1"/>
          </p:nvPr>
        </p:nvPicPr>
        <p:blipFill>
          <a:blip r:embed="rId3" cstate="email"/>
          <a:srcRect/>
          <a:stretch>
            <a:fillRect/>
          </a:stretch>
        </p:blipFill>
        <p:spPr>
          <a:xfrm>
            <a:off x="1071563" y="1785938"/>
            <a:ext cx="2960687" cy="2220912"/>
          </a:xfrm>
          <a:ln>
            <a:solidFill>
              <a:srgbClr val="00B050"/>
            </a:solidFill>
          </a:ln>
          <a:effectLst>
            <a:outerShdw blurRad="190500" algn="tl" rotWithShape="0">
              <a:srgbClr val="000000">
                <a:alpha val="70000"/>
              </a:srgbClr>
            </a:outerShdw>
          </a:effectLst>
        </p:spPr>
      </p:pic>
      <p:pic>
        <p:nvPicPr>
          <p:cNvPr id="2051" name="Picture 3" descr="C:\Documents and Settings\Method\Рабочий стол\фото  опыты\P1100722.JPG"/>
          <p:cNvPicPr>
            <a:picLocks noChangeAspect="1" noChangeArrowheads="1"/>
          </p:cNvPicPr>
          <p:nvPr/>
        </p:nvPicPr>
        <p:blipFill>
          <a:blip r:embed="rId4" cstate="email"/>
          <a:srcRect/>
          <a:stretch>
            <a:fillRect/>
          </a:stretch>
        </p:blipFill>
        <p:spPr bwMode="auto">
          <a:xfrm>
            <a:off x="5143500" y="1785938"/>
            <a:ext cx="2962275" cy="2220912"/>
          </a:xfrm>
          <a:prstGeom prst="rect">
            <a:avLst/>
          </a:prstGeom>
          <a:ln>
            <a:solidFill>
              <a:srgbClr val="00B050"/>
            </a:solidFill>
          </a:ln>
          <a:effectLst>
            <a:outerShdw blurRad="190500" algn="tl" rotWithShape="0">
              <a:srgbClr val="000000">
                <a:alpha val="70000"/>
              </a:srgbClr>
            </a:outerShdw>
          </a:effectLst>
        </p:spPr>
      </p:pic>
      <p:pic>
        <p:nvPicPr>
          <p:cNvPr id="2052" name="Picture 4" descr="C:\Documents and Settings\Method\Рабочий стол\фото  опыты\P1110109.JPG"/>
          <p:cNvPicPr>
            <a:picLocks noChangeAspect="1" noChangeArrowheads="1"/>
          </p:cNvPicPr>
          <p:nvPr/>
        </p:nvPicPr>
        <p:blipFill>
          <a:blip r:embed="rId5" cstate="email"/>
          <a:srcRect/>
          <a:stretch>
            <a:fillRect/>
          </a:stretch>
        </p:blipFill>
        <p:spPr bwMode="auto">
          <a:xfrm>
            <a:off x="857250" y="4357688"/>
            <a:ext cx="2786063" cy="2089150"/>
          </a:xfrm>
          <a:prstGeom prst="rect">
            <a:avLst/>
          </a:prstGeom>
          <a:noFill/>
          <a:ln w="9525">
            <a:solidFill>
              <a:srgbClr val="00B050"/>
            </a:solidFill>
            <a:miter lim="800000"/>
            <a:headEnd/>
            <a:tailEnd/>
          </a:ln>
          <a:effectLst>
            <a:outerShdw algn="tl" rotWithShape="0">
              <a:srgbClr val="000000">
                <a:alpha val="70000"/>
              </a:srgbClr>
            </a:outerShdw>
          </a:effectLst>
        </p:spPr>
      </p:pic>
      <p:pic>
        <p:nvPicPr>
          <p:cNvPr id="2053" name="Picture 5" descr="C:\Documents and Settings\Method\Рабочий стол\фото  опыты\P1100568.JPG"/>
          <p:cNvPicPr>
            <a:picLocks noChangeAspect="1" noChangeArrowheads="1"/>
          </p:cNvPicPr>
          <p:nvPr/>
        </p:nvPicPr>
        <p:blipFill>
          <a:blip r:embed="rId6" cstate="email"/>
          <a:srcRect/>
          <a:stretch>
            <a:fillRect/>
          </a:stretch>
        </p:blipFill>
        <p:spPr bwMode="auto">
          <a:xfrm>
            <a:off x="5000625" y="4286250"/>
            <a:ext cx="2695575" cy="2020888"/>
          </a:xfrm>
          <a:prstGeom prst="rect">
            <a:avLst/>
          </a:prstGeom>
          <a:ln>
            <a:solidFill>
              <a:srgbClr val="00B050"/>
            </a:solidFill>
          </a:ln>
          <a:effectLst>
            <a:outerShdw blurRad="190500" algn="tl" rotWithShape="0">
              <a:srgbClr val="000000">
                <a:alpha val="70000"/>
              </a:srgbClr>
            </a:outerShdw>
          </a:effec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2" name="Заголовок 1"/>
          <p:cNvSpPr>
            <a:spLocks noGrp="1"/>
          </p:cNvSpPr>
          <p:nvPr>
            <p:ph type="title"/>
          </p:nvPr>
        </p:nvSpPr>
        <p:spPr/>
        <p:txBody>
          <a:bodyPr rtlCol="0">
            <a:normAutofit fontScale="90000"/>
            <a:scene3d>
              <a:camera prst="orthographicFront"/>
              <a:lightRig rig="flat" dir="tl">
                <a:rot lat="0" lon="0" rev="6600000"/>
              </a:lightRig>
            </a:scene3d>
            <a:sp3d extrusionH="25400" contourW="8890">
              <a:bevelT w="38100" h="31750"/>
              <a:contourClr>
                <a:schemeClr val="accent2">
                  <a:shade val="75000"/>
                </a:schemeClr>
              </a:contourClr>
            </a:sp3d>
          </a:bodyPr>
          <a:lstStyle/>
          <a:p>
            <a:pPr fontAlgn="auto">
              <a:spcAft>
                <a:spcPts val="0"/>
              </a:spcAft>
              <a:defRPr/>
            </a:pPr>
            <a:r>
              <a:rPr lang="ru-RU"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Продуктивная деятельность</a:t>
            </a:r>
            <a:endParaRPr lang="ru-RU"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pic>
        <p:nvPicPr>
          <p:cNvPr id="1026" name="Picture 2" descr="C:\Documents and Settings\Method\Рабочий стол\P1000186.JPG"/>
          <p:cNvPicPr>
            <a:picLocks noChangeAspect="1" noChangeArrowheads="1"/>
          </p:cNvPicPr>
          <p:nvPr/>
        </p:nvPicPr>
        <p:blipFill>
          <a:blip r:embed="rId3" cstate="email"/>
          <a:srcRect/>
          <a:stretch>
            <a:fillRect/>
          </a:stretch>
        </p:blipFill>
        <p:spPr bwMode="auto">
          <a:xfrm>
            <a:off x="500034" y="1357298"/>
            <a:ext cx="3619526" cy="271464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027" name="Picture 3" descr="C:\Documents and Settings\Method\Рабочий стол\P1000182.JPG"/>
          <p:cNvPicPr>
            <a:picLocks noChangeAspect="1" noChangeArrowheads="1"/>
          </p:cNvPicPr>
          <p:nvPr/>
        </p:nvPicPr>
        <p:blipFill>
          <a:blip r:embed="rId4" cstate="email"/>
          <a:srcRect/>
          <a:stretch>
            <a:fillRect/>
          </a:stretch>
        </p:blipFill>
        <p:spPr bwMode="auto">
          <a:xfrm>
            <a:off x="4881565" y="1428736"/>
            <a:ext cx="3524274" cy="264320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028" name="Picture 4" descr="F:\фото изо опыты\P1000188.JPG"/>
          <p:cNvPicPr>
            <a:picLocks noGrp="1" noChangeAspect="1" noChangeArrowheads="1"/>
          </p:cNvPicPr>
          <p:nvPr>
            <p:ph idx="1"/>
          </p:nvPr>
        </p:nvPicPr>
        <p:blipFill>
          <a:blip r:embed="rId5" cstate="email"/>
          <a:srcRect/>
          <a:stretch>
            <a:fillRect/>
          </a:stretch>
        </p:blipFill>
        <p:spPr>
          <a:xfrm>
            <a:off x="2571736" y="4286256"/>
            <a:ext cx="3214710" cy="2411033"/>
          </a:xfrm>
          <a:prstGeom prst="roundRect">
            <a:avLst>
              <a:gd name="adj" fmla="val 8594"/>
            </a:avLst>
          </a:prstGeom>
          <a:solidFill>
            <a:srgbClr val="FFFFFF">
              <a:shade val="85000"/>
            </a:srgbClr>
          </a:solidFill>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2" name="Заголовок 1"/>
          <p:cNvSpPr>
            <a:spLocks noGrp="1"/>
          </p:cNvSpPr>
          <p:nvPr>
            <p:ph type="title"/>
          </p:nvPr>
        </p:nvSpPr>
        <p:spPr>
          <a:xfrm>
            <a:off x="457200" y="571480"/>
            <a:ext cx="8229600" cy="1357322"/>
          </a:xfrm>
        </p:spPr>
        <p:txBody>
          <a:bodyPr rtlCol="0">
            <a:normAutofit fontScale="90000"/>
          </a:bodyPr>
          <a:lstStyle/>
          <a:p>
            <a:pPr fontAlgn="auto">
              <a:spcAft>
                <a:spcPts val="0"/>
              </a:spcAft>
              <a:defRPr/>
            </a:pPr>
            <a:r>
              <a:rPr lang="ru-RU" sz="32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Опытная деятельность </a:t>
            </a:r>
            <a:br>
              <a:rPr lang="ru-RU" sz="32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br>
            <a:r>
              <a:rPr lang="ru-RU" sz="32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совместно с родителями </a:t>
            </a:r>
            <a:br>
              <a:rPr lang="ru-RU" sz="32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br>
            <a:r>
              <a:rPr lang="ru-RU" sz="32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a:t>
            </a:r>
            <a:r>
              <a:rPr lang="ru-RU" sz="20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использование  соломинка - пипетка</a:t>
            </a:r>
            <a:r>
              <a:rPr lang="ru-RU" sz="32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a:t>
            </a:r>
            <a:endParaRPr lang="ru-RU" sz="3200"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pic>
        <p:nvPicPr>
          <p:cNvPr id="20484" name="Picture 2" descr="F:\фото эксперимент\опыты\аня\IMG_0284.JPG"/>
          <p:cNvPicPr>
            <a:picLocks noGrp="1" noChangeAspect="1" noChangeArrowheads="1"/>
          </p:cNvPicPr>
          <p:nvPr>
            <p:ph idx="1"/>
          </p:nvPr>
        </p:nvPicPr>
        <p:blipFill>
          <a:blip r:embed="rId3" cstate="email"/>
          <a:srcRect/>
          <a:stretch>
            <a:fillRect/>
          </a:stretch>
        </p:blipFill>
        <p:spPr>
          <a:xfrm>
            <a:off x="285750" y="2500313"/>
            <a:ext cx="2089150" cy="1566862"/>
          </a:xfrm>
        </p:spPr>
      </p:pic>
      <p:pic>
        <p:nvPicPr>
          <p:cNvPr id="20485" name="Picture 3" descr="F:\фото эксперимент\опыты\аня\IMG_0285.JPG"/>
          <p:cNvPicPr>
            <a:picLocks noChangeAspect="1" noChangeArrowheads="1"/>
          </p:cNvPicPr>
          <p:nvPr/>
        </p:nvPicPr>
        <p:blipFill>
          <a:blip r:embed="rId4" cstate="email"/>
          <a:srcRect/>
          <a:stretch>
            <a:fillRect/>
          </a:stretch>
        </p:blipFill>
        <p:spPr bwMode="auto">
          <a:xfrm>
            <a:off x="3071813" y="2428875"/>
            <a:ext cx="2438400" cy="1828800"/>
          </a:xfrm>
          <a:prstGeom prst="rect">
            <a:avLst/>
          </a:prstGeom>
          <a:noFill/>
          <a:ln w="9525">
            <a:noFill/>
            <a:miter lim="800000"/>
            <a:headEnd/>
            <a:tailEnd/>
          </a:ln>
        </p:spPr>
      </p:pic>
      <p:pic>
        <p:nvPicPr>
          <p:cNvPr id="20486" name="Picture 4" descr="F:\фото эксперимент\опыты\аня\IMG_0286.JPG"/>
          <p:cNvPicPr>
            <a:picLocks noChangeAspect="1" noChangeArrowheads="1"/>
          </p:cNvPicPr>
          <p:nvPr/>
        </p:nvPicPr>
        <p:blipFill>
          <a:blip r:embed="rId5" cstate="email"/>
          <a:srcRect/>
          <a:stretch>
            <a:fillRect/>
          </a:stretch>
        </p:blipFill>
        <p:spPr bwMode="auto">
          <a:xfrm>
            <a:off x="6072188" y="2143125"/>
            <a:ext cx="2581275" cy="1935163"/>
          </a:xfrm>
          <a:prstGeom prst="rect">
            <a:avLst/>
          </a:prstGeom>
          <a:noFill/>
          <a:ln w="9525">
            <a:noFill/>
            <a:miter lim="800000"/>
            <a:headEnd/>
            <a:tailEnd/>
          </a:ln>
        </p:spPr>
      </p:pic>
      <p:pic>
        <p:nvPicPr>
          <p:cNvPr id="20487" name="Picture 5" descr="F:\фото эксперимент\опыты\аня\IMG_0288.JPG"/>
          <p:cNvPicPr>
            <a:picLocks noChangeAspect="1" noChangeArrowheads="1"/>
          </p:cNvPicPr>
          <p:nvPr/>
        </p:nvPicPr>
        <p:blipFill>
          <a:blip r:embed="rId6" cstate="email"/>
          <a:srcRect/>
          <a:stretch>
            <a:fillRect/>
          </a:stretch>
        </p:blipFill>
        <p:spPr bwMode="auto">
          <a:xfrm>
            <a:off x="6215063" y="4714875"/>
            <a:ext cx="2581275" cy="1935163"/>
          </a:xfrm>
          <a:prstGeom prst="rect">
            <a:avLst/>
          </a:prstGeom>
          <a:noFill/>
          <a:ln w="9525">
            <a:noFill/>
            <a:miter lim="800000"/>
            <a:headEnd/>
            <a:tailEnd/>
          </a:ln>
        </p:spPr>
      </p:pic>
      <p:pic>
        <p:nvPicPr>
          <p:cNvPr id="20488" name="Picture 6" descr="F:\фото эксперимент\опыты\аня\IMG_0289.JPG"/>
          <p:cNvPicPr>
            <a:picLocks noChangeAspect="1" noChangeArrowheads="1"/>
          </p:cNvPicPr>
          <p:nvPr/>
        </p:nvPicPr>
        <p:blipFill>
          <a:blip r:embed="rId7" cstate="email"/>
          <a:srcRect/>
          <a:stretch>
            <a:fillRect/>
          </a:stretch>
        </p:blipFill>
        <p:spPr bwMode="auto">
          <a:xfrm>
            <a:off x="3000375" y="4714875"/>
            <a:ext cx="2486025" cy="1863725"/>
          </a:xfrm>
          <a:prstGeom prst="rect">
            <a:avLst/>
          </a:prstGeom>
          <a:noFill/>
          <a:ln w="9525">
            <a:noFill/>
            <a:miter lim="800000"/>
            <a:headEnd/>
            <a:tailEnd/>
          </a:ln>
        </p:spPr>
      </p:pic>
      <p:pic>
        <p:nvPicPr>
          <p:cNvPr id="20489" name="Picture 7" descr="F:\фото эксперимент\опыты\аня\IMG_0290.JPG"/>
          <p:cNvPicPr>
            <a:picLocks noChangeAspect="1" noChangeArrowheads="1"/>
          </p:cNvPicPr>
          <p:nvPr/>
        </p:nvPicPr>
        <p:blipFill>
          <a:blip r:embed="rId8" cstate="email"/>
          <a:srcRect/>
          <a:stretch>
            <a:fillRect/>
          </a:stretch>
        </p:blipFill>
        <p:spPr bwMode="auto">
          <a:xfrm>
            <a:off x="214313" y="4572000"/>
            <a:ext cx="2271712" cy="1703388"/>
          </a:xfrm>
          <a:prstGeom prst="rect">
            <a:avLst/>
          </a:prstGeom>
          <a:noFill/>
          <a:ln w="9525">
            <a:noFill/>
            <a:miter lim="800000"/>
            <a:headEnd/>
            <a:tailEnd/>
          </a:ln>
        </p:spPr>
      </p:pic>
      <p:sp>
        <p:nvSpPr>
          <p:cNvPr id="11" name="Стрелка вправо 10"/>
          <p:cNvSpPr/>
          <p:nvPr/>
        </p:nvSpPr>
        <p:spPr>
          <a:xfrm>
            <a:off x="2643188" y="3071813"/>
            <a:ext cx="214312" cy="21431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13" name="Стрелка вправо 12"/>
          <p:cNvSpPr/>
          <p:nvPr/>
        </p:nvSpPr>
        <p:spPr>
          <a:xfrm>
            <a:off x="5715000" y="3071813"/>
            <a:ext cx="214313" cy="21431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14" name="Стрелка вправо 13"/>
          <p:cNvSpPr/>
          <p:nvPr/>
        </p:nvSpPr>
        <p:spPr>
          <a:xfrm rot="5400000">
            <a:off x="7215187" y="4214813"/>
            <a:ext cx="428625" cy="2857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15" name="Стрелка вправо 14"/>
          <p:cNvSpPr/>
          <p:nvPr/>
        </p:nvSpPr>
        <p:spPr>
          <a:xfrm rot="10800000">
            <a:off x="5643563" y="5572125"/>
            <a:ext cx="357187" cy="2857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
        <p:nvSpPr>
          <p:cNvPr id="16" name="Стрелка вправо 15"/>
          <p:cNvSpPr/>
          <p:nvPr/>
        </p:nvSpPr>
        <p:spPr>
          <a:xfrm rot="10800000">
            <a:off x="2500313" y="5357813"/>
            <a:ext cx="357187" cy="2857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srcRect/>
          <a:stretch>
            <a:fillRect/>
          </a:stretch>
        </p:blipFill>
        <p:spPr bwMode="auto">
          <a:xfrm>
            <a:off x="0" y="-142875"/>
            <a:ext cx="9144000" cy="6858000"/>
          </a:xfrm>
          <a:prstGeom prst="rect">
            <a:avLst/>
          </a:prstGeom>
          <a:noFill/>
          <a:ln w="9525">
            <a:noFill/>
            <a:miter lim="800000"/>
            <a:headEnd/>
            <a:tailEnd/>
          </a:ln>
        </p:spPr>
      </p:pic>
      <p:sp>
        <p:nvSpPr>
          <p:cNvPr id="2" name="Заголовок 1"/>
          <p:cNvSpPr>
            <a:spLocks noGrp="1"/>
          </p:cNvSpPr>
          <p:nvPr>
            <p:ph type="title"/>
          </p:nvPr>
        </p:nvSpPr>
        <p:spPr>
          <a:xfrm>
            <a:off x="457200" y="428604"/>
            <a:ext cx="8229600" cy="857256"/>
          </a:xfrm>
        </p:spPr>
        <p:txBody>
          <a:bodyPr rtlCol="0">
            <a:normAutofit fontScale="90000"/>
          </a:bodyPr>
          <a:lstStyle/>
          <a:p>
            <a:pPr fontAlgn="auto">
              <a:spcAft>
                <a:spcPts val="0"/>
              </a:spcAft>
              <a:defRPr/>
            </a:pPr>
            <a:r>
              <a:rPr lang="ru-RU" sz="2200" b="1" cap="all" dirty="0" smtClean="0">
                <a:ln w="9000" cmpd="sng">
                  <a:solidFill>
                    <a:srgbClr val="0070C0"/>
                  </a:solidFill>
                  <a:prstDash val="solid"/>
                </a:ln>
                <a:solidFill>
                  <a:srgbClr val="0070C0"/>
                </a:solidFill>
                <a:effectLst>
                  <a:reflection blurRad="12700" stA="28000" endPos="45000" dist="1000" dir="5400000" sy="-100000" algn="bl" rotWithShape="0"/>
                </a:effectLst>
              </a:rPr>
              <a:t>  Материально-техническое обеспечение </a:t>
            </a:r>
            <a:br>
              <a:rPr lang="ru-RU" sz="2200" b="1" cap="all" dirty="0" smtClean="0">
                <a:ln w="9000" cmpd="sng">
                  <a:solidFill>
                    <a:srgbClr val="0070C0"/>
                  </a:solidFill>
                  <a:prstDash val="solid"/>
                </a:ln>
                <a:solidFill>
                  <a:srgbClr val="0070C0"/>
                </a:solidFill>
                <a:effectLst>
                  <a:reflection blurRad="12700" stA="28000" endPos="45000" dist="1000" dir="5400000" sy="-100000" algn="bl" rotWithShape="0"/>
                </a:effectLst>
              </a:rPr>
            </a:br>
            <a:r>
              <a:rPr lang="ru-RU" sz="3600" b="1" cap="all" dirty="0" smtClean="0">
                <a:ln w="9000" cmpd="sng">
                  <a:solidFill>
                    <a:srgbClr val="0070C0"/>
                  </a:solidFill>
                  <a:prstDash val="solid"/>
                </a:ln>
                <a:solidFill>
                  <a:srgbClr val="0070C0"/>
                </a:solidFill>
                <a:effectLst>
                  <a:reflection blurRad="12700" stA="28000" endPos="45000" dist="1000" dir="5400000" sy="-100000" algn="bl" rotWithShape="0"/>
                </a:effectLst>
              </a:rPr>
              <a:t>ЦЕНТР ВОДЫ И ПЕСКА</a:t>
            </a:r>
            <a:endParaRPr lang="ru-RU" sz="3600" b="1" cap="all" dirty="0">
              <a:ln w="9000" cmpd="sng">
                <a:solidFill>
                  <a:srgbClr val="0070C0"/>
                </a:solidFill>
                <a:prstDash val="solid"/>
              </a:ln>
              <a:solidFill>
                <a:srgbClr val="0070C0"/>
              </a:solidFill>
              <a:effectLst>
                <a:reflection blurRad="12700" stA="28000" endPos="45000" dist="1000" dir="5400000" sy="-100000" algn="bl" rotWithShape="0"/>
              </a:effectLst>
            </a:endParaRPr>
          </a:p>
        </p:txBody>
      </p:sp>
      <p:pic>
        <p:nvPicPr>
          <p:cNvPr id="5123" name="Picture 3" descr="C:\Documents and Settings\Neo\Рабочий стол\для сайта фото\кабинеты\обработанные\центр воды и песка1.JPG"/>
          <p:cNvPicPr>
            <a:picLocks noChangeAspect="1" noChangeArrowheads="1"/>
          </p:cNvPicPr>
          <p:nvPr/>
        </p:nvPicPr>
        <p:blipFill>
          <a:blip r:embed="rId3" cstate="email"/>
          <a:srcRect/>
          <a:stretch>
            <a:fillRect/>
          </a:stretch>
        </p:blipFill>
        <p:spPr bwMode="auto">
          <a:xfrm rot="21394251">
            <a:off x="848349" y="1370794"/>
            <a:ext cx="2905145" cy="2178859"/>
          </a:xfrm>
          <a:prstGeom prst="rect">
            <a:avLst/>
          </a:prstGeom>
          <a:noFill/>
          <a:effectLst>
            <a:glow rad="139700">
              <a:schemeClr val="accent1">
                <a:satMod val="175000"/>
                <a:alpha val="40000"/>
              </a:schemeClr>
            </a:glow>
            <a:outerShdw blurRad="50800" dist="38100" dir="2700000" algn="tl" rotWithShape="0">
              <a:prstClr val="black">
                <a:alpha val="40000"/>
              </a:prstClr>
            </a:outerShdw>
          </a:effectLst>
        </p:spPr>
      </p:pic>
      <p:pic>
        <p:nvPicPr>
          <p:cNvPr id="5124" name="Picture 4" descr="C:\Documents and Settings\Neo\Рабочий стол\для сайта фото\кабинеты\обработанные\центр воды и песка.JPG"/>
          <p:cNvPicPr>
            <a:picLocks noGrp="1" noChangeAspect="1" noChangeArrowheads="1"/>
          </p:cNvPicPr>
          <p:nvPr>
            <p:ph sz="half" idx="2"/>
          </p:nvPr>
        </p:nvPicPr>
        <p:blipFill>
          <a:blip r:embed="rId4" cstate="email"/>
          <a:srcRect/>
          <a:stretch>
            <a:fillRect/>
          </a:stretch>
        </p:blipFill>
        <p:spPr>
          <a:xfrm>
            <a:off x="928662" y="3929066"/>
            <a:ext cx="3172620" cy="2379465"/>
          </a:xfrm>
          <a:effectLst>
            <a:glow rad="139700">
              <a:schemeClr val="accent1">
                <a:satMod val="175000"/>
                <a:alpha val="40000"/>
              </a:schemeClr>
            </a:glow>
          </a:effectLst>
        </p:spPr>
      </p:pic>
      <p:pic>
        <p:nvPicPr>
          <p:cNvPr id="5126" name="Picture 6" descr="C:\Documents and Settings\Neo\Рабочий стол\для сайта фото\кабинеты\обработанные\центр воды и песка3.JPG"/>
          <p:cNvPicPr>
            <a:picLocks noChangeAspect="1" noChangeArrowheads="1"/>
          </p:cNvPicPr>
          <p:nvPr/>
        </p:nvPicPr>
        <p:blipFill>
          <a:blip r:embed="rId5" cstate="email"/>
          <a:srcRect/>
          <a:stretch>
            <a:fillRect/>
          </a:stretch>
        </p:blipFill>
        <p:spPr bwMode="auto">
          <a:xfrm rot="170021">
            <a:off x="4949329" y="1417529"/>
            <a:ext cx="3697711" cy="4930281"/>
          </a:xfrm>
          <a:prstGeom prst="rect">
            <a:avLst/>
          </a:prstGeom>
          <a:noFill/>
          <a:effectLst>
            <a:glow rad="139700">
              <a:schemeClr val="accent1">
                <a:satMod val="175000"/>
                <a:alpha val="40000"/>
              </a:schemeClr>
            </a:glow>
          </a:effectLst>
        </p:spPr>
      </p:pic>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6" name="Содержимое 5"/>
          <p:cNvSpPr>
            <a:spLocks noGrp="1"/>
          </p:cNvSpPr>
          <p:nvPr>
            <p:ph idx="1"/>
          </p:nvPr>
        </p:nvSpPr>
        <p:spPr>
          <a:xfrm>
            <a:off x="457200" y="2643182"/>
            <a:ext cx="8229600" cy="1571637"/>
          </a:xfrm>
        </p:spPr>
        <p:txBody>
          <a:bodyPr rtlCol="0">
            <a:normAutofit fontScale="77500" lnSpcReduction="20000"/>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fontAlgn="auto">
              <a:spcAft>
                <a:spcPts val="0"/>
              </a:spcAft>
              <a:buFont typeface="Arial" pitchFamily="34" charset="0"/>
              <a:buNone/>
              <a:defRPr/>
            </a:pPr>
            <a:r>
              <a:rPr lang="ru-RU"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Презентация подготовлена </a:t>
            </a:r>
          </a:p>
          <a:p>
            <a:pPr algn="ctr" fontAlgn="auto">
              <a:spcAft>
                <a:spcPts val="0"/>
              </a:spcAft>
              <a:buFont typeface="Arial" pitchFamily="34" charset="0"/>
              <a:buNone/>
              <a:defRPr/>
            </a:pPr>
            <a:r>
              <a:rPr lang="ru-RU"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старшим воспитателем</a:t>
            </a:r>
          </a:p>
          <a:p>
            <a:pPr algn="ctr" fontAlgn="auto">
              <a:spcAft>
                <a:spcPts val="0"/>
              </a:spcAft>
              <a:buFont typeface="Arial" pitchFamily="34" charset="0"/>
              <a:buNone/>
              <a:defRPr/>
            </a:pPr>
            <a:r>
              <a:rPr lang="ru-RU"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ГБОУ </a:t>
            </a:r>
            <a:r>
              <a:rPr lang="ru-RU" b="1"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ЦРР-детский</a:t>
            </a:r>
            <a:r>
              <a:rPr lang="ru-RU"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сад №2262</a:t>
            </a:r>
          </a:p>
          <a:p>
            <a:pPr algn="ctr" fontAlgn="auto">
              <a:spcAft>
                <a:spcPts val="0"/>
              </a:spcAft>
              <a:buFont typeface="Arial" pitchFamily="34" charset="0"/>
              <a:buNone/>
              <a:defRPr/>
            </a:pPr>
            <a:r>
              <a:rPr lang="ru-RU" b="1"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Хлуденевой</a:t>
            </a:r>
            <a:r>
              <a:rPr lang="ru-RU"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О.Н.</a:t>
            </a:r>
            <a:endParaRPr lang="ru-RU"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2" name="Заголовок 1"/>
          <p:cNvSpPr>
            <a:spLocks noGrp="1"/>
          </p:cNvSpPr>
          <p:nvPr>
            <p:ph type="title"/>
          </p:nvPr>
        </p:nvSpPr>
        <p:spPr/>
        <p:txBody>
          <a:bodyPr rtlCol="0">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fontAlgn="auto">
              <a:spcAft>
                <a:spcPts val="0"/>
              </a:spcAft>
              <a:defRPr/>
            </a:pPr>
            <a:r>
              <a:rPr lang="ru-RU" sz="32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Мини лаборатория</a:t>
            </a:r>
            <a:endParaRPr lang="ru-RU"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pic>
        <p:nvPicPr>
          <p:cNvPr id="7" name="Picture 5" descr="F:\фото эксперимент\Фото\Эксперименты\P3020001.JPG"/>
          <p:cNvPicPr>
            <a:picLocks noChangeAspect="1" noChangeArrowheads="1"/>
          </p:cNvPicPr>
          <p:nvPr/>
        </p:nvPicPr>
        <p:blipFill>
          <a:blip r:embed="rId3" cstate="email"/>
          <a:srcRect/>
          <a:stretch>
            <a:fillRect/>
          </a:stretch>
        </p:blipFill>
        <p:spPr bwMode="auto">
          <a:xfrm>
            <a:off x="357158" y="1357298"/>
            <a:ext cx="3809690" cy="2857520"/>
          </a:xfrm>
          <a:prstGeom prst="rect">
            <a:avLst/>
          </a:prstGeom>
          <a:solidFill>
            <a:srgbClr val="FFFFFF">
              <a:shade val="85000"/>
            </a:srgbClr>
          </a:solidFill>
          <a:ln w="88900" cap="sq">
            <a:solidFill>
              <a:srgbClr val="FF6600"/>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8" name="Picture 11" descr="F:\фото эксперимент\Фото\Эксперименты\P3200017.JPG"/>
          <p:cNvPicPr>
            <a:picLocks noGrp="1" noChangeAspect="1" noChangeArrowheads="1"/>
          </p:cNvPicPr>
          <p:nvPr>
            <p:ph idx="1"/>
          </p:nvPr>
        </p:nvPicPr>
        <p:blipFill>
          <a:blip r:embed="rId4" cstate="email"/>
          <a:srcRect/>
          <a:stretch>
            <a:fillRect/>
          </a:stretch>
        </p:blipFill>
        <p:spPr>
          <a:xfrm>
            <a:off x="4500562" y="3000372"/>
            <a:ext cx="4135345" cy="3099176"/>
          </a:xfrm>
          <a:solidFill>
            <a:srgbClr val="FFFFFF">
              <a:shade val="85000"/>
            </a:srgbClr>
          </a:solidFill>
          <a:ln w="88900" cap="sq">
            <a:solidFill>
              <a:srgbClr val="FF6600"/>
            </a:solidFill>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3" name="Содержимое 2"/>
          <p:cNvSpPr>
            <a:spLocks noGrp="1"/>
          </p:cNvSpPr>
          <p:nvPr>
            <p:ph idx="1"/>
          </p:nvPr>
        </p:nvSpPr>
        <p:spPr>
          <a:xfrm>
            <a:off x="214282" y="785794"/>
            <a:ext cx="8786874" cy="5340369"/>
          </a:xfrm>
        </p:spPr>
        <p:txBody>
          <a:bodyPr rtlCol="0">
            <a:normAutofit/>
          </a:bodyPr>
          <a:lstStyle/>
          <a:p>
            <a:pPr algn="ctr" fontAlgn="auto">
              <a:spcAft>
                <a:spcPts val="0"/>
              </a:spcAft>
              <a:buFont typeface="Arial" pitchFamily="34" charset="0"/>
              <a:buNone/>
              <a:defRPr/>
            </a:pPr>
            <a:r>
              <a:rPr lang="ru-RU"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Уголки </a:t>
            </a:r>
          </a:p>
          <a:p>
            <a:pPr algn="ctr" fontAlgn="auto">
              <a:spcAft>
                <a:spcPts val="0"/>
              </a:spcAft>
              <a:buFont typeface="Arial" pitchFamily="34" charset="0"/>
              <a:buNone/>
              <a:defRPr/>
            </a:pPr>
            <a:r>
              <a:rPr lang="ru-RU"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детского экспериментирования</a:t>
            </a:r>
            <a:r>
              <a:rPr lang="ru-RU" b="1" dirty="0" smtClean="0">
                <a:solidFill>
                  <a:srgbClr val="C00000"/>
                </a:solidFill>
                <a:effectLst>
                  <a:outerShdw blurRad="38100" dist="38100" dir="2700000" algn="tl">
                    <a:srgbClr val="000000">
                      <a:alpha val="43137"/>
                    </a:srgbClr>
                  </a:outerShdw>
                </a:effectLst>
              </a:rPr>
              <a:t> </a:t>
            </a:r>
            <a:br>
              <a:rPr lang="ru-RU" b="1" dirty="0" smtClean="0">
                <a:solidFill>
                  <a:srgbClr val="C00000"/>
                </a:solidFill>
                <a:effectLst>
                  <a:outerShdw blurRad="38100" dist="38100" dir="2700000" algn="tl">
                    <a:srgbClr val="000000">
                      <a:alpha val="43137"/>
                    </a:srgbClr>
                  </a:outerShdw>
                </a:effectLst>
              </a:rPr>
            </a:br>
            <a:endParaRPr lang="ru-RU" dirty="0">
              <a:solidFill>
                <a:srgbClr val="C00000"/>
              </a:solidFill>
            </a:endParaRPr>
          </a:p>
        </p:txBody>
      </p:sp>
      <p:pic>
        <p:nvPicPr>
          <p:cNvPr id="2" name="Picture 2" descr="C:\Documents and Settings\1\Рабочий стол\баночки\Новая папка (2)\P1010690.JPG"/>
          <p:cNvPicPr>
            <a:picLocks noChangeAspect="1" noChangeArrowheads="1"/>
          </p:cNvPicPr>
          <p:nvPr/>
        </p:nvPicPr>
        <p:blipFill>
          <a:blip r:embed="rId3" cstate="email"/>
          <a:srcRect/>
          <a:stretch>
            <a:fillRect/>
          </a:stretch>
        </p:blipFill>
        <p:spPr bwMode="auto">
          <a:xfrm>
            <a:off x="5214942" y="4000504"/>
            <a:ext cx="3266275" cy="2357454"/>
          </a:xfrm>
          <a:prstGeom prst="rect">
            <a:avLst/>
          </a:prstGeom>
          <a:solidFill>
            <a:srgbClr val="FFFFFF">
              <a:shade val="85000"/>
            </a:srgbClr>
          </a:solidFill>
          <a:ln w="88900" cap="sq">
            <a:solidFill>
              <a:srgbClr val="FF6600"/>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2051" name="Picture 3" descr="C:\Documents and Settings\1\Рабочий стол\баночки\Новая папка (2)\PC140051.JPG"/>
          <p:cNvPicPr>
            <a:picLocks noChangeAspect="1" noChangeArrowheads="1"/>
          </p:cNvPicPr>
          <p:nvPr/>
        </p:nvPicPr>
        <p:blipFill>
          <a:blip r:embed="rId4" cstate="email"/>
          <a:srcRect/>
          <a:stretch>
            <a:fillRect/>
          </a:stretch>
        </p:blipFill>
        <p:spPr bwMode="auto">
          <a:xfrm>
            <a:off x="642910" y="2285992"/>
            <a:ext cx="3094912" cy="2325671"/>
          </a:xfrm>
          <a:prstGeom prst="rect">
            <a:avLst/>
          </a:prstGeom>
          <a:solidFill>
            <a:srgbClr val="FFFFFF">
              <a:shade val="85000"/>
            </a:srgbClr>
          </a:solidFill>
          <a:ln w="88900" cap="sq">
            <a:solidFill>
              <a:srgbClr val="FF6600"/>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Documents and Settings\1\Рабочий стол\шабдоны для презентаций\оформление презентаций\рамочки\14-3.jpg"/>
          <p:cNvPicPr>
            <a:picLocks noChangeAspect="1" noChangeArrowheads="1"/>
          </p:cNvPicPr>
          <p:nvPr/>
        </p:nvPicPr>
        <p:blipFill>
          <a:blip r:embed="rId2" cstate="email"/>
          <a:srcRect/>
          <a:stretch>
            <a:fillRect/>
          </a:stretch>
        </p:blipFill>
        <p:spPr bwMode="auto">
          <a:xfrm>
            <a:off x="-42863" y="0"/>
            <a:ext cx="9186863" cy="6858000"/>
          </a:xfrm>
          <a:prstGeom prst="rect">
            <a:avLst/>
          </a:prstGeom>
          <a:noFill/>
          <a:ln w="9525">
            <a:noFill/>
            <a:miter lim="800000"/>
            <a:headEnd/>
            <a:tailEnd/>
          </a:ln>
        </p:spPr>
      </p:pic>
      <p:sp>
        <p:nvSpPr>
          <p:cNvPr id="5" name="Заголовок 4"/>
          <p:cNvSpPr>
            <a:spLocks noGrp="1"/>
          </p:cNvSpPr>
          <p:nvPr>
            <p:ph type="title"/>
          </p:nvPr>
        </p:nvSpPr>
        <p:spPr>
          <a:xfrm>
            <a:off x="457200" y="274638"/>
            <a:ext cx="8229600" cy="5297502"/>
          </a:xfrm>
        </p:spPr>
        <p:txBody>
          <a:bodyPr rtlCol="0">
            <a:normAutofit fontScale="90000"/>
          </a:bodyPr>
          <a:lstStyle/>
          <a:p>
            <a:pPr algn="l" fontAlgn="auto">
              <a:spcAft>
                <a:spcPts val="0"/>
              </a:spcAft>
              <a:defRPr/>
            </a:pPr>
            <a:r>
              <a:rPr lang="ru-RU" sz="2800" b="1" i="1" dirty="0" smtClean="0">
                <a:solidFill>
                  <a:srgbClr val="FF6600"/>
                </a:solidFill>
              </a:rPr>
              <a:t/>
            </a:r>
            <a:br>
              <a:rPr lang="ru-RU" sz="2800" b="1" i="1" dirty="0" smtClean="0">
                <a:solidFill>
                  <a:srgbClr val="FF6600"/>
                </a:solidFill>
              </a:rPr>
            </a:br>
            <a:r>
              <a:rPr lang="ru-RU" sz="3100" b="1" i="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Задачи уголков экспериментирования:</a:t>
            </a:r>
            <a:r>
              <a:rPr lang="ru-RU" sz="3100" i="1" dirty="0" smtClean="0">
                <a:solidFill>
                  <a:srgbClr val="FF6600"/>
                </a:solidFill>
              </a:rPr>
              <a:t/>
            </a:r>
            <a:br>
              <a:rPr lang="ru-RU" sz="3100" i="1" dirty="0" smtClean="0">
                <a:solidFill>
                  <a:srgbClr val="FF6600"/>
                </a:solidFill>
              </a:rPr>
            </a:br>
            <a:r>
              <a:rPr lang="ru-RU" sz="2800" i="1" dirty="0" smtClean="0"/>
              <a:t/>
            </a:r>
            <a:br>
              <a:rPr lang="ru-RU" sz="2800" i="1" dirty="0" smtClean="0"/>
            </a:br>
            <a:r>
              <a:rPr lang="ru-RU" sz="2800" i="1" dirty="0" smtClean="0"/>
              <a:t> -</a:t>
            </a:r>
            <a:r>
              <a:rPr lang="ru-RU" sz="2800" dirty="0" smtClean="0"/>
              <a:t>развитие первичных естественнонаучных представлений ( наблюдательности, любознательности, активности);</a:t>
            </a:r>
            <a:br>
              <a:rPr lang="ru-RU" sz="2800" dirty="0" smtClean="0"/>
            </a:br>
            <a:r>
              <a:rPr lang="ru-RU" sz="2800" dirty="0" smtClean="0"/>
              <a:t/>
            </a:r>
            <a:br>
              <a:rPr lang="ru-RU" sz="2800" dirty="0" smtClean="0"/>
            </a:br>
            <a:r>
              <a:rPr lang="ru-RU" sz="2800" dirty="0" smtClean="0"/>
              <a:t> -мыслительных  операций (анализ, сравнение, обобщение, классификация, наблюдение); </a:t>
            </a:r>
            <a:br>
              <a:rPr lang="ru-RU" sz="2800" dirty="0" smtClean="0"/>
            </a:br>
            <a:r>
              <a:rPr lang="ru-RU" sz="2800" dirty="0" smtClean="0"/>
              <a:t/>
            </a:r>
            <a:br>
              <a:rPr lang="ru-RU" sz="2800" dirty="0" smtClean="0"/>
            </a:br>
            <a:r>
              <a:rPr lang="ru-RU" sz="2800" dirty="0" smtClean="0"/>
              <a:t>-формирование умений комплексно обследовать предмет.</a:t>
            </a:r>
            <a:endParaRPr lang="ru-RU" sz="2800" b="1" dirty="0">
              <a:solidFill>
                <a:srgbClr val="FF0000"/>
              </a:solidFill>
            </a:endParaRPr>
          </a:p>
        </p:txBody>
      </p:sp>
      <p:sp>
        <p:nvSpPr>
          <p:cNvPr id="7" name="Содержимое 6"/>
          <p:cNvSpPr>
            <a:spLocks noGrp="1"/>
          </p:cNvSpPr>
          <p:nvPr>
            <p:ph sz="half" idx="2"/>
          </p:nvPr>
        </p:nvSpPr>
        <p:spPr>
          <a:xfrm>
            <a:off x="5214938" y="5857875"/>
            <a:ext cx="3471862" cy="268288"/>
          </a:xfrm>
        </p:spPr>
        <p:txBody>
          <a:bodyPr rtlCol="0">
            <a:normAutofit fontScale="47500" lnSpcReduction="20000"/>
          </a:bodyPr>
          <a:lstStyle/>
          <a:p>
            <a:pPr marL="266700" indent="-266700" eaLnBrk="0" fontAlgn="auto" hangingPunct="0">
              <a:spcAft>
                <a:spcPts val="0"/>
              </a:spcAft>
              <a:buClr>
                <a:srgbClr val="A50021"/>
              </a:buClr>
              <a:buSzPct val="75000"/>
              <a:buFont typeface="Arial" pitchFamily="34" charset="0"/>
              <a:buNone/>
              <a:defRPr/>
            </a:pPr>
            <a:endParaRPr lang="ru-RU" b="1" kern="0" dirty="0" smtClean="0">
              <a:effectLst>
                <a:outerShdw blurRad="38100" dist="38100" dir="2700000" algn="tl">
                  <a:srgbClr val="000000">
                    <a:alpha val="43137"/>
                  </a:srgbClr>
                </a:outerShdw>
              </a:effectLst>
            </a:endParaRPr>
          </a:p>
          <a:p>
            <a:pPr marL="266700" indent="-266700" eaLnBrk="0" fontAlgn="auto" hangingPunct="0">
              <a:spcAft>
                <a:spcPts val="0"/>
              </a:spcAft>
              <a:buClr>
                <a:srgbClr val="A50021"/>
              </a:buClr>
              <a:buSzPct val="75000"/>
              <a:buFont typeface="Arial" pitchFamily="34" charset="0"/>
              <a:buNone/>
              <a:defRPr/>
            </a:pPr>
            <a:endParaRPr lang="ru-RU" b="1" kern="0" dirty="0" smtClean="0">
              <a:effectLst>
                <a:outerShdw blurRad="38100" dist="38100" dir="2700000" algn="tl">
                  <a:srgbClr val="000000">
                    <a:alpha val="43137"/>
                  </a:srgbClr>
                </a:outerShdw>
              </a:effectLst>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C:\Documents and Settings\1\Рабочий стол\шабдоны для презентаций\оформление презентаций\рамочки\14-3.jpg"/>
          <p:cNvPicPr>
            <a:picLocks noChangeAspect="1" noChangeArrowheads="1"/>
          </p:cNvPicPr>
          <p:nvPr/>
        </p:nvPicPr>
        <p:blipFill>
          <a:blip r:embed="rId2" cstate="email"/>
          <a:srcRect/>
          <a:stretch>
            <a:fillRect/>
          </a:stretch>
        </p:blipFill>
        <p:spPr bwMode="auto">
          <a:xfrm>
            <a:off x="0" y="0"/>
            <a:ext cx="9186863" cy="6858000"/>
          </a:xfrm>
          <a:prstGeom prst="rect">
            <a:avLst/>
          </a:prstGeom>
          <a:noFill/>
          <a:ln w="9525">
            <a:noFill/>
            <a:miter lim="800000"/>
            <a:headEnd/>
            <a:tailEnd/>
          </a:ln>
        </p:spPr>
      </p:pic>
      <p:sp>
        <p:nvSpPr>
          <p:cNvPr id="5" name="Заголовок 4"/>
          <p:cNvSpPr>
            <a:spLocks noGrp="1"/>
          </p:cNvSpPr>
          <p:nvPr>
            <p:ph type="title"/>
          </p:nvPr>
        </p:nvSpPr>
        <p:spPr>
          <a:xfrm>
            <a:off x="457200" y="357166"/>
            <a:ext cx="8229600" cy="285752"/>
          </a:xfrm>
        </p:spPr>
        <p:txBody>
          <a:bodyPr rtlCol="0">
            <a:normAutofit fontScale="90000"/>
            <a:scene3d>
              <a:camera prst="orthographicFront"/>
              <a:lightRig rig="soft" dir="tl">
                <a:rot lat="0" lon="0" rev="0"/>
              </a:lightRig>
            </a:scene3d>
            <a:sp3d contourW="25400" prstMaterial="matte">
              <a:bevelT w="25400" h="55880" prst="artDeco"/>
              <a:contourClr>
                <a:schemeClr val="accent2">
                  <a:tint val="20000"/>
                </a:schemeClr>
              </a:contourClr>
            </a:sp3d>
          </a:bodyPr>
          <a:lstStyle/>
          <a:p>
            <a:pPr fontAlgn="auto">
              <a:spcAft>
                <a:spcPts val="0"/>
              </a:spcAft>
              <a:defRPr/>
            </a:pPr>
            <a:r>
              <a:rPr lang="ru-RU" sz="27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r>
            <a:br>
              <a:rPr lang="ru-RU" sz="27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br>
            <a:r>
              <a:rPr lang="ru-RU" sz="27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Содержание уголков экспериментальной деятельности </a:t>
            </a:r>
            <a:endParaRPr lang="ru-RU"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6" name="Содержимое 5"/>
          <p:cNvSpPr>
            <a:spLocks noGrp="1"/>
          </p:cNvSpPr>
          <p:nvPr>
            <p:ph idx="1"/>
          </p:nvPr>
        </p:nvSpPr>
        <p:spPr>
          <a:xfrm>
            <a:off x="214313" y="714375"/>
            <a:ext cx="5072062" cy="5715000"/>
          </a:xfrm>
        </p:spPr>
        <p:txBody>
          <a:bodyPr rtlCol="0">
            <a:normAutofit lnSpcReduction="10000"/>
          </a:bodyPr>
          <a:lstStyle/>
          <a:p>
            <a:pPr algn="ctr" fontAlgn="auto">
              <a:spcAft>
                <a:spcPts val="0"/>
              </a:spcAft>
              <a:buFont typeface="Arial" pitchFamily="34" charset="0"/>
              <a:buNone/>
              <a:defRPr/>
            </a:pPr>
            <a:endParaRPr lang="ru-RU" sz="1900" b="1" dirty="0" smtClean="0">
              <a:solidFill>
                <a:srgbClr val="C00000"/>
              </a:solidFill>
            </a:endParaRPr>
          </a:p>
          <a:p>
            <a:pPr algn="ctr" fontAlgn="auto">
              <a:spcAft>
                <a:spcPts val="0"/>
              </a:spcAft>
              <a:buFont typeface="Arial" pitchFamily="34" charset="0"/>
              <a:buNone/>
              <a:defRPr/>
            </a:pPr>
            <a:r>
              <a:rPr lang="ru-RU" sz="1900" b="1" dirty="0" smtClean="0">
                <a:solidFill>
                  <a:srgbClr val="C00000"/>
                </a:solidFill>
              </a:rPr>
              <a:t>В уголке экспериментальной деятельности </a:t>
            </a:r>
          </a:p>
          <a:p>
            <a:pPr algn="ctr" fontAlgn="auto">
              <a:spcAft>
                <a:spcPts val="0"/>
              </a:spcAft>
              <a:buFont typeface="Arial" pitchFamily="34" charset="0"/>
              <a:buNone/>
              <a:defRPr/>
            </a:pPr>
            <a:r>
              <a:rPr lang="ru-RU" sz="1900" b="1" dirty="0" smtClean="0">
                <a:solidFill>
                  <a:srgbClr val="C00000"/>
                </a:solidFill>
              </a:rPr>
              <a:t>должны быть выделены:</a:t>
            </a:r>
          </a:p>
          <a:p>
            <a:pPr algn="ctr" fontAlgn="auto">
              <a:spcAft>
                <a:spcPts val="0"/>
              </a:spcAft>
              <a:buFont typeface="Arial" pitchFamily="34" charset="0"/>
              <a:buNone/>
              <a:defRPr/>
            </a:pPr>
            <a:r>
              <a:rPr lang="ru-RU" sz="1800" dirty="0" smtClean="0"/>
              <a:t>1) место для постоянной выставки, где размещают  различные коллекции, экспонаты, редкие предметы (раковины, камни, кристаллы, и т.д.)</a:t>
            </a:r>
          </a:p>
          <a:p>
            <a:pPr fontAlgn="auto">
              <a:spcAft>
                <a:spcPts val="0"/>
              </a:spcAft>
              <a:buFont typeface="Arial" pitchFamily="34" charset="0"/>
              <a:buNone/>
              <a:defRPr/>
            </a:pPr>
            <a:r>
              <a:rPr lang="ru-RU" sz="1800" dirty="0" smtClean="0"/>
              <a:t/>
            </a:r>
            <a:br>
              <a:rPr lang="ru-RU" sz="1800" dirty="0" smtClean="0"/>
            </a:br>
            <a:r>
              <a:rPr lang="ru-RU" sz="1800" dirty="0" smtClean="0"/>
              <a:t>2) место для приборов и  хранения материалов (природного, "бросового")</a:t>
            </a:r>
          </a:p>
          <a:p>
            <a:pPr fontAlgn="auto">
              <a:spcAft>
                <a:spcPts val="0"/>
              </a:spcAft>
              <a:buFont typeface="Arial" pitchFamily="34" charset="0"/>
              <a:buNone/>
              <a:defRPr/>
            </a:pPr>
            <a:r>
              <a:rPr lang="ru-RU" sz="1800" dirty="0" smtClean="0"/>
              <a:t/>
            </a:r>
            <a:br>
              <a:rPr lang="ru-RU" sz="1800" dirty="0" smtClean="0"/>
            </a:br>
            <a:r>
              <a:rPr lang="ru-RU" sz="1800" dirty="0" smtClean="0"/>
              <a:t>3) место для проведения опытов</a:t>
            </a:r>
          </a:p>
          <a:p>
            <a:pPr fontAlgn="auto">
              <a:spcAft>
                <a:spcPts val="0"/>
              </a:spcAft>
              <a:buFont typeface="Arial" pitchFamily="34" charset="0"/>
              <a:buNone/>
              <a:defRPr/>
            </a:pPr>
            <a:r>
              <a:rPr lang="ru-RU" sz="1800" dirty="0" smtClean="0"/>
              <a:t/>
            </a:r>
            <a:br>
              <a:rPr lang="ru-RU" sz="1800" dirty="0" smtClean="0"/>
            </a:br>
            <a:r>
              <a:rPr lang="ru-RU" sz="1800" dirty="0" smtClean="0"/>
              <a:t>4) место для неструктурированных материалов (песок, вода, опилки, стружка, пенопласт и др.)</a:t>
            </a:r>
          </a:p>
          <a:p>
            <a:pPr fontAlgn="auto">
              <a:spcAft>
                <a:spcPts val="0"/>
              </a:spcAft>
              <a:buFont typeface="Arial" pitchFamily="34" charset="0"/>
              <a:buNone/>
              <a:defRPr/>
            </a:pPr>
            <a:r>
              <a:rPr lang="ru-RU" sz="1800" dirty="0" smtClean="0"/>
              <a:t>     </a:t>
            </a:r>
            <a:r>
              <a:rPr lang="ru-RU" dirty="0" smtClean="0"/>
              <a:t/>
            </a:r>
            <a:br>
              <a:rPr lang="ru-RU" dirty="0" smtClean="0"/>
            </a:br>
            <a:endParaRPr lang="ru-RU" dirty="0"/>
          </a:p>
        </p:txBody>
      </p:sp>
      <p:pic>
        <p:nvPicPr>
          <p:cNvPr id="7" name="Picture 2" descr="C:\Documents and Settings\1\Рабочий стол\баночки\IMG_2708.JPG"/>
          <p:cNvPicPr>
            <a:picLocks noChangeAspect="1" noChangeArrowheads="1"/>
          </p:cNvPicPr>
          <p:nvPr/>
        </p:nvPicPr>
        <p:blipFill>
          <a:blip r:embed="rId3" cstate="email"/>
          <a:srcRect/>
          <a:stretch>
            <a:fillRect/>
          </a:stretch>
        </p:blipFill>
        <p:spPr bwMode="auto">
          <a:xfrm>
            <a:off x="5429256" y="1000108"/>
            <a:ext cx="3492451" cy="261934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8" name="Picture 3" descr="C:\Documents and Settings\1\Рабочий стол\баночки\IMG_2710.JPG"/>
          <p:cNvPicPr>
            <a:picLocks noChangeAspect="1" noChangeArrowheads="1"/>
          </p:cNvPicPr>
          <p:nvPr/>
        </p:nvPicPr>
        <p:blipFill>
          <a:blip r:embed="rId4" cstate="email"/>
          <a:srcRect/>
          <a:stretch>
            <a:fillRect/>
          </a:stretch>
        </p:blipFill>
        <p:spPr bwMode="auto">
          <a:xfrm>
            <a:off x="5000628" y="4000504"/>
            <a:ext cx="3135264" cy="2351448"/>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C:\Documents and Settings\1\Рабочий стол\шабдоны для презентаций\оформление презентаций\рамочки\14-3.jpg"/>
          <p:cNvPicPr>
            <a:picLocks noChangeAspect="1" noChangeArrowheads="1"/>
          </p:cNvPicPr>
          <p:nvPr/>
        </p:nvPicPr>
        <p:blipFill>
          <a:blip r:embed="rId2" cstate="email"/>
          <a:srcRect/>
          <a:stretch>
            <a:fillRect/>
          </a:stretch>
        </p:blipFill>
        <p:spPr bwMode="auto">
          <a:xfrm>
            <a:off x="-42863" y="0"/>
            <a:ext cx="9186863" cy="6858000"/>
          </a:xfrm>
          <a:prstGeom prst="rect">
            <a:avLst/>
          </a:prstGeom>
          <a:noFill/>
          <a:ln w="9525">
            <a:noFill/>
            <a:miter lim="800000"/>
            <a:headEnd/>
            <a:tailEnd/>
          </a:ln>
        </p:spPr>
      </p:pic>
      <p:sp>
        <p:nvSpPr>
          <p:cNvPr id="6" name="Содержимое 5"/>
          <p:cNvSpPr>
            <a:spLocks noGrp="1"/>
          </p:cNvSpPr>
          <p:nvPr>
            <p:ph idx="1"/>
          </p:nvPr>
        </p:nvSpPr>
        <p:spPr>
          <a:xfrm>
            <a:off x="457200" y="1071563"/>
            <a:ext cx="8229600" cy="4714875"/>
          </a:xfrm>
        </p:spPr>
        <p:txBody>
          <a:bodyPr rtlCol="0">
            <a:normAutofit/>
          </a:bodyPr>
          <a:lstStyle/>
          <a:p>
            <a:pPr marL="539750" indent="-539750" fontAlgn="auto">
              <a:spcAft>
                <a:spcPts val="0"/>
              </a:spcAft>
              <a:buFont typeface="Arial" pitchFamily="34" charset="0"/>
              <a:buChar char="•"/>
              <a:defRPr/>
            </a:pPr>
            <a:r>
              <a:rPr lang="ru-RU" b="1" dirty="0" smtClean="0">
                <a:ea typeface="Times New Roman" pitchFamily="18" charset="0"/>
                <a:cs typeface="Arial" charset="0"/>
              </a:rPr>
              <a:t>Федеральные государственные требования  к структуре основной общеобразовательной программы дошкольного образования</a:t>
            </a:r>
          </a:p>
          <a:p>
            <a:pPr marL="539750" indent="-539750" fontAlgn="auto">
              <a:spcAft>
                <a:spcPts val="0"/>
              </a:spcAft>
              <a:buFont typeface="Arial" pitchFamily="34" charset="0"/>
              <a:buNone/>
              <a:defRPr/>
            </a:pPr>
            <a:endParaRPr lang="ru-RU" b="1" dirty="0" smtClean="0">
              <a:ea typeface="Times New Roman" pitchFamily="18" charset="0"/>
              <a:cs typeface="Arial" charset="0"/>
            </a:endParaRPr>
          </a:p>
          <a:p>
            <a:pPr marL="539750" indent="-539750" fontAlgn="auto">
              <a:spcAft>
                <a:spcPts val="0"/>
              </a:spcAft>
              <a:buFont typeface="Arial" pitchFamily="34" charset="0"/>
              <a:buChar char="•"/>
              <a:defRPr/>
            </a:pPr>
            <a:r>
              <a:rPr lang="ru-RU" b="1" dirty="0" smtClean="0">
                <a:ea typeface="Times New Roman" pitchFamily="18" charset="0"/>
                <a:cs typeface="Arial" charset="0"/>
              </a:rPr>
              <a:t>Санитарно-эпидемиологические правила и нормативы </a:t>
            </a:r>
            <a:r>
              <a:rPr lang="ru-RU" b="1" dirty="0" err="1" smtClean="0">
                <a:ea typeface="Times New Roman" pitchFamily="18" charset="0"/>
                <a:cs typeface="Arial" charset="0"/>
              </a:rPr>
              <a:t>СанПиН</a:t>
            </a:r>
            <a:r>
              <a:rPr lang="ru-RU" b="1" dirty="0" smtClean="0">
                <a:ea typeface="Times New Roman" pitchFamily="18" charset="0"/>
                <a:cs typeface="Arial" charset="0"/>
              </a:rPr>
              <a:t> 2.4.1.2660-10</a:t>
            </a:r>
          </a:p>
          <a:p>
            <a:pPr fontAlgn="auto">
              <a:spcAft>
                <a:spcPts val="0"/>
              </a:spcAft>
              <a:buFont typeface="Arial" pitchFamily="34" charset="0"/>
              <a:buNone/>
              <a:defRPr/>
            </a:pPr>
            <a:endParaRPr lang="ru-RU"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2" name="Заголовок 1"/>
          <p:cNvSpPr>
            <a:spLocks noGrp="1"/>
          </p:cNvSpPr>
          <p:nvPr>
            <p:ph type="title"/>
          </p:nvPr>
        </p:nvSpPr>
        <p:spPr>
          <a:xfrm>
            <a:off x="0" y="274638"/>
            <a:ext cx="9144000" cy="725470"/>
          </a:xfrm>
        </p:spPr>
        <p:txBody>
          <a:bodyPr rtlCol="0">
            <a:noAutofit/>
          </a:bodyPr>
          <a:lstStyle/>
          <a:p>
            <a:pPr fontAlgn="auto">
              <a:spcAft>
                <a:spcPts val="0"/>
              </a:spcAft>
              <a:defRPr/>
            </a:pPr>
            <a:r>
              <a:rPr lang="ru-RU" sz="3600" b="1" dirty="0" smtClean="0"/>
              <a:t/>
            </a:r>
            <a:br>
              <a:rPr lang="ru-RU" sz="3600" b="1" dirty="0" smtClean="0"/>
            </a:br>
            <a:r>
              <a:rPr lang="ru-RU" sz="3200" b="1" dirty="0" smtClean="0">
                <a:solidFill>
                  <a:srgbClr val="FF0000"/>
                </a:solidFill>
              </a:rPr>
              <a:t> </a:t>
            </a:r>
            <a:r>
              <a:rPr lang="ru-RU" sz="28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Структура детского экспериментирования </a:t>
            </a:r>
            <a:r>
              <a:rPr lang="ru-RU" sz="2800" dirty="0" smtClean="0">
                <a:solidFill>
                  <a:srgbClr val="FF6600"/>
                </a:solidFill>
              </a:rPr>
              <a:t/>
            </a:r>
            <a:br>
              <a:rPr lang="ru-RU" sz="2800" dirty="0" smtClean="0">
                <a:solidFill>
                  <a:srgbClr val="FF6600"/>
                </a:solidFill>
              </a:rPr>
            </a:br>
            <a:endParaRPr lang="ru-RU" sz="2800" dirty="0">
              <a:solidFill>
                <a:srgbClr val="FF6600"/>
              </a:solidFill>
            </a:endParaRPr>
          </a:p>
        </p:txBody>
      </p:sp>
      <p:sp>
        <p:nvSpPr>
          <p:cNvPr id="3" name="Содержимое 2"/>
          <p:cNvSpPr>
            <a:spLocks noGrp="1"/>
          </p:cNvSpPr>
          <p:nvPr>
            <p:ph idx="1"/>
          </p:nvPr>
        </p:nvSpPr>
        <p:spPr>
          <a:xfrm>
            <a:off x="457200" y="1000125"/>
            <a:ext cx="8686800" cy="5286375"/>
          </a:xfrm>
        </p:spPr>
        <p:txBody>
          <a:bodyPr rtlCol="0">
            <a:normAutofit lnSpcReduction="10000"/>
          </a:bodyPr>
          <a:lstStyle/>
          <a:p>
            <a:pPr fontAlgn="auto">
              <a:spcAft>
                <a:spcPts val="0"/>
              </a:spcAft>
              <a:buFont typeface="Arial" pitchFamily="34" charset="0"/>
              <a:buChar char="•"/>
              <a:defRPr/>
            </a:pPr>
            <a:r>
              <a:rPr lang="ru-RU" sz="2600" dirty="0" smtClean="0"/>
              <a:t>Вызвать интерес к поисковой деятельности.</a:t>
            </a:r>
            <a:r>
              <a:rPr lang="ru-RU" sz="2600" b="1" dirty="0" smtClean="0"/>
              <a:t> </a:t>
            </a:r>
            <a:endParaRPr lang="ru-RU" sz="2600" dirty="0" smtClean="0"/>
          </a:p>
          <a:p>
            <a:pPr fontAlgn="auto">
              <a:spcAft>
                <a:spcPts val="0"/>
              </a:spcAft>
              <a:buFont typeface="Arial" pitchFamily="34" charset="0"/>
              <a:buChar char="•"/>
              <a:defRPr/>
            </a:pPr>
            <a:r>
              <a:rPr lang="ru-RU" sz="2600" dirty="0" smtClean="0"/>
              <a:t>Учить детей видеть и выделять проблему эксперимента. </a:t>
            </a:r>
          </a:p>
          <a:p>
            <a:pPr fontAlgn="auto">
              <a:spcAft>
                <a:spcPts val="0"/>
              </a:spcAft>
              <a:buFont typeface="Arial" pitchFamily="34" charset="0"/>
              <a:buChar char="•"/>
              <a:defRPr/>
            </a:pPr>
            <a:r>
              <a:rPr lang="ru-RU" sz="2600" dirty="0" smtClean="0"/>
              <a:t>Принимать и ставить перед</a:t>
            </a:r>
          </a:p>
          <a:p>
            <a:pPr fontAlgn="auto">
              <a:spcAft>
                <a:spcPts val="0"/>
              </a:spcAft>
              <a:buFont typeface="Arial" pitchFamily="34" charset="0"/>
              <a:buNone/>
              <a:defRPr/>
            </a:pPr>
            <a:r>
              <a:rPr lang="ru-RU" sz="2600" dirty="0" smtClean="0"/>
              <a:t> собой цель эксперимента. </a:t>
            </a:r>
          </a:p>
          <a:p>
            <a:pPr fontAlgn="auto">
              <a:spcAft>
                <a:spcPts val="0"/>
              </a:spcAft>
              <a:buFont typeface="Arial" pitchFamily="34" charset="0"/>
              <a:buChar char="•"/>
              <a:defRPr/>
            </a:pPr>
            <a:r>
              <a:rPr lang="ru-RU" sz="2600" dirty="0" smtClean="0"/>
              <a:t>Отбирать средства и </a:t>
            </a:r>
          </a:p>
          <a:p>
            <a:pPr fontAlgn="auto">
              <a:spcAft>
                <a:spcPts val="0"/>
              </a:spcAft>
              <a:buFont typeface="Arial" pitchFamily="34" charset="0"/>
              <a:buNone/>
              <a:defRPr/>
            </a:pPr>
            <a:r>
              <a:rPr lang="ru-RU" sz="2600" dirty="0" smtClean="0"/>
              <a:t>     материалы для </a:t>
            </a:r>
          </a:p>
          <a:p>
            <a:pPr fontAlgn="auto">
              <a:spcAft>
                <a:spcPts val="0"/>
              </a:spcAft>
              <a:buFont typeface="Arial" pitchFamily="34" charset="0"/>
              <a:buNone/>
              <a:defRPr/>
            </a:pPr>
            <a:r>
              <a:rPr lang="ru-RU" sz="2600" dirty="0" smtClean="0"/>
              <a:t>    экспериментальной </a:t>
            </a:r>
          </a:p>
          <a:p>
            <a:pPr fontAlgn="auto">
              <a:spcAft>
                <a:spcPts val="0"/>
              </a:spcAft>
              <a:buFont typeface="Arial" pitchFamily="34" charset="0"/>
              <a:buNone/>
              <a:defRPr/>
            </a:pPr>
            <a:r>
              <a:rPr lang="ru-RU" sz="2600" dirty="0" smtClean="0"/>
              <a:t>     деятельности.</a:t>
            </a:r>
          </a:p>
          <a:p>
            <a:pPr fontAlgn="auto">
              <a:spcAft>
                <a:spcPts val="0"/>
              </a:spcAft>
              <a:buFont typeface="Arial" pitchFamily="34" charset="0"/>
              <a:buChar char="•"/>
              <a:defRPr/>
            </a:pPr>
            <a:r>
              <a:rPr lang="ru-RU" sz="2600" dirty="0" smtClean="0"/>
              <a:t>Развивать личностные свойства: целеустремлённость,</a:t>
            </a:r>
          </a:p>
          <a:p>
            <a:pPr fontAlgn="auto">
              <a:spcAft>
                <a:spcPts val="0"/>
              </a:spcAft>
              <a:buFont typeface="Arial" pitchFamily="34" charset="0"/>
              <a:buNone/>
              <a:defRPr/>
            </a:pPr>
            <a:r>
              <a:rPr lang="ru-RU" sz="2600" dirty="0" smtClean="0"/>
              <a:t> настойчивость, решительность. </a:t>
            </a:r>
          </a:p>
          <a:p>
            <a:pPr fontAlgn="auto">
              <a:spcAft>
                <a:spcPts val="0"/>
              </a:spcAft>
              <a:buFont typeface="Arial" pitchFamily="34" charset="0"/>
              <a:buNone/>
              <a:defRPr/>
            </a:pPr>
            <a:endParaRPr lang="ru-RU" dirty="0" smtClean="0"/>
          </a:p>
          <a:p>
            <a:pPr fontAlgn="auto">
              <a:spcAft>
                <a:spcPts val="0"/>
              </a:spcAft>
              <a:buFont typeface="Arial" pitchFamily="34" charset="0"/>
              <a:buNone/>
              <a:defRPr/>
            </a:pPr>
            <a:endParaRPr lang="ru-RU" dirty="0"/>
          </a:p>
        </p:txBody>
      </p:sp>
      <p:pic>
        <p:nvPicPr>
          <p:cNvPr id="9221" name="Picture 3" descr="C:\Documents and Settings\1\Рабочий стол\баночки\Новая папка (2)\P10603441.jpg"/>
          <p:cNvPicPr>
            <a:picLocks noChangeAspect="1" noChangeArrowheads="1"/>
          </p:cNvPicPr>
          <p:nvPr/>
        </p:nvPicPr>
        <p:blipFill>
          <a:blip r:embed="rId3" cstate="email"/>
          <a:srcRect/>
          <a:stretch>
            <a:fillRect/>
          </a:stretch>
        </p:blipFill>
        <p:spPr bwMode="auto">
          <a:xfrm>
            <a:off x="6357938" y="1928813"/>
            <a:ext cx="2500312" cy="36433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2" name="Заголовок 1"/>
          <p:cNvSpPr>
            <a:spLocks noGrp="1"/>
          </p:cNvSpPr>
          <p:nvPr>
            <p:ph type="title"/>
          </p:nvPr>
        </p:nvSpPr>
        <p:spPr/>
        <p:txBody>
          <a:bodyPr rtlCol="0">
            <a:normAutofit fontScale="90000"/>
          </a:bodyPr>
          <a:lstStyle/>
          <a:p>
            <a:pPr fontAlgn="auto">
              <a:spcAft>
                <a:spcPts val="0"/>
              </a:spcAft>
              <a:defRPr/>
            </a:pPr>
            <a:r>
              <a:rPr lang="ru-RU" sz="3600"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принципы познавательного развития дошкольников</a:t>
            </a:r>
            <a:endParaRPr lang="ru-RU" sz="36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
        <p:nvSpPr>
          <p:cNvPr id="3" name="Содержимое 2"/>
          <p:cNvSpPr>
            <a:spLocks noGrp="1"/>
          </p:cNvSpPr>
          <p:nvPr>
            <p:ph idx="1"/>
          </p:nvPr>
        </p:nvSpPr>
        <p:spPr/>
        <p:txBody>
          <a:bodyPr rtlCol="0">
            <a:normAutofit fontScale="55000" lnSpcReduction="20000"/>
          </a:bodyPr>
          <a:lstStyle/>
          <a:p>
            <a:pPr fontAlgn="auto">
              <a:spcAft>
                <a:spcPts val="0"/>
              </a:spcAft>
              <a:buFont typeface="Arial" pitchFamily="34" charset="0"/>
              <a:buChar char="•"/>
              <a:defRPr/>
            </a:pPr>
            <a:r>
              <a:rPr lang="ru-RU" i="1" dirty="0" smtClean="0"/>
              <a:t>Принцип психологической комфортности</a:t>
            </a:r>
            <a:r>
              <a:rPr lang="ru-RU" dirty="0" smtClean="0"/>
              <a:t>  </a:t>
            </a:r>
          </a:p>
          <a:p>
            <a:pPr fontAlgn="auto">
              <a:spcAft>
                <a:spcPts val="0"/>
              </a:spcAft>
              <a:buFont typeface="Arial" pitchFamily="34" charset="0"/>
              <a:buChar char="•"/>
              <a:defRPr/>
            </a:pPr>
            <a:r>
              <a:rPr lang="ru-RU" i="1" dirty="0" smtClean="0"/>
              <a:t>Принцип </a:t>
            </a:r>
            <a:r>
              <a:rPr lang="ru-RU" i="1" dirty="0" err="1" smtClean="0"/>
              <a:t>природосообразности</a:t>
            </a:r>
            <a:r>
              <a:rPr lang="ru-RU" dirty="0" smtClean="0"/>
              <a:t> – развитие в соответствии с природой ребёнка,  его способностями и склонностями, индивидуальными особенностями, восприятием; </a:t>
            </a:r>
          </a:p>
          <a:p>
            <a:pPr fontAlgn="auto">
              <a:spcAft>
                <a:spcPts val="0"/>
              </a:spcAft>
              <a:buFont typeface="Arial" pitchFamily="34" charset="0"/>
              <a:buChar char="•"/>
              <a:defRPr/>
            </a:pPr>
            <a:r>
              <a:rPr lang="ru-RU" i="1" dirty="0" smtClean="0"/>
              <a:t>Принцип дифференцированного подхода</a:t>
            </a:r>
            <a:r>
              <a:rPr lang="ru-RU" dirty="0" smtClean="0"/>
              <a:t> –  создание специальных педагогических ситуаций, помогающих раскрыть  личностные способности и возможности воспитанников ; </a:t>
            </a:r>
          </a:p>
          <a:p>
            <a:pPr fontAlgn="auto">
              <a:spcAft>
                <a:spcPts val="0"/>
              </a:spcAft>
              <a:buFont typeface="Arial" pitchFamily="34" charset="0"/>
              <a:buChar char="•"/>
              <a:defRPr/>
            </a:pPr>
            <a:r>
              <a:rPr lang="ru-RU" i="1" dirty="0" smtClean="0"/>
              <a:t>Принцип деятельности</a:t>
            </a:r>
            <a:r>
              <a:rPr lang="ru-RU" dirty="0" smtClean="0"/>
              <a:t> – включение ребёнка в игровую, познавательную, поисковую деятельность с целью стимулирования активной жизненной позиции; </a:t>
            </a:r>
          </a:p>
          <a:p>
            <a:pPr fontAlgn="auto">
              <a:spcAft>
                <a:spcPts val="0"/>
              </a:spcAft>
              <a:buFont typeface="Arial" pitchFamily="34" charset="0"/>
              <a:buChar char="•"/>
              <a:defRPr/>
            </a:pPr>
            <a:r>
              <a:rPr lang="ru-RU" i="1" dirty="0" smtClean="0"/>
              <a:t>Принцип творчества</a:t>
            </a:r>
            <a:r>
              <a:rPr lang="ru-RU" dirty="0" smtClean="0"/>
              <a:t> – максимальная ориентация на творческое начало в игровой и продуктивной деятельности дошкольников, приобретение детьми собственного опыта творческой деятельности; </a:t>
            </a:r>
          </a:p>
          <a:p>
            <a:pPr fontAlgn="auto">
              <a:spcAft>
                <a:spcPts val="0"/>
              </a:spcAft>
              <a:buFont typeface="Arial" pitchFamily="34" charset="0"/>
              <a:buChar char="•"/>
              <a:defRPr/>
            </a:pPr>
            <a:r>
              <a:rPr lang="ru-RU" i="1" dirty="0" smtClean="0"/>
              <a:t>Принцип интеграции –</a:t>
            </a:r>
            <a:r>
              <a:rPr lang="ru-RU" dirty="0" smtClean="0"/>
              <a:t> </a:t>
            </a:r>
            <a:r>
              <a:rPr lang="ru-RU" dirty="0" err="1" smtClean="0"/>
              <a:t>интегративность</a:t>
            </a:r>
            <a:r>
              <a:rPr lang="ru-RU" dirty="0" smtClean="0"/>
              <a:t> всех процессов, реализующихся в образовательном пространстве.</a:t>
            </a:r>
            <a:endParaRPr lang="ru-RU"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D4D0C8"/>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Яркая">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889</TotalTime>
  <Words>465</Words>
  <PresentationFormat>Экран (4:3)</PresentationFormat>
  <Paragraphs>74</Paragraphs>
  <Slides>20</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20</vt:i4>
      </vt:variant>
    </vt:vector>
  </HeadingPairs>
  <TitlesOfParts>
    <vt:vector size="25" baseType="lpstr">
      <vt:lpstr>Century Gothic</vt:lpstr>
      <vt:lpstr>Arial</vt:lpstr>
      <vt:lpstr>Calibri</vt:lpstr>
      <vt:lpstr>Times New Roman</vt:lpstr>
      <vt:lpstr>Тема Office</vt:lpstr>
      <vt:lpstr>  Государственное бюджетное образовательное учреждение Центр развития ребенка детский сад  №2262 «Звездочка»  «Детское экспериментирование - средство интеллектуального  развития дошкольников»    </vt:lpstr>
      <vt:lpstr>  Материально-техническое обеспечение  ЦЕНТР ВОДЫ И ПЕСКА</vt:lpstr>
      <vt:lpstr>Мини лаборатория</vt:lpstr>
      <vt:lpstr>Слайд 4</vt:lpstr>
      <vt:lpstr> Задачи уголков экспериментирования:   -развитие первичных естественнонаучных представлений ( наблюдательности, любознательности, активности);   -мыслительных  операций (анализ, сравнение, обобщение, классификация, наблюдение);   -формирование умений комплексно обследовать предмет.</vt:lpstr>
      <vt:lpstr> Содержание уголков экспериментальной деятельности </vt:lpstr>
      <vt:lpstr>Слайд 7</vt:lpstr>
      <vt:lpstr>  Структура детского экспериментирования  </vt:lpstr>
      <vt:lpstr>принципы познавательного развития дошкольников</vt:lpstr>
      <vt:lpstr>Практические методы :</vt:lpstr>
      <vt:lpstr>Формы работы  по экспериментальной деятельности: </vt:lpstr>
      <vt:lpstr>  Правила безопасности жизнедеятельности детей </vt:lpstr>
      <vt:lpstr>Развивающие игровые сеансы в Центре воды и песка</vt:lpstr>
      <vt:lpstr>Знакомство с крупой</vt:lpstr>
      <vt:lpstr>Изучаем свойства песка</vt:lpstr>
      <vt:lpstr>В мини лаборатории</vt:lpstr>
      <vt:lpstr>Взаимосвязь с другими видами деятельности Наблюдение и труд </vt:lpstr>
      <vt:lpstr>Продуктивная деятельность</vt:lpstr>
      <vt:lpstr>Опытная деятельность  совместно с родителями  (использование  соломинка - пипетка)</vt:lpstr>
      <vt:lpstr>Слайд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«Развитие экспериментальной деятельности  в ДОУ по экологическому воспитанию»   </dc:title>
  <cp:lastModifiedBy>1</cp:lastModifiedBy>
  <cp:revision>48</cp:revision>
  <dcterms:modified xsi:type="dcterms:W3CDTF">2012-12-13T19:28:47Z</dcterms:modified>
</cp:coreProperties>
</file>