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4998-A475-4B13-B88D-E791EDB32743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4DF01-68FF-4BE4-8573-4FEAFD3157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40159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Муниципальное дошкольное образовательное учреждение – детский сад общеразвивающего вида №9 «Тополек»</a:t>
            </a:r>
            <a:endParaRPr lang="ru-RU" sz="2800" b="1" dirty="0"/>
          </a:p>
        </p:txBody>
      </p:sp>
      <p:pic>
        <p:nvPicPr>
          <p:cNvPr id="4" name="Рисунок 3" descr="DSC0036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276872"/>
            <a:ext cx="33843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6021288"/>
            <a:ext cx="6713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Клинский район, с. Спас-Заулок, ул. Центральная, д. 20: т. – 52-249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2636912"/>
            <a:ext cx="489654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МОДЕЛЬ ВОСПИТАТЕЛЬНОЙ СИСТЕМЫ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Показатели эффективности воспитательной системы МДОУ </a:t>
            </a:r>
            <a:r>
              <a:rPr lang="ru-RU" sz="3200" b="1" u="sng" dirty="0" smtClean="0"/>
              <a:t>для воспитанников</a:t>
            </a:r>
            <a:endParaRPr lang="ru-RU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 smtClean="0"/>
              <a:t> насколько каждый воспитанник детского сада соответствует модели </a:t>
            </a:r>
          </a:p>
          <a:p>
            <a:pPr algn="just"/>
            <a:r>
              <a:rPr lang="ru-RU" b="1" i="1" dirty="0" smtClean="0"/>
              <a:t>выпускника, позволяет судить </a:t>
            </a:r>
            <a:r>
              <a:rPr lang="ru-RU" b="1" i="1" u="sng" dirty="0" smtClean="0"/>
              <a:t>система мониторинга</a:t>
            </a:r>
            <a:endParaRPr lang="ru-RU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20888"/>
            <a:ext cx="145963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Фиксация </a:t>
            </a:r>
          </a:p>
          <a:p>
            <a:r>
              <a:rPr lang="ru-RU" b="1" dirty="0" smtClean="0"/>
              <a:t>достижения </a:t>
            </a:r>
          </a:p>
          <a:p>
            <a:r>
              <a:rPr lang="ru-RU" b="1" dirty="0" smtClean="0"/>
              <a:t>ребенка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2420888"/>
            <a:ext cx="197708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Отслеживание </a:t>
            </a:r>
          </a:p>
          <a:p>
            <a:r>
              <a:rPr lang="ru-RU" b="1" dirty="0" smtClean="0"/>
              <a:t>результатов </a:t>
            </a:r>
          </a:p>
          <a:p>
            <a:r>
              <a:rPr lang="ru-RU" b="1" dirty="0" smtClean="0"/>
              <a:t>развития ребенка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2420888"/>
            <a:ext cx="2746393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Развитие способностей и </a:t>
            </a:r>
          </a:p>
          <a:p>
            <a:r>
              <a:rPr lang="ru-RU" b="1" dirty="0" smtClean="0"/>
              <a:t>одаренности</a:t>
            </a:r>
          </a:p>
          <a:p>
            <a:r>
              <a:rPr lang="ru-RU" b="1" dirty="0" smtClean="0"/>
              <a:t>воспитанников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861048"/>
            <a:ext cx="266429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на начало учебного года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3645024"/>
            <a:ext cx="504056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 целью  выявления уровня развития детей и </a:t>
            </a:r>
          </a:p>
          <a:p>
            <a:r>
              <a:rPr lang="ru-RU" dirty="0" smtClean="0"/>
              <a:t>корректировки содержания воспитательно-</a:t>
            </a:r>
          </a:p>
          <a:p>
            <a:r>
              <a:rPr lang="ru-RU" dirty="0" smtClean="0"/>
              <a:t>образовательного процесса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797152"/>
            <a:ext cx="249581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на конец учебного года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5877272"/>
            <a:ext cx="110767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итоговый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851920" y="4725144"/>
            <a:ext cx="504056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 целью сравнения полученного и желаемого </a:t>
            </a:r>
          </a:p>
          <a:p>
            <a:r>
              <a:rPr lang="ru-RU" dirty="0" smtClean="0"/>
              <a:t>результата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5517232"/>
            <a:ext cx="5616624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 целью определения результатов освоения </a:t>
            </a:r>
          </a:p>
          <a:p>
            <a:r>
              <a:rPr lang="ru-RU" dirty="0" smtClean="0"/>
              <a:t>основной общеобразовательной программы </a:t>
            </a:r>
          </a:p>
          <a:p>
            <a:r>
              <a:rPr lang="ru-RU" dirty="0" smtClean="0"/>
              <a:t>дошкольного образования, то есть сформированности интегративных качеств каждого воспитанника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547664" y="2060848"/>
            <a:ext cx="23762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220072" y="2060848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283968" y="2060848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5536" y="3501008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88224" y="33569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2"/>
          </p:cNvCxnSpPr>
          <p:nvPr/>
        </p:nvCxnSpPr>
        <p:spPr>
          <a:xfrm flipH="1">
            <a:off x="3419872" y="3344218"/>
            <a:ext cx="52436" cy="156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5536" y="3356992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7" idx="1"/>
          </p:cNvCxnSpPr>
          <p:nvPr/>
        </p:nvCxnSpPr>
        <p:spPr>
          <a:xfrm>
            <a:off x="395536" y="4005064"/>
            <a:ext cx="288032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3"/>
          </p:cNvCxnSpPr>
          <p:nvPr/>
        </p:nvCxnSpPr>
        <p:spPr>
          <a:xfrm flipV="1">
            <a:off x="3347864" y="4005064"/>
            <a:ext cx="432048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9" idx="3"/>
          </p:cNvCxnSpPr>
          <p:nvPr/>
        </p:nvCxnSpPr>
        <p:spPr>
          <a:xfrm flipV="1">
            <a:off x="3179379" y="4941168"/>
            <a:ext cx="600533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0" idx="3"/>
          </p:cNvCxnSpPr>
          <p:nvPr/>
        </p:nvCxnSpPr>
        <p:spPr>
          <a:xfrm flipV="1">
            <a:off x="1863252" y="6021288"/>
            <a:ext cx="1412604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9" idx="1"/>
          </p:cNvCxnSpPr>
          <p:nvPr/>
        </p:nvCxnSpPr>
        <p:spPr>
          <a:xfrm flipV="1">
            <a:off x="395536" y="4981818"/>
            <a:ext cx="288032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95536" y="61653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Критерии оценки </a:t>
            </a:r>
            <a:r>
              <a:rPr lang="ru-RU" sz="3200" b="1" u="sng" dirty="0" smtClean="0"/>
              <a:t>для воспитанников</a:t>
            </a:r>
            <a:endParaRPr lang="ru-RU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920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i="1" dirty="0" smtClean="0"/>
              <a:t> результаты мониторинга различных образовательных областей и направлений </a:t>
            </a:r>
          </a:p>
          <a:p>
            <a:r>
              <a:rPr lang="ru-RU" b="1" i="1" dirty="0" smtClean="0"/>
              <a:t>деятельности воспитанников представляются в виде уровней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844824"/>
            <a:ext cx="201606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 1.5 лет до 3-х лет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348880"/>
            <a:ext cx="102624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высокий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2348880"/>
            <a:ext cx="725820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ребенок самостоятельно справляется с предложенным заданием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780928"/>
            <a:ext cx="101829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средний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2780928"/>
            <a:ext cx="612385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ребенок справляется с небольшой помощью педагога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212976"/>
            <a:ext cx="165583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ниже среднего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3212976"/>
            <a:ext cx="672094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когда ребенок не справляется с заданием самостоятельно, даже с</a:t>
            </a:r>
          </a:p>
          <a:p>
            <a:r>
              <a:rPr lang="ru-RU" dirty="0" smtClean="0"/>
              <a:t>небольшой помощью педагога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699792" y="1844824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три уровня</a:t>
            </a:r>
            <a:endParaRPr lang="ru-RU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483768" y="2132856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7544" y="4149080"/>
            <a:ext cx="184133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 3-х лет до 7 лет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627784" y="41490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четыре уровня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339752" y="443711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7544" y="4653136"/>
            <a:ext cx="102624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высокий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5301208"/>
            <a:ext cx="168417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выше среднего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67544" y="5805264"/>
            <a:ext cx="107119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6309320"/>
            <a:ext cx="1655838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ниже среднего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907704" y="4653136"/>
            <a:ext cx="651396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ребенок самостоятельно выполняет задания, объясняя их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173181" y="5085184"/>
            <a:ext cx="671929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ребенок выполняет задания с небольшой подсказкой </a:t>
            </a:r>
          </a:p>
          <a:p>
            <a:r>
              <a:rPr lang="ru-RU" dirty="0" smtClean="0"/>
              <a:t>взрослого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123728" y="5805264"/>
            <a:ext cx="676875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ребенок выполняет задания с помощью взрослого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6309320"/>
            <a:ext cx="650652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ребенок выполняет задания только с помощью взрослого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5" idx="3"/>
            <a:endCxn id="6" idx="1"/>
          </p:cNvCxnSpPr>
          <p:nvPr/>
        </p:nvCxnSpPr>
        <p:spPr>
          <a:xfrm>
            <a:off x="1493787" y="2533546"/>
            <a:ext cx="1978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7" idx="3"/>
            <a:endCxn id="8" idx="1"/>
          </p:cNvCxnSpPr>
          <p:nvPr/>
        </p:nvCxnSpPr>
        <p:spPr>
          <a:xfrm>
            <a:off x="1485836" y="2965594"/>
            <a:ext cx="205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9" idx="3"/>
          </p:cNvCxnSpPr>
          <p:nvPr/>
        </p:nvCxnSpPr>
        <p:spPr>
          <a:xfrm>
            <a:off x="2123382" y="3397642"/>
            <a:ext cx="216370" cy="3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0" idx="3"/>
            <a:endCxn id="24" idx="1"/>
          </p:cNvCxnSpPr>
          <p:nvPr/>
        </p:nvCxnSpPr>
        <p:spPr>
          <a:xfrm>
            <a:off x="1493787" y="4837802"/>
            <a:ext cx="413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547664" y="6021288"/>
            <a:ext cx="530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3" idx="3"/>
            <a:endCxn id="27" idx="1"/>
          </p:cNvCxnSpPr>
          <p:nvPr/>
        </p:nvCxnSpPr>
        <p:spPr>
          <a:xfrm>
            <a:off x="2123382" y="6493986"/>
            <a:ext cx="288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4" idx="1"/>
            <a:endCxn id="9" idx="1"/>
          </p:cNvCxnSpPr>
          <p:nvPr/>
        </p:nvCxnSpPr>
        <p:spPr>
          <a:xfrm>
            <a:off x="467544" y="202949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5" idx="1"/>
            <a:endCxn id="23" idx="1"/>
          </p:cNvCxnSpPr>
          <p:nvPr/>
        </p:nvCxnSpPr>
        <p:spPr>
          <a:xfrm>
            <a:off x="467544" y="4333746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Показатели эффективности воспитательной системы МДОУ </a:t>
            </a:r>
            <a:r>
              <a:rPr lang="ru-RU" sz="3200" b="1" u="sng" dirty="0" smtClean="0"/>
              <a:t>для педагогов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55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i="1" dirty="0" smtClean="0"/>
              <a:t>успешный воспитанник не может быть им  без успешного педагога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2204864"/>
            <a:ext cx="150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ПОКАЗАТЕЛИ</a:t>
            </a:r>
            <a:endParaRPr lang="ru-RU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51521" y="2780929"/>
            <a:ext cx="2808312" cy="36933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Профессиональная</a:t>
            </a:r>
          </a:p>
          <a:p>
            <a:r>
              <a:rPr lang="ru-RU" b="1" dirty="0" smtClean="0"/>
              <a:t>компетентность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самообразование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выявление перспектив</a:t>
            </a:r>
          </a:p>
          <a:p>
            <a:r>
              <a:rPr lang="ru-RU" dirty="0" smtClean="0"/>
              <a:t>     профессиональной</a:t>
            </a:r>
          </a:p>
          <a:p>
            <a:r>
              <a:rPr lang="ru-RU" dirty="0" smtClean="0"/>
              <a:t>     деятельности педагога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реализация профессио-</a:t>
            </a:r>
          </a:p>
          <a:p>
            <a:r>
              <a:rPr lang="ru-RU" dirty="0" smtClean="0"/>
              <a:t>    нальных, личностных </a:t>
            </a:r>
          </a:p>
          <a:p>
            <a:r>
              <a:rPr lang="ru-RU" dirty="0" smtClean="0"/>
              <a:t>    качеств педагогов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обеспечение своей</a:t>
            </a:r>
          </a:p>
          <a:p>
            <a:r>
              <a:rPr lang="ru-RU" dirty="0" smtClean="0"/>
              <a:t>     профессиональной</a:t>
            </a:r>
          </a:p>
          <a:p>
            <a:r>
              <a:rPr lang="ru-RU" dirty="0" smtClean="0"/>
              <a:t>     деятельности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780928"/>
            <a:ext cx="2448271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Аттестация 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КПК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повышение </a:t>
            </a:r>
          </a:p>
          <a:p>
            <a:r>
              <a:rPr lang="ru-RU" dirty="0" smtClean="0"/>
              <a:t>     квалификационной</a:t>
            </a:r>
          </a:p>
          <a:p>
            <a:r>
              <a:rPr lang="ru-RU" dirty="0" smtClean="0"/>
              <a:t>     категории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переподготовка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получение второго</a:t>
            </a:r>
          </a:p>
          <a:p>
            <a:r>
              <a:rPr lang="ru-RU" dirty="0" smtClean="0"/>
              <a:t>     (педагогического)</a:t>
            </a:r>
          </a:p>
          <a:p>
            <a:r>
              <a:rPr lang="ru-RU" dirty="0" smtClean="0"/>
              <a:t>     образования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780928"/>
            <a:ext cx="2974671" cy="36933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Психологический</a:t>
            </a:r>
          </a:p>
          <a:p>
            <a:r>
              <a:rPr lang="ru-RU" b="1" dirty="0" smtClean="0"/>
              <a:t>климат в коллективе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удовлетворенность</a:t>
            </a:r>
          </a:p>
          <a:p>
            <a:pPr algn="just"/>
            <a:r>
              <a:rPr lang="ru-RU" dirty="0" smtClean="0"/>
              <a:t>    педагогов жизнедеятель-</a:t>
            </a:r>
          </a:p>
          <a:p>
            <a:pPr algn="just"/>
            <a:r>
              <a:rPr lang="ru-RU" dirty="0" smtClean="0"/>
              <a:t>    ности в коллективе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отношения к коллегам и</a:t>
            </a:r>
          </a:p>
          <a:p>
            <a:pPr algn="just"/>
            <a:r>
              <a:rPr lang="ru-RU" dirty="0" smtClean="0"/>
              <a:t>    администрации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отношения с детьми и</a:t>
            </a:r>
          </a:p>
          <a:p>
            <a:pPr algn="just"/>
            <a:r>
              <a:rPr lang="ru-RU" dirty="0" smtClean="0"/>
              <a:t>    родителями (законными </a:t>
            </a:r>
          </a:p>
          <a:p>
            <a:pPr algn="just"/>
            <a:r>
              <a:rPr lang="ru-RU" dirty="0" smtClean="0"/>
              <a:t>    представителями)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преодоление</a:t>
            </a:r>
          </a:p>
          <a:p>
            <a:pPr algn="just"/>
            <a:r>
              <a:rPr lang="ru-RU" dirty="0" smtClean="0"/>
              <a:t>    противоречий в</a:t>
            </a:r>
          </a:p>
          <a:p>
            <a:pPr algn="just"/>
            <a:r>
              <a:rPr lang="ru-RU" dirty="0" smtClean="0"/>
              <a:t>    коллективе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051720" y="2492896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60032" y="2492896"/>
            <a:ext cx="19442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>
            <a:off x="4317748" y="2574196"/>
            <a:ext cx="38228" cy="134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Критерии оценки </a:t>
            </a:r>
            <a:r>
              <a:rPr lang="ru-RU" sz="3200" b="1" u="sng" dirty="0" smtClean="0"/>
              <a:t>для педагогов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34076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/>
              <a:t>критерии оценки строятся на основе анализа достигнутых результатов МДОУ, </a:t>
            </a:r>
          </a:p>
          <a:p>
            <a:r>
              <a:rPr lang="ru-RU" b="1" i="1" dirty="0" smtClean="0"/>
              <a:t>то есть </a:t>
            </a:r>
            <a:r>
              <a:rPr lang="ru-RU" b="1" i="1" u="sng" dirty="0" smtClean="0"/>
              <a:t>по конечному результату</a:t>
            </a:r>
            <a:r>
              <a:rPr lang="ru-RU" b="1" i="1" dirty="0" smtClean="0"/>
              <a:t>, а не по числу проведенных мероприятий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564904"/>
            <a:ext cx="7848872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результаты учебно – воспитательного процесса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уровень педагогического мастерства педагогов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зрелость и сплоченность педагогического коллектива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улучшение психологического микроклимата и рост творческой активности </a:t>
            </a:r>
          </a:p>
          <a:p>
            <a:r>
              <a:rPr lang="ru-RU" dirty="0" smtClean="0"/>
              <a:t>    педагогов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удовлетворенность педагогов результатами своего труда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39752" y="19168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Эффективность воспитательной системы МДОУ отражает следующие показатели деятельности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39552" y="141277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3" y="2276872"/>
            <a:ext cx="3024336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Инновационная</a:t>
            </a:r>
          </a:p>
          <a:p>
            <a:r>
              <a:rPr lang="ru-RU" b="1" i="1" dirty="0" smtClean="0"/>
              <a:t>деятельность МДОУ</a:t>
            </a:r>
          </a:p>
          <a:p>
            <a:endParaRPr lang="ru-RU" b="1" i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обновление содержания</a:t>
            </a:r>
          </a:p>
          <a:p>
            <a:r>
              <a:rPr lang="ru-RU" dirty="0" smtClean="0"/>
              <a:t>    воспитания и обучения с</a:t>
            </a:r>
          </a:p>
          <a:p>
            <a:r>
              <a:rPr lang="ru-RU" dirty="0" smtClean="0"/>
              <a:t>    ФГТ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обновление педагогичес-</a:t>
            </a:r>
          </a:p>
          <a:p>
            <a:r>
              <a:rPr lang="ru-RU" dirty="0" smtClean="0"/>
              <a:t>    ких технологий, методов,</a:t>
            </a:r>
          </a:p>
          <a:p>
            <a:r>
              <a:rPr lang="ru-RU" dirty="0" smtClean="0"/>
              <a:t>     форм работы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сочетание внешней </a:t>
            </a:r>
          </a:p>
          <a:p>
            <a:r>
              <a:rPr lang="ru-RU" dirty="0" smtClean="0"/>
              <a:t>    оценки и самооценки </a:t>
            </a:r>
          </a:p>
          <a:p>
            <a:r>
              <a:rPr lang="ru-RU" dirty="0" smtClean="0"/>
              <a:t>    педагогов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1772816"/>
            <a:ext cx="3324180" cy="480131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Организация воспитатель-ного процесса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сотрудничество педагогов,</a:t>
            </a:r>
          </a:p>
          <a:p>
            <a:r>
              <a:rPr lang="ru-RU" dirty="0" smtClean="0"/>
              <a:t>    детей и их родителей в</a:t>
            </a:r>
          </a:p>
          <a:p>
            <a:r>
              <a:rPr lang="ru-RU" dirty="0" smtClean="0"/>
              <a:t>    достижении целей обучения,</a:t>
            </a:r>
          </a:p>
          <a:p>
            <a:r>
              <a:rPr lang="ru-RU" dirty="0" smtClean="0"/>
              <a:t>    воспитания и развития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планирование и организация</a:t>
            </a:r>
          </a:p>
          <a:p>
            <a:r>
              <a:rPr lang="ru-RU" dirty="0" smtClean="0"/>
              <a:t>    разнообразной детской</a:t>
            </a:r>
          </a:p>
          <a:p>
            <a:r>
              <a:rPr lang="ru-RU" dirty="0" smtClean="0"/>
              <a:t>    деятельности с учетом</a:t>
            </a:r>
          </a:p>
          <a:p>
            <a:r>
              <a:rPr lang="ru-RU" dirty="0" smtClean="0"/>
              <a:t>    интересов и потребностей</a:t>
            </a:r>
          </a:p>
          <a:p>
            <a:r>
              <a:rPr lang="ru-RU" dirty="0" smtClean="0"/>
              <a:t>    детей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высокий уровень мотивации</a:t>
            </a:r>
          </a:p>
          <a:p>
            <a:r>
              <a:rPr lang="ru-RU" dirty="0" smtClean="0"/>
              <a:t>    всех участников педагогичес-</a:t>
            </a:r>
          </a:p>
          <a:p>
            <a:r>
              <a:rPr lang="ru-RU" dirty="0" smtClean="0"/>
              <a:t>     кого процесса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комфортная предметно-</a:t>
            </a:r>
          </a:p>
          <a:p>
            <a:r>
              <a:rPr lang="ru-RU" dirty="0" smtClean="0"/>
              <a:t>     развивающая среда для всех</a:t>
            </a:r>
          </a:p>
          <a:p>
            <a:r>
              <a:rPr lang="ru-RU" dirty="0" smtClean="0"/>
              <a:t>     участников педпроцесса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6257" y="2276872"/>
            <a:ext cx="2088231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Оценка </a:t>
            </a:r>
          </a:p>
          <a:p>
            <a:r>
              <a:rPr lang="ru-RU" b="1" i="1" dirty="0" smtClean="0"/>
              <a:t>эффективности</a:t>
            </a:r>
          </a:p>
          <a:p>
            <a:r>
              <a:rPr lang="ru-RU" b="1" i="1" dirty="0" smtClean="0"/>
              <a:t>деятельности</a:t>
            </a:r>
          </a:p>
          <a:p>
            <a:r>
              <a:rPr lang="ru-RU" b="1" i="1" dirty="0" smtClean="0"/>
              <a:t>МДОУ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сравнение </a:t>
            </a:r>
          </a:p>
          <a:p>
            <a:r>
              <a:rPr lang="ru-RU" dirty="0" smtClean="0"/>
              <a:t>    соответствия </a:t>
            </a:r>
          </a:p>
          <a:p>
            <a:r>
              <a:rPr lang="ru-RU" dirty="0" smtClean="0"/>
              <a:t>    конечных </a:t>
            </a:r>
          </a:p>
          <a:p>
            <a:r>
              <a:rPr lang="ru-RU" dirty="0" smtClean="0"/>
              <a:t>    результатов</a:t>
            </a:r>
          </a:p>
          <a:p>
            <a:r>
              <a:rPr lang="ru-RU" dirty="0" smtClean="0"/>
              <a:t> запланированным</a:t>
            </a:r>
          </a:p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23728" y="1412776"/>
            <a:ext cx="14401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60232" y="1412776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4048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 чего же зависит качество воспитательной системы МДОУ?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155679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1560" y="3140968"/>
            <a:ext cx="180019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От качества</a:t>
            </a:r>
          </a:p>
          <a:p>
            <a:r>
              <a:rPr lang="ru-RU" b="1" i="1" dirty="0" smtClean="0"/>
              <a:t>работы</a:t>
            </a:r>
          </a:p>
          <a:p>
            <a:r>
              <a:rPr lang="ru-RU" b="1" i="1" dirty="0" smtClean="0"/>
              <a:t>педагогов 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3140968"/>
            <a:ext cx="2707793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От условий, созданных</a:t>
            </a:r>
          </a:p>
          <a:p>
            <a:r>
              <a:rPr lang="ru-RU" b="1" i="1" dirty="0" smtClean="0"/>
              <a:t>руководителем для</a:t>
            </a:r>
          </a:p>
          <a:p>
            <a:r>
              <a:rPr lang="ru-RU" b="1" i="1" dirty="0" smtClean="0"/>
              <a:t>творческого поиска</a:t>
            </a:r>
          </a:p>
          <a:p>
            <a:r>
              <a:rPr lang="ru-RU" b="1" i="1" dirty="0" smtClean="0"/>
              <a:t>новых методов работы</a:t>
            </a:r>
          </a:p>
          <a:p>
            <a:r>
              <a:rPr lang="ru-RU" b="1" i="1" dirty="0" smtClean="0"/>
              <a:t>с детьми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3140968"/>
            <a:ext cx="312540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От сложившейся в </a:t>
            </a:r>
          </a:p>
          <a:p>
            <a:r>
              <a:rPr lang="ru-RU" b="1" i="1" dirty="0" smtClean="0"/>
              <a:t>педагогическом учреждении</a:t>
            </a:r>
          </a:p>
          <a:p>
            <a:r>
              <a:rPr lang="ru-RU" b="1" i="1" dirty="0" smtClean="0"/>
              <a:t>отношений </a:t>
            </a:r>
            <a:endParaRPr lang="ru-RU" b="1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475656" y="1628800"/>
            <a:ext cx="27363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24128" y="1628800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60032" y="170080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Левая фигурная скобка 14"/>
          <p:cNvSpPr/>
          <p:nvPr/>
        </p:nvSpPr>
        <p:spPr>
          <a:xfrm rot="16200000">
            <a:off x="4211960" y="692696"/>
            <a:ext cx="1008112" cy="8352928"/>
          </a:xfrm>
          <a:prstGeom prst="leftBrace">
            <a:avLst>
              <a:gd name="adj1" fmla="val 8333"/>
              <a:gd name="adj2" fmla="val 498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5661248"/>
            <a:ext cx="810850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/>
              <a:t> от объективной оценки результатов деятельности каждого сотрудника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81884" y="2967335"/>
            <a:ext cx="38023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30059" y="548680"/>
            <a:ext cx="50838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Приглашаю к 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сотрудничеству!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3789040"/>
            <a:ext cx="333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Email: varvara130309@yandex.ru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5373216"/>
            <a:ext cx="747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Старший воспитатель  МДОУ №9 «Тополек»  - Сугробова Марина Львовна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600201"/>
            <a:ext cx="5256584" cy="391703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/>
              <a:t>             Воспитание </a:t>
            </a:r>
            <a:r>
              <a:rPr lang="ru-RU" sz="2400" dirty="0"/>
              <a:t>ребенка будет успешным, если оно осуществляется системно, поэтому основной задачей педагогического коллектива дошкольного образовательного учреждения мы считаем приведение всех своих воспитательных действий, условий в некую систему, которая представляет собой единую линию закономерно расположенных и находящихся во взаимной связи </a:t>
            </a:r>
            <a:r>
              <a:rPr lang="ru-RU" sz="2400" dirty="0" smtClean="0"/>
              <a:t>частей</a:t>
            </a:r>
            <a:endParaRPr lang="ru-RU" sz="2400" dirty="0"/>
          </a:p>
        </p:txBody>
      </p:sp>
      <p:pic>
        <p:nvPicPr>
          <p:cNvPr id="4" name="Рисунок 3" descr="C:\Users\123\Desktop\тополек\новые фото\фото 2011\DSC0363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04664"/>
            <a:ext cx="1567180" cy="10858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5" name="Рисунок 4" descr="C:\Users\123\Desktop\тополек\новые фото\фото 2011\DSC0368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404664"/>
            <a:ext cx="1632585" cy="10909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6" name="Рисунок 5" descr="C:\Users\123\Desktop\тополек\новые фото\фото нового года\CIMG495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40" y="404664"/>
            <a:ext cx="1567180" cy="10909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7" name="Рисунок 6" descr="C:\Users\123\Desktop\тополек\фото\детский сад-фото\фото\DSC0146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6296" y="332656"/>
            <a:ext cx="1567180" cy="11036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Рисунок 7" descr="C:\Users\123\Desktop\фото-олимпиада\DSC04141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3573016"/>
            <a:ext cx="1567180" cy="10655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0" name="Рисунок 9" descr="C:\Users\123\Desktop\тополек\фото\детский сад-фото\Новая папка\DSC02944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5157192"/>
            <a:ext cx="1610360" cy="114744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" name="Рисунок 10" descr="C:\Users\123\Desktop\фото-олимпиада\DSC04172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43808" y="5373216"/>
            <a:ext cx="1584176" cy="11521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2" name="Рисунок 11" descr="C:\Users\123\Desktop\фото с конкурсов\DSC04368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004048" y="5373216"/>
            <a:ext cx="1579245" cy="117411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3" name="Рисунок 12" descr="C:\Users\123\Desktop\конкурс по опытам\фото опытов\DSC04100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236296" y="5157192"/>
            <a:ext cx="1605280" cy="119443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4" name="Рисунок 13" descr="C:\Users\123\Desktop\тополек\фото\Фото0539.jpg"/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380312" y="3573016"/>
            <a:ext cx="1605280" cy="110617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5" name="Рисунок 14" descr="C:\Users\123\Desktop\тополек\фото\детский сад-фото\DSC02733.JPG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380312" y="1988840"/>
            <a:ext cx="1569720" cy="110617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6" name="Рисунок 15" descr="C:\Users\123\Desktop\фото-олимпиада\DSC04144.JPG"/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67544" y="1916832"/>
            <a:ext cx="1572895" cy="11137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dirty="0" smtClean="0"/>
              <a:t>     Воспитательная система МДОУ</a:t>
            </a:r>
            <a:r>
              <a:rPr lang="ru-RU" sz="2400" dirty="0" smtClean="0"/>
              <a:t> – это развивающийся во времени и пространстве комплекс взаимосвязанных компонентов: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 smtClean="0"/>
              <a:t> </a:t>
            </a:r>
            <a:r>
              <a:rPr lang="ru-RU" sz="2400" dirty="0" smtClean="0"/>
              <a:t>совокупность идей, для реализации которых создается воспитательная система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 </a:t>
            </a:r>
            <a:r>
              <a:rPr lang="ru-RU" sz="2400" dirty="0" smtClean="0"/>
              <a:t>деятельности всех участников образовательного процесса, обеспечивающих реализацию задач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 </a:t>
            </a:r>
            <a:r>
              <a:rPr lang="ru-RU" sz="2400" dirty="0" smtClean="0"/>
              <a:t>деятельности педагогов, которые организуют воспитательную систему и в ней участвуют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 </a:t>
            </a:r>
            <a:r>
              <a:rPr lang="ru-RU" sz="2400" dirty="0" smtClean="0"/>
              <a:t>предметно-развивающей среды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 </a:t>
            </a:r>
            <a:r>
              <a:rPr lang="ru-RU" sz="2400" dirty="0" smtClean="0"/>
              <a:t>управления, обеспечивающего интеграцию всех компонентов воспитательной системы в целом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260648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«Успех не приходит к тебе …</a:t>
            </a:r>
          </a:p>
          <a:p>
            <a:r>
              <a:rPr lang="ru-RU" sz="2000" b="1" dirty="0" smtClean="0"/>
              <a:t>Ты идешь к успеху»</a:t>
            </a:r>
          </a:p>
          <a:p>
            <a:r>
              <a:rPr lang="ru-RU" sz="2000" b="1" i="1" dirty="0" smtClean="0"/>
              <a:t>                               М.Коллинз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813"/>
            <a:ext cx="8785225" cy="5792787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/>
              <a:t>Цель воспитательной системы МДОУ </a:t>
            </a:r>
            <a:r>
              <a:rPr lang="ru-RU" sz="1800" dirty="0" smtClean="0"/>
              <a:t>– создание комфортных условий воспитанникам и сотрудникам для реализации комплексного развития каждого ребенка с учетом психологического и физического состояния здоровья, всестороннего развития личности каждого воспитанника</a:t>
            </a:r>
          </a:p>
          <a:p>
            <a:pPr algn="just"/>
            <a:r>
              <a:rPr lang="ru-RU" sz="1800" b="1" dirty="0" smtClean="0"/>
              <a:t> Реализация цели через решение </a:t>
            </a:r>
            <a:r>
              <a:rPr lang="ru-RU" sz="1800" b="1" u="sng" dirty="0" smtClean="0"/>
              <a:t>задач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204864"/>
            <a:ext cx="4747390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i="1" u="sng" dirty="0" smtClean="0"/>
              <a:t>Для сотрудников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создание современной материально-</a:t>
            </a:r>
          </a:p>
          <a:p>
            <a:r>
              <a:rPr lang="ru-RU" dirty="0" smtClean="0"/>
              <a:t>    технической базы МДОУ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обеспечение методического </a:t>
            </a:r>
          </a:p>
          <a:p>
            <a:r>
              <a:rPr lang="ru-RU" dirty="0" smtClean="0"/>
              <a:t>    сопровождения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использование новых технологий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обеспечение безопасной жизнедеятель-</a:t>
            </a:r>
          </a:p>
          <a:p>
            <a:r>
              <a:rPr lang="ru-RU" dirty="0" smtClean="0"/>
              <a:t>    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соблюдение охраны труда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соблюдение требований СанПина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работа с родителями (законными предста-</a:t>
            </a:r>
          </a:p>
          <a:p>
            <a:r>
              <a:rPr lang="ru-RU" dirty="0" smtClean="0"/>
              <a:t>    вителями) воспитанников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создание благоприятного психологического</a:t>
            </a:r>
          </a:p>
          <a:p>
            <a:r>
              <a:rPr lang="ru-RU" dirty="0" smtClean="0"/>
              <a:t>    климата в коллективе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2204864"/>
            <a:ext cx="3600400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Для воспитанников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создание условий для охраны и укрепления здоровья дошкольника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создание условий для всестороннего развития личности дошкольника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формирование привычки к здоровому образу жизни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развитие индивидуальных способностей воспитанников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подготовка дошкольников к обучению в школе</a:t>
            </a:r>
          </a:p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27784" y="1844824"/>
            <a:ext cx="151216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5976" y="1844824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051720" y="5157192"/>
            <a:ext cx="360040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012160" y="1988840"/>
            <a:ext cx="2952328" cy="44644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203848" y="1988840"/>
            <a:ext cx="2160240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1988840"/>
            <a:ext cx="2376264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1268760"/>
            <a:ext cx="230425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1268760"/>
            <a:ext cx="252028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156176" y="1268760"/>
            <a:ext cx="244827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Визитная карточка МДОУ №9 «Тополек»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600" y="908720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1" y="1268760"/>
            <a:ext cx="22322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Медицинские кадры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1196752"/>
            <a:ext cx="24482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Администрация МДОУ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1196752"/>
            <a:ext cx="24261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Педагогические кадры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1521" y="19168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По образованию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среднее специальное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2852936"/>
            <a:ext cx="2093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Аттестация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высшая категория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3789040"/>
            <a:ext cx="2205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Специалист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старшая медсестра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1916832"/>
            <a:ext cx="2490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Заведующая:</a:t>
            </a:r>
          </a:p>
          <a:p>
            <a:r>
              <a:rPr lang="ru-RU" dirty="0" smtClean="0"/>
              <a:t>Калиткина Т.М.</a:t>
            </a:r>
          </a:p>
          <a:p>
            <a:endParaRPr lang="ru-RU" dirty="0" smtClean="0"/>
          </a:p>
          <a:p>
            <a:r>
              <a:rPr lang="ru-RU" u="sng" dirty="0" smtClean="0"/>
              <a:t>По образованию</a:t>
            </a:r>
            <a:r>
              <a:rPr lang="ru-RU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высшее</a:t>
            </a:r>
          </a:p>
          <a:p>
            <a:endParaRPr lang="ru-RU" dirty="0" smtClean="0"/>
          </a:p>
          <a:p>
            <a:r>
              <a:rPr lang="ru-RU" u="sng" dirty="0" smtClean="0"/>
              <a:t>Аттестация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первая категория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1916832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По образованию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высшее – 4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среднее специальное – 6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среднее специальное (другое) - 5 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3573016"/>
            <a:ext cx="24313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Аттестация</a:t>
            </a:r>
            <a:r>
              <a:rPr lang="ru-RU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высшая категория – 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</a:t>
            </a:r>
            <a:r>
              <a:rPr lang="ru-RU" dirty="0" smtClean="0"/>
              <a:t> кв. категория – 2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соответствие – 7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без категории - 3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5157192"/>
            <a:ext cx="2759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Получение второго </a:t>
            </a:r>
          </a:p>
          <a:p>
            <a:r>
              <a:rPr lang="ru-RU" u="sng" dirty="0" smtClean="0"/>
              <a:t>Образования: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высшее – 1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среднее специальное - 2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23728" y="5229200"/>
            <a:ext cx="345638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u="sng" dirty="0" smtClean="0"/>
              <a:t>Специалисты</a:t>
            </a:r>
            <a:r>
              <a:rPr lang="ru-RU" sz="16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музыкальный руководитель – 1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воспитатель по физической</a:t>
            </a:r>
          </a:p>
          <a:p>
            <a:r>
              <a:rPr lang="ru-RU" sz="1600" dirty="0" smtClean="0"/>
              <a:t>  культуре – 1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педагог-психолог - 1</a:t>
            </a:r>
            <a:endParaRPr lang="ru-RU" sz="16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7236296" y="162880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4211960" y="162880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1259632" y="1628800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 влево 31"/>
          <p:cNvSpPr/>
          <p:nvPr/>
        </p:nvSpPr>
        <p:spPr>
          <a:xfrm>
            <a:off x="5724128" y="5733256"/>
            <a:ext cx="21602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Двойная стрелка влево/вправо 32"/>
          <p:cNvSpPr/>
          <p:nvPr/>
        </p:nvSpPr>
        <p:spPr>
          <a:xfrm>
            <a:off x="2627784" y="1412776"/>
            <a:ext cx="360040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Двойная стрелка влево/вправо 33"/>
          <p:cNvSpPr/>
          <p:nvPr/>
        </p:nvSpPr>
        <p:spPr>
          <a:xfrm>
            <a:off x="5724128" y="1340768"/>
            <a:ext cx="360040" cy="1177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Содержание воспитательно-образовательного процесса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4311693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u="sng" dirty="0" smtClean="0"/>
              <a:t>Комплексная программа </a:t>
            </a:r>
          </a:p>
          <a:p>
            <a:r>
              <a:rPr lang="ru-RU" dirty="0" smtClean="0"/>
              <a:t>«Воспитание и обучение в детском саду» </a:t>
            </a:r>
          </a:p>
          <a:p>
            <a:r>
              <a:rPr lang="ru-RU" dirty="0" smtClean="0"/>
              <a:t>под редакцией М.А.Васильевой, </a:t>
            </a:r>
          </a:p>
          <a:p>
            <a:r>
              <a:rPr lang="ru-RU" dirty="0" smtClean="0"/>
              <a:t>В.В.Гербовой, Т.С.Комаровой – 2010 год, </a:t>
            </a:r>
          </a:p>
          <a:p>
            <a:r>
              <a:rPr lang="ru-RU" dirty="0" smtClean="0"/>
              <a:t>6-е издание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39552" y="1268760"/>
            <a:ext cx="82089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92080" y="3933056"/>
            <a:ext cx="350269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Познавательно-речевое развитие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1916832"/>
            <a:ext cx="296728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Приоритетные направления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491880" y="1412776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364088" y="1340768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6876256" y="2420888"/>
            <a:ext cx="45719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4869160"/>
            <a:ext cx="375731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u="sng" dirty="0" smtClean="0"/>
              <a:t>Парциальная программа</a:t>
            </a:r>
          </a:p>
          <a:p>
            <a:r>
              <a:rPr lang="ru-RU" dirty="0" smtClean="0"/>
              <a:t>«Приобщение к истокам русской</a:t>
            </a:r>
          </a:p>
          <a:p>
            <a:r>
              <a:rPr lang="ru-RU" dirty="0" smtClean="0"/>
              <a:t>народной культуры» под редакцией</a:t>
            </a:r>
          </a:p>
          <a:p>
            <a:r>
              <a:rPr lang="ru-RU" dirty="0" smtClean="0"/>
              <a:t>О.Л.Князевой, М.Д.Маханевой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869160"/>
            <a:ext cx="3264548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Парциальная программа</a:t>
            </a:r>
          </a:p>
          <a:p>
            <a:r>
              <a:rPr lang="ru-RU" dirty="0" smtClean="0"/>
              <a:t>«Юный эколог» под редакцией</a:t>
            </a:r>
          </a:p>
          <a:p>
            <a:r>
              <a:rPr lang="ru-RU" dirty="0" smtClean="0"/>
              <a:t>С.Н.Николаевой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779912" y="4365104"/>
            <a:ext cx="27363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755394" y="4365104"/>
            <a:ext cx="4885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Направления работы МДОУ</a:t>
            </a:r>
            <a:endParaRPr lang="ru-RU" sz="32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712" y="836712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7624" y="1196752"/>
            <a:ext cx="686546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родитель                                    педагог                              воспитанник</a:t>
            </a:r>
            <a:endParaRPr lang="ru-RU" b="1" i="1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483768" y="1340768"/>
            <a:ext cx="1440160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148064" y="1340768"/>
            <a:ext cx="1224136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3" y="1988840"/>
            <a:ext cx="2952328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Организационно-</a:t>
            </a:r>
          </a:p>
          <a:p>
            <a:pPr algn="ctr"/>
            <a:r>
              <a:rPr lang="ru-RU" b="1" dirty="0" smtClean="0"/>
              <a:t>педагогические </a:t>
            </a:r>
          </a:p>
          <a:p>
            <a:pPr algn="ctr"/>
            <a:r>
              <a:rPr lang="ru-RU" b="1" dirty="0" smtClean="0"/>
              <a:t>мероприятия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педсоветы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совещания при</a:t>
            </a:r>
          </a:p>
          <a:p>
            <a:r>
              <a:rPr lang="ru-RU" dirty="0" smtClean="0"/>
              <a:t>    заведующей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родительские собрания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родительского </a:t>
            </a:r>
          </a:p>
          <a:p>
            <a:r>
              <a:rPr lang="ru-RU" dirty="0" smtClean="0"/>
              <a:t>    комитета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работа с социумом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хозяйственная</a:t>
            </a:r>
          </a:p>
          <a:p>
            <a:r>
              <a:rPr lang="ru-RU" dirty="0" smtClean="0"/>
              <a:t>   деятельность и др.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1988840"/>
            <a:ext cx="2373342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Методическая работа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практическая </a:t>
            </a:r>
          </a:p>
          <a:p>
            <a:r>
              <a:rPr lang="ru-RU" dirty="0" smtClean="0"/>
              <a:t>    деятельность с </a:t>
            </a:r>
          </a:p>
          <a:p>
            <a:r>
              <a:rPr lang="ru-RU" dirty="0" smtClean="0"/>
              <a:t>    детьми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консультации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семинары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работа с молодыми</a:t>
            </a:r>
          </a:p>
          <a:p>
            <a:r>
              <a:rPr lang="ru-RU" dirty="0" smtClean="0"/>
              <a:t>    воспитателями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работа в</a:t>
            </a:r>
          </a:p>
          <a:p>
            <a:r>
              <a:rPr lang="ru-RU" dirty="0" smtClean="0"/>
              <a:t>    проблемных и</a:t>
            </a:r>
          </a:p>
          <a:p>
            <a:r>
              <a:rPr lang="ru-RU" dirty="0" smtClean="0"/>
              <a:t>    творческих группах</a:t>
            </a:r>
          </a:p>
          <a:p>
            <a:r>
              <a:rPr lang="ru-RU" dirty="0" smtClean="0"/>
              <a:t>    при МУ «МК»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самообразование и</a:t>
            </a:r>
          </a:p>
          <a:p>
            <a:r>
              <a:rPr lang="ru-RU" dirty="0" smtClean="0"/>
              <a:t>    др.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1988840"/>
            <a:ext cx="280831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Воспитательно-оздорови-тельная работа с детьми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28184" y="2996952"/>
            <a:ext cx="2736304" cy="36933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Работа с семьями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сотрудничество, пре-емственность в вопросах воспитания, обучения, оздоровления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содействие семье в адаптационный период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сотрудничество с семьей по подготовке детей к школе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сотрудничество родительского комитета с администрацией МДОУ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6237312"/>
            <a:ext cx="284417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Система контроля в МДОУ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403648" y="1628800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12160" y="1628800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</p:cNvCxnSpPr>
          <p:nvPr/>
        </p:nvCxnSpPr>
        <p:spPr>
          <a:xfrm>
            <a:off x="4620359" y="1566084"/>
            <a:ext cx="23649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96136" y="1628800"/>
            <a:ext cx="36004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203848" y="1556792"/>
            <a:ext cx="0" cy="460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2987824" y="2420888"/>
            <a:ext cx="1584176" cy="13681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Работа с социумом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617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/>
              <a:t>  для создания целостной воспитательной системы необходимо осуществлять</a:t>
            </a:r>
          </a:p>
          <a:p>
            <a:r>
              <a:rPr lang="ru-RU" b="1" i="1" dirty="0" smtClean="0"/>
              <a:t> взаимоотношения с окружающим нас социумом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916832"/>
            <a:ext cx="2088233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Решетниковская</a:t>
            </a:r>
          </a:p>
          <a:p>
            <a:r>
              <a:rPr lang="ru-RU" dirty="0" smtClean="0"/>
              <a:t>участковая</a:t>
            </a:r>
          </a:p>
          <a:p>
            <a:r>
              <a:rPr lang="ru-RU" dirty="0" smtClean="0"/>
              <a:t>больница.</a:t>
            </a:r>
          </a:p>
          <a:p>
            <a:r>
              <a:rPr lang="ru-RU" dirty="0" smtClean="0"/>
              <a:t>Филиал МУЗ «КГБ»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48264" y="1916832"/>
            <a:ext cx="18002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ДК «Звездный»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797152"/>
            <a:ext cx="2909579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МОУ </a:t>
            </a:r>
            <a:r>
              <a:rPr lang="ru-RU" dirty="0" err="1" smtClean="0"/>
              <a:t>Спас-Заулковская</a:t>
            </a:r>
            <a:endParaRPr lang="ru-RU" dirty="0" smtClean="0"/>
          </a:p>
          <a:p>
            <a:r>
              <a:rPr lang="ru-RU" dirty="0" smtClean="0"/>
              <a:t>школа-интернат среднего</a:t>
            </a:r>
          </a:p>
          <a:p>
            <a:r>
              <a:rPr lang="ru-RU" dirty="0" smtClean="0"/>
              <a:t>(полного) общего образо-</a:t>
            </a:r>
          </a:p>
          <a:p>
            <a:r>
              <a:rPr lang="ru-RU" dirty="0" smtClean="0"/>
              <a:t>вания – Центр образования</a:t>
            </a:r>
          </a:p>
          <a:p>
            <a:r>
              <a:rPr lang="ru-RU" dirty="0" smtClean="0"/>
              <a:t>«Планета детства»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1" y="5301208"/>
            <a:ext cx="2736304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МБУК. Филиал «Клинская ЦБС»  с. Спас-Заулка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3356992"/>
            <a:ext cx="2664296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ОГИБДД ОМВД по </a:t>
            </a:r>
          </a:p>
          <a:p>
            <a:r>
              <a:rPr lang="ru-RU" dirty="0" smtClean="0"/>
              <a:t>Клинскому муниципаль-</a:t>
            </a:r>
          </a:p>
          <a:p>
            <a:r>
              <a:rPr lang="ru-RU" dirty="0" smtClean="0"/>
              <a:t>ному району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2708920"/>
            <a:ext cx="1279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МДОУ №9 </a:t>
            </a:r>
          </a:p>
          <a:p>
            <a:r>
              <a:rPr lang="ru-RU" b="1" dirty="0" smtClean="0"/>
              <a:t>«Тополек»</a:t>
            </a:r>
            <a:endParaRPr lang="ru-RU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4572000" y="2276872"/>
            <a:ext cx="216024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44008" y="3212976"/>
            <a:ext cx="144016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27984" y="3645024"/>
            <a:ext cx="1224136" cy="15121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835696" y="3645024"/>
            <a:ext cx="1296144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267744" y="2132856"/>
            <a:ext cx="864096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Качество воспитательной системы МДОУ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7584" y="980728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1412776"/>
            <a:ext cx="231646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/>
              <a:t>Как результат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</a:t>
            </a:r>
            <a:r>
              <a:rPr lang="ru-RU" dirty="0" smtClean="0"/>
              <a:t>итоги социального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    развития ребенка в</a:t>
            </a:r>
          </a:p>
          <a:p>
            <a:r>
              <a:rPr lang="ru-RU" dirty="0" smtClean="0"/>
              <a:t>    условиях ДОУ </a:t>
            </a:r>
          </a:p>
          <a:p>
            <a:r>
              <a:rPr lang="ru-RU" dirty="0" smtClean="0"/>
              <a:t>   (интегративные </a:t>
            </a:r>
          </a:p>
          <a:p>
            <a:r>
              <a:rPr lang="ru-RU" dirty="0" smtClean="0"/>
              <a:t>    качества </a:t>
            </a:r>
          </a:p>
          <a:p>
            <a:r>
              <a:rPr lang="ru-RU" dirty="0" smtClean="0"/>
              <a:t>    воспитанников)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1412776"/>
            <a:ext cx="2160240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Как процесс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отражает </a:t>
            </a:r>
          </a:p>
          <a:p>
            <a:r>
              <a:rPr lang="ru-RU" dirty="0" smtClean="0"/>
              <a:t>   организацию и</a:t>
            </a:r>
          </a:p>
          <a:p>
            <a:r>
              <a:rPr lang="ru-RU" dirty="0" smtClean="0"/>
              <a:t>   осуществление</a:t>
            </a:r>
          </a:p>
          <a:p>
            <a:r>
              <a:rPr lang="ru-RU" dirty="0" smtClean="0"/>
              <a:t>   процесса</a:t>
            </a:r>
          </a:p>
          <a:p>
            <a:r>
              <a:rPr lang="ru-RU" dirty="0" smtClean="0"/>
              <a:t>   воспитания и</a:t>
            </a:r>
          </a:p>
          <a:p>
            <a:r>
              <a:rPr lang="ru-RU" dirty="0" smtClean="0"/>
              <a:t>   обучения в </a:t>
            </a:r>
          </a:p>
          <a:p>
            <a:r>
              <a:rPr lang="ru-RU" dirty="0" smtClean="0"/>
              <a:t>   интересах </a:t>
            </a:r>
          </a:p>
          <a:p>
            <a:r>
              <a:rPr lang="ru-RU" dirty="0" smtClean="0"/>
              <a:t>   личности на этапе</a:t>
            </a:r>
          </a:p>
          <a:p>
            <a:r>
              <a:rPr lang="ru-RU" dirty="0" smtClean="0"/>
              <a:t>   дошкольного </a:t>
            </a:r>
          </a:p>
          <a:p>
            <a:r>
              <a:rPr lang="ru-RU" dirty="0" smtClean="0"/>
              <a:t>   возраста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1412776"/>
            <a:ext cx="2809231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Как воспитательно-</a:t>
            </a:r>
          </a:p>
          <a:p>
            <a:r>
              <a:rPr lang="ru-RU" b="1" dirty="0" smtClean="0"/>
              <a:t>образовательная система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функционирование подсистемы в системе непрерывного образования, как первоначальная ступень личностного становления и развития дошкольника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301208"/>
            <a:ext cx="8784976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  качество воспитательной системы МДОУ строиться в интегративных составляющих:</a:t>
            </a:r>
          </a:p>
          <a:p>
            <a:endParaRPr lang="ru-RU" b="1" dirty="0" smtClean="0"/>
          </a:p>
          <a:p>
            <a:r>
              <a:rPr lang="ru-RU" b="1" dirty="0" smtClean="0"/>
              <a:t>УСЛОВИЯ, ПРОЦЕСС, РЕЗУЛЬТАТ ВЗАИМОДЕЙСТВИЯ ВОСПИТАННИКОВ И ПЕДАГОГОВ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79712" y="980728"/>
            <a:ext cx="15121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12160" y="980728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99992" y="9807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835696" y="3789040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</p:cNvCxnSpPr>
          <p:nvPr/>
        </p:nvCxnSpPr>
        <p:spPr>
          <a:xfrm flipH="1">
            <a:off x="7164288" y="4275098"/>
            <a:ext cx="36464" cy="95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</p:cNvCxnSpPr>
          <p:nvPr/>
        </p:nvCxnSpPr>
        <p:spPr>
          <a:xfrm>
            <a:off x="4355976" y="4829096"/>
            <a:ext cx="0" cy="400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1254</Words>
  <Application>Microsoft Office PowerPoint</Application>
  <PresentationFormat>Экран (4:3)</PresentationFormat>
  <Paragraphs>321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Муниципальное дошкольное образовательное учреждение – детский сад общеразвивающего вида №9 «Тополек»</vt:lpstr>
      <vt:lpstr>Слайд 2</vt:lpstr>
      <vt:lpstr>Слайд 3</vt:lpstr>
      <vt:lpstr>Слайд 4</vt:lpstr>
      <vt:lpstr>Визитная карточка МДОУ №9 «Тополек»</vt:lpstr>
      <vt:lpstr>Содержание воспитательно-образовательного процесса</vt:lpstr>
      <vt:lpstr>Направления работы МДОУ</vt:lpstr>
      <vt:lpstr>Работа с социумом</vt:lpstr>
      <vt:lpstr>Качество воспитательной системы МДОУ</vt:lpstr>
      <vt:lpstr>Показатели эффективности воспитательной системы МДОУ для воспитанников</vt:lpstr>
      <vt:lpstr>Критерии оценки для воспитанников</vt:lpstr>
      <vt:lpstr>Показатели эффективности воспитательной системы МДОУ для педагогов</vt:lpstr>
      <vt:lpstr>Критерии оценки для педагогов</vt:lpstr>
      <vt:lpstr>Эффективность воспитательной системы МДОУ отражает следующие показатели деятельности</vt:lpstr>
      <vt:lpstr>От чего же зависит качество воспитательной системы МДОУ?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– детский сад общеразвивающего вида №9 «Тополек»</dc:title>
  <dc:creator>Админ</dc:creator>
  <cp:lastModifiedBy>Пользователь Windows</cp:lastModifiedBy>
  <cp:revision>50</cp:revision>
  <dcterms:created xsi:type="dcterms:W3CDTF">2012-09-24T06:28:40Z</dcterms:created>
  <dcterms:modified xsi:type="dcterms:W3CDTF">2012-12-09T13:27:22Z</dcterms:modified>
</cp:coreProperties>
</file>