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1" r:id="rId4"/>
    <p:sldId id="262" r:id="rId5"/>
    <p:sldId id="265" r:id="rId6"/>
    <p:sldId id="264" r:id="rId7"/>
    <p:sldId id="267" r:id="rId8"/>
    <p:sldId id="260" r:id="rId9"/>
    <p:sldId id="258" r:id="rId10"/>
    <p:sldId id="259" r:id="rId11"/>
    <p:sldId id="266" r:id="rId12"/>
    <p:sldId id="263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03" autoAdjust="0"/>
    <p:restoredTop sz="94660"/>
  </p:normalViewPr>
  <p:slideViewPr>
    <p:cSldViewPr>
      <p:cViewPr varScale="1">
        <p:scale>
          <a:sx n="67" d="100"/>
          <a:sy n="67" d="100"/>
        </p:scale>
        <p:origin x="-12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692696"/>
            <a:ext cx="6480720" cy="5157192"/>
          </a:xfrm>
        </p:spPr>
        <p:txBody>
          <a:bodyPr>
            <a:noAutofit/>
          </a:bodyPr>
          <a:lstStyle/>
          <a:p>
            <a:pPr algn="ctr"/>
            <a:r>
              <a:rPr lang="ru-RU" sz="48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8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8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8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8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8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200" u="sng" dirty="0" smtClean="0">
                <a:solidFill>
                  <a:schemeClr val="accent3">
                    <a:lumMod val="75000"/>
                  </a:schemeClr>
                </a:solidFill>
              </a:rPr>
              <a:t>педагогический совет:</a:t>
            </a:r>
            <a:br>
              <a:rPr lang="ru-RU" sz="3200" u="sng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8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8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800" i="1" dirty="0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  <a:t>« Создание условий для успешной </a:t>
            </a:r>
            <a:r>
              <a:rPr lang="ru-RU" sz="4800" i="1" dirty="0" err="1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  <a:t>учебно</a:t>
            </a:r>
            <a:r>
              <a:rPr lang="ru-RU" sz="4800" i="1" dirty="0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  <a:t> –воспитательной работы  в соответствии с ФГТ »</a:t>
            </a:r>
            <a:endParaRPr lang="ru-RU" sz="4800" dirty="0">
              <a:solidFill>
                <a:schemeClr val="accent3">
                  <a:lumMod val="75000"/>
                </a:schemeClr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2627784" y="6858000"/>
            <a:ext cx="6172200" cy="61724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260648"/>
            <a:ext cx="6480720" cy="6597352"/>
          </a:xfrm>
        </p:spPr>
        <p:txBody>
          <a:bodyPr>
            <a:noAutofit/>
          </a:bodyPr>
          <a:lstStyle/>
          <a:p>
            <a:pPr algn="ctr"/>
            <a:r>
              <a:rPr lang="ru-RU" sz="48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8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8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8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8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800" i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sz="4800" dirty="0">
              <a:solidFill>
                <a:schemeClr val="accent3">
                  <a:lumMod val="75000"/>
                </a:schemeClr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2627784" y="6858000"/>
            <a:ext cx="6172200" cy="61724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95736" y="476672"/>
          <a:ext cx="6696744" cy="6336704"/>
        </p:xfrm>
        <a:graphic>
          <a:graphicData uri="http://schemas.openxmlformats.org/drawingml/2006/table">
            <a:tbl>
              <a:tblPr/>
              <a:tblGrid>
                <a:gridCol w="3204921"/>
                <a:gridCol w="3491823"/>
              </a:tblGrid>
              <a:tr h="128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В виде учебной деятельности</a:t>
                      </a:r>
                      <a:endParaRPr lang="ru-RU" sz="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Через организацию детских видов деятельности</a:t>
                      </a:r>
                      <a:endParaRPr lang="ru-RU" sz="8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9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1.ребенок – объект формирующих педагогических воздействий взрослого человека. Взрослый – главный. Он руководит и управляет ребенком.</a:t>
                      </a:r>
                      <a:endParaRPr lang="ru-RU" sz="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1. ребенок и взрослый –оба субъекты воздействия. Они равны по значимости. Каждый в равной степени ценен. Хотя взрослый, конечно, и старше, и опытнее.</a:t>
                      </a:r>
                      <a:endParaRPr lang="ru-RU" sz="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2.активность взрослого выше, чем активность ребенка, в том числе и «речевая»/взрослый много говорит/</a:t>
                      </a:r>
                      <a:endParaRPr lang="ru-RU" sz="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2. активность ребенка по крайней мере не меньше, чем активность взрослого</a:t>
                      </a:r>
                      <a:endParaRPr lang="ru-RU" sz="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76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3. основная деятельность – учебная. Главный результат учебной деятельности – решение какой-либо учебной задачи, поставленной перед детьми взрослым. Цель – знания умения, навыки детей. Активность детей нужна для достижения этой цели</a:t>
                      </a:r>
                      <a:endParaRPr lang="ru-RU" sz="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3. основная деятельность – это так называемые детские виды деятельности. « Ребенок должен быть активным. Но при этом важно, чтобы его активность не была беспорядочной, хаотичной, а оформлялась в вполне определенные, присущие дошкольнику виды деятельности…общение, игра, предметная деятельность, конструирование, изобразительная деятельность, элементарная трудовая деятельность». Сам процесс их выполнения и итоги прежде всего радуют самих детей  и окружающих взрослых не имея при этом каких-либо жестких норм и правил. Цель – подлинная активность детей, а освоение знаний, умений и навыков – побочный эффект этой активности</a:t>
                      </a:r>
                      <a:endParaRPr lang="ru-RU" sz="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4. основная модель организации образовательного процесса – учебная</a:t>
                      </a:r>
                      <a:endParaRPr lang="ru-RU" sz="8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4.основная модель организации образовательного процесса – совместная деятельность взрослого и ребенка</a:t>
                      </a:r>
                      <a:endParaRPr lang="ru-RU" sz="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9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5. основная форма работы с детьми – занятия</a:t>
                      </a:r>
                      <a:endParaRPr lang="ru-RU" sz="8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5. основные формы работы – рассматривание, наблюдение, беседы, разговоры, экспериментирование  и исследования, коллекционирование, чтение, реализация проектов, мастерская и т.д.</a:t>
                      </a:r>
                      <a:endParaRPr lang="ru-RU" sz="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6. Применяются в основном так называемые прямые методы обучения / при частном использовании опосредованных/</a:t>
                      </a:r>
                      <a:endParaRPr lang="ru-RU" sz="8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6. Применяются так называемые опосредованные методы обучения, при частичном применении прямых</a:t>
                      </a:r>
                      <a:endParaRPr lang="ru-RU" sz="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7. мотивы обучения на занятии , как правило, не связаны с интересом детей к самой учебной деятельности. Удерживает  детей на занятии авторитет взрослого. Именно  поэтому педагогам приходится украшать занятие наглядностью, персонажами, чтобы облечь  учебный процесс в увлекательную для дошкольников форму. Но ведь подлинная цель взрослого – вовсе не поиграть, а использовать игрушку для мотивации освоения непривлекательных для детей предметных знаний.</a:t>
                      </a:r>
                      <a:endParaRPr lang="ru-RU" sz="8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7. мотивы обучения, осуществляемого как организация детских видов деятельности, связаны в первую очередь с интересом детей к этим видам деятельности</a:t>
                      </a:r>
                      <a:endParaRPr lang="ru-RU" sz="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8. Все дети должны обязательно присутствовать на занятии</a:t>
                      </a:r>
                      <a:endParaRPr lang="ru-RU" sz="80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8.Допускаются так называемые свободные « вход и выход» детей, что вовсе не предполагает провозглашения анархии  в детском саду. Уважая ребенка, его состояние, настроение, предпочтения  и интересы, взрослый обязан ему предоставить возможность выбора  - участвовать или не участвовать вместе с другими детьми в совместном деле, но при этом вправе потребовать такого же уважения и к участникам этого совместного дела</a:t>
                      </a:r>
                      <a:endParaRPr lang="ru-RU" sz="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85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9.Образовательный процесс в значительной степени регламентирован. Главное для взрослого – двигаться по заранее намеченному плану, программе. Педагог часто  опирается на подготовленный конспект занятия, в котором расписаны реплики и вопросы взрослого, ответы детей</a:t>
                      </a:r>
                      <a:endParaRPr lang="ru-RU" sz="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9.образовательный процесс предполагает внесение изменений /корректив/ в  планы, программы с учетом потребностей и интересов детей. Конспекты могут использоваться частично, для заимствования фактического материала / например, сведения о писателях, художниках, произведениях и т.д./, отдельных методов и приемов, но не как готовый образец образовательного процесса</a:t>
                      </a:r>
                      <a:endParaRPr lang="ru-RU" sz="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27" marR="38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67744" y="0"/>
            <a:ext cx="687625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ОРГАНИЗАЦИЯ ОБРАЗОВАТЕЛЬНОГО ПРОЦЕССА В СООТВЕТСТВИИ С ФГТ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Различия процесса обучения в детском саду, организованного в виде учебной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через организацию детских видов деятельности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u="sng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Технологическая карта непосредственно -образовательной деятельности в ДОУ</a:t>
            </a:r>
            <a:endParaRPr lang="ru-RU" sz="2800" b="1" u="sng" dirty="0">
              <a:solidFill>
                <a:schemeClr val="accent3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rgbClr val="002060"/>
                </a:solidFill>
              </a:rPr>
              <a:t>Постановка цели НОД, определение темы и конечного результата</a:t>
            </a:r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rgbClr val="002060"/>
                </a:solidFill>
              </a:rPr>
              <a:t>Формулирование задач</a:t>
            </a:r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rgbClr val="002060"/>
                </a:solidFill>
              </a:rPr>
              <a:t>Определение этапов НОД, их целей и промежуточных результатов</a:t>
            </a:r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rgbClr val="002060"/>
                </a:solidFill>
              </a:rPr>
              <a:t>Выбор методов, приемов и  форм организации  в соответствии  поставленными  целями и задачами</a:t>
            </a:r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rgbClr val="002060"/>
                </a:solidFill>
              </a:rPr>
              <a:t>Определение и отражение в технологической карте направлений  работы, свойственных данной технологии, методике, программе</a:t>
            </a:r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rgbClr val="002060"/>
                </a:solidFill>
              </a:rPr>
              <a:t>Наполнение содержанием,  подбор материала</a:t>
            </a:r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rgbClr val="002060"/>
                </a:solidFill>
              </a:rPr>
              <a:t>Примерный хронометраж НОД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251520" y="804702"/>
            <a:ext cx="828092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ЛИТЕРАТУРА: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«Организация образовательного процесса в соответствии с ФГТ»  (журнал « Справочник старшего воспитателя» №2/2012 стр.6)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« Технологическая карта непосредственно образовательной деятельности в ДОУ»  (журнал « Справочник старшего воспитателя» №2/2012 стр.14)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«Интерактивные  формы повышения квалификации педагогических работников детского сада « ( журнал «Дошкольная педагогика» , ноябрь 2011 г.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«Организация деятельности взрослых и детей по реализации и освоению основной общеобразовательной программы дошкольного образования» ( журнал « Дошкольное воспитание» № 10 /2010 стр. 6)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« НОД в ДОУ» ( журнал  « Справочник старшего воспитателя» №1 /2012 стр.4)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« Режим реализации образовательных областей в процессе детской деятельности» (журнал « Справочник старшего воспитателя» №1/2012 стр.8)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ПРИКАЗ  от 23 ноября 2009 г. N 655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ОБ УТВЕРЖДЕНИИ И ВВЕДЕНИИ В ДЕЙСТВИЕ ФЕДЕРАЛЬНЫХ ГОСУДАРСТВЕННЫХ ТРЕБОВАНИЙ К СТРУКТУРЕ ОСНОВНОЙ ОБЩЕОБРАЗОВАТЕЛЬНОЙ ПРОГРАММЫ ДОШКОЛЬНОГО ОБРАЗОВАНИЯ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Об утверждении федеральных государственных требований к условиям реализации основной общеобразовательной  программы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        дошкольного образования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   УТВЕРЖДЕНЫ  приказом Министерства образования и науки Российской Федерации   «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  20 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»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  июля 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2011 г. № 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  2151 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Решение педсовета</a:t>
            </a:r>
            <a:endParaRPr lang="ru-RU" b="1" i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003232" cy="513318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Продолжить создавать условия для реализации основной для реализации основной общеобразовательной программы дошкольного образования, для чего:</a:t>
            </a:r>
          </a:p>
          <a:p>
            <a:pPr>
              <a:buFont typeface="Wingdings" pitchFamily="2" charset="2"/>
              <a:buChar char="Ø"/>
            </a:pPr>
            <a:r>
              <a:rPr lang="ru-RU" sz="1800" i="1" dirty="0" smtClean="0">
                <a:solidFill>
                  <a:srgbClr val="002060"/>
                </a:solidFill>
              </a:rPr>
              <a:t>Отработать систему планирования  </a:t>
            </a:r>
            <a:r>
              <a:rPr lang="ru-RU" sz="1800" i="1" dirty="0" err="1" smtClean="0">
                <a:solidFill>
                  <a:srgbClr val="002060"/>
                </a:solidFill>
              </a:rPr>
              <a:t>воспитательно</a:t>
            </a:r>
            <a:r>
              <a:rPr lang="ru-RU" sz="1800" i="1" dirty="0" smtClean="0">
                <a:solidFill>
                  <a:srgbClr val="002060"/>
                </a:solidFill>
              </a:rPr>
              <a:t> – образовательного процесса ННОД (отв. – педагоги, контроль -  М.Ю. Степанова)</a:t>
            </a:r>
          </a:p>
          <a:p>
            <a:pPr>
              <a:buFont typeface="Wingdings" pitchFamily="2" charset="2"/>
              <a:buChar char="Ø"/>
            </a:pPr>
            <a:r>
              <a:rPr lang="ru-RU" sz="1800" i="1" dirty="0" smtClean="0">
                <a:solidFill>
                  <a:srgbClr val="002060"/>
                </a:solidFill>
              </a:rPr>
              <a:t>Использовать в проведении педагогических мероприятий такую форму организации  как совместная деятельность взрослого и детей (отв. – педагоги, контроль - М.Ю. Степанова)</a:t>
            </a:r>
          </a:p>
          <a:p>
            <a:pPr>
              <a:buFont typeface="Wingdings" pitchFamily="2" charset="2"/>
              <a:buChar char="Ø"/>
            </a:pPr>
            <a:r>
              <a:rPr lang="ru-RU" sz="1800" i="1" dirty="0" smtClean="0">
                <a:solidFill>
                  <a:srgbClr val="002060"/>
                </a:solidFill>
              </a:rPr>
              <a:t>Соблюдать  требования </a:t>
            </a:r>
            <a:r>
              <a:rPr lang="ru-RU" sz="1800" i="1" dirty="0" err="1" smtClean="0">
                <a:solidFill>
                  <a:srgbClr val="002060"/>
                </a:solidFill>
              </a:rPr>
              <a:t>СанПина</a:t>
            </a:r>
            <a:r>
              <a:rPr lang="ru-RU" sz="1800" i="1" dirty="0" smtClean="0">
                <a:solidFill>
                  <a:srgbClr val="002060"/>
                </a:solidFill>
              </a:rPr>
              <a:t> к проведению режимных моментов, НОД, дополнительного образования детей               </a:t>
            </a:r>
          </a:p>
          <a:p>
            <a:pPr>
              <a:buNone/>
            </a:pPr>
            <a:r>
              <a:rPr lang="ru-RU" sz="1800" i="1" dirty="0" smtClean="0">
                <a:solidFill>
                  <a:srgbClr val="002060"/>
                </a:solidFill>
              </a:rPr>
              <a:t>     ( контроль – М.Ю. Степанова)</a:t>
            </a:r>
          </a:p>
          <a:p>
            <a:pPr>
              <a:buFont typeface="Wingdings" pitchFamily="2" charset="2"/>
              <a:buChar char="Ø"/>
            </a:pPr>
            <a:r>
              <a:rPr lang="ru-RU" sz="1800" i="1" dirty="0" smtClean="0">
                <a:solidFill>
                  <a:srgbClr val="002060"/>
                </a:solidFill>
              </a:rPr>
              <a:t>Привлекать родителей к активному участию в построении  предметно –развивающей среды, как основного компонента выполнения условий реализации программы</a:t>
            </a:r>
            <a:endParaRPr lang="ru-RU" sz="18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260648"/>
            <a:ext cx="6516216" cy="7992888"/>
          </a:xfrm>
        </p:spPr>
        <p:txBody>
          <a:bodyPr>
            <a:noAutofit/>
          </a:bodyPr>
          <a:lstStyle/>
          <a:p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2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600" i="1" u="sng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Повестка  педсовета:</a:t>
            </a:r>
            <a: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ru-RU" sz="16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-   </a:t>
            </a:r>
            <a: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Образовательные области по</a:t>
            </a:r>
            <a:r>
              <a:rPr lang="ru-RU" sz="18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1800" i="1" dirty="0" err="1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фгт</a:t>
            </a:r>
            <a: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-  </a:t>
            </a:r>
            <a: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ФГТ к условиям реализации ООПДО</a:t>
            </a:r>
            <a:b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-   Режим реализации образовательных областей в процессе детской   </a:t>
            </a:r>
            <a:b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     деятельности  в ДОУ ( Е.И. </a:t>
            </a:r>
            <a:r>
              <a:rPr lang="ru-RU" sz="1400" i="1" dirty="0" err="1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Буторина</a:t>
            </a:r>
            <a: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)</a:t>
            </a:r>
            <a:b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-   </a:t>
            </a:r>
            <a: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НОД в ДОУ  ( Л.С. </a:t>
            </a:r>
            <a:r>
              <a:rPr lang="ru-RU" sz="1400" i="1" dirty="0" err="1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Корякова</a:t>
            </a:r>
            <a: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)</a:t>
            </a:r>
            <a:b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-  </a:t>
            </a:r>
            <a: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Организация образовательного процесса в </a:t>
            </a:r>
            <a:r>
              <a:rPr lang="ru-RU" sz="1400" i="1" dirty="0" err="1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доу</a:t>
            </a:r>
            <a: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   ( М.Ю. Степанова)</a:t>
            </a:r>
            <a:b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-  </a:t>
            </a:r>
            <a: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Основные  структурные элементы занятия   ( М.Ю. Степанова)</a:t>
            </a:r>
            <a:b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-  </a:t>
            </a:r>
            <a: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Технологическая карта образовательного процесса ( Н.В. Костина)</a:t>
            </a:r>
            <a:b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-  </a:t>
            </a:r>
            <a: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Итоги тематической проверки</a:t>
            </a:r>
            <a:b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-  </a:t>
            </a:r>
            <a: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Защита домашнего задания « Совместная деятельность детей  и взрослого по     </a:t>
            </a:r>
            <a:b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    образовательной области «Художественное творчество»</a:t>
            </a:r>
            <a:b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-   </a:t>
            </a:r>
            <a: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Просмотр видеозаписи открытых занятий: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   </a:t>
            </a:r>
            <a: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  </a:t>
            </a:r>
            <a:r>
              <a:rPr lang="ru-RU" sz="1400" i="1" dirty="0" err="1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Котряхова</a:t>
            </a:r>
            <a: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 Е.В., </a:t>
            </a:r>
            <a:r>
              <a:rPr lang="ru-RU" sz="1400" i="1" dirty="0" err="1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Криницына</a:t>
            </a:r>
            <a: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 Е.М., </a:t>
            </a:r>
            <a:r>
              <a:rPr lang="ru-RU" sz="1400" i="1" dirty="0" err="1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Шарлыкова</a:t>
            </a:r>
            <a: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 И.А.</a:t>
            </a:r>
            <a:b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-   </a:t>
            </a:r>
            <a:r>
              <a:rPr lang="ru-RU" sz="1400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Решение педсовета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4800" dirty="0" smtClean="0"/>
              <a:t> </a:t>
            </a:r>
            <a:br>
              <a:rPr lang="ru-RU" sz="4800" dirty="0" smtClean="0"/>
            </a:br>
            <a:r>
              <a:rPr lang="ru-RU" sz="48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8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800" i="1" dirty="0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  <a:cs typeface="Calibri" pitchFamily="34" charset="0"/>
              </a:rPr>
              <a:t> </a:t>
            </a:r>
            <a:endParaRPr lang="ru-RU" sz="4800" dirty="0">
              <a:solidFill>
                <a:schemeClr val="accent3">
                  <a:lumMod val="75000"/>
                </a:schemeClr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2627784" y="6858000"/>
            <a:ext cx="6172200" cy="61724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83568" y="393616"/>
            <a:ext cx="756084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МИНИСТЕРСТВО ОБРАЗОВАНИЯ И НАУКИ РОССИЙСКОЙ ФЕДЕРАЦИИ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ПРИКАЗ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от 23 ноября 2009 г. N 655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ОБ УТВЕРЖДЕНИИ И ВВЕДЕНИИ В ДЕЙСТВИЕ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ФЕДЕРАЛЬНЫХ ГОСУДАРСТВЕННЫХ ТРЕБОВАНИЙ К СТРУКТУРЕ ОСНОВНОЙ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ОБЩЕОБРАЗОВАТЕЛЬНОЙ ПРОГРАММЫ ДОШКОЛЬНОГО ОБРАЗОВАНИЯ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В соответствии с пунктом 5.2.8 Положения о Министерстве образования и науки Российской Федерации, утвержденного Постановлением Правительства Российской Федерации от 15 июня 2004 г. N 280 (Собрание законодательства Российской Федерации, 2004, N 25, ст. 2562; 2005, N 15, ст. 1350; 2006, N 18, ст. 2007; 2008, N 25, ст. 2990; N 34, ст. 3938; N 42, ст. 4825; N 46, ст. 5337; N 48, ст. 5619; 2009, N 3, ст. 378; N 6, ст. 738; N 14, ст. 1662), приказываю: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Утвердить прилагаемые федеральные государственные требования к структуре основной общеобразовательной программы дошкольного образования и ввести их в действие со дня вступления в силу настоящего Приказа.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Министр</a:t>
            </a: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mbria Math" pitchFamily="18" charset="0"/>
                <a:ea typeface="Cambria Math" pitchFamily="18" charset="0"/>
                <a:cs typeface="Arial" pitchFamily="34" charset="0"/>
              </a:rPr>
              <a:t>А.ФУРСЕНКО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324543" y="-1107504"/>
          <a:ext cx="12889430" cy="4823396"/>
        </p:xfrm>
        <a:graphic>
          <a:graphicData uri="http://schemas.openxmlformats.org/drawingml/2006/table">
            <a:tbl>
              <a:tblPr/>
              <a:tblGrid>
                <a:gridCol w="5115049"/>
                <a:gridCol w="2867720"/>
                <a:gridCol w="143588"/>
                <a:gridCol w="4763073"/>
              </a:tblGrid>
              <a:tr h="325252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25" marR="42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25" marR="42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u="sng" dirty="0">
                          <a:latin typeface="Times New Roman"/>
                          <a:ea typeface="Times New Roman"/>
                          <a:cs typeface="Times New Roman"/>
                        </a:rPr>
                        <a:t>   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525" marR="425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0875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827584" y="404664"/>
            <a:ext cx="7704856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МИНИСТЕРСТВО ОБРАЗОВАНИЯ И НАУКИ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РОССИЙСКОЙ ФЕДЕРАЦИИ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(МИНОБРНАУКИ РОССИИ)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 Р И К А З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 утверждении федеральных государственных требований 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 условиям реализации основной общеобразовательной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программы дошкольного образования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УТВЕРЖДЕНЫ  приказом Министерства образования и науки Российской Федерации   «</a:t>
            </a:r>
            <a:r>
              <a:rPr lang="ru-RU" sz="1600" b="1" u="sng" dirty="0" smtClean="0">
                <a:solidFill>
                  <a:schemeClr val="accent3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  20  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» </a:t>
            </a:r>
            <a:r>
              <a:rPr lang="ru-RU" sz="1600" b="1" u="sng" dirty="0" smtClean="0">
                <a:solidFill>
                  <a:schemeClr val="accent3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  июля  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2011 г. № </a:t>
            </a:r>
            <a:r>
              <a:rPr lang="ru-RU" sz="1600" b="1" u="sng" dirty="0" smtClean="0">
                <a:solidFill>
                  <a:schemeClr val="accent3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  2151  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соответствии с пунктом 5.2.7 Положения о Министерстве образования и науки Российской Федерации, утвержденного постановлением Правительства Российской Федерации от 15 мая 2010 г. № 337 (Собрание законодательства Российской Федерации, 2010, № 21, ст. 2603; № 26, ст. 3350; 2011, № 14, ст. 1935;  № 28, ст. 4214),  приказываю: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Утвердить прилагаемые федеральные государственные требования к условиям реализации основной общеобразовательной программы дошкольного образования.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Министр                                                                                                        А.А.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Фурсенко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Линии развития детей и образовательные области по ФГТ</a:t>
            </a:r>
            <a:endParaRPr lang="ru-RU" b="1" i="1" u="sng" dirty="0">
              <a:solidFill>
                <a:schemeClr val="accent3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7467600" cy="4773144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Познавательно – речевое развитие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Познание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Коммуникация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Чтение художественной литературы</a:t>
            </a:r>
          </a:p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Художественно –эстетическое развитие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Художественное творчество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музыка</a:t>
            </a:r>
          </a:p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Социально- личностное развитие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Безопасность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Социализация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труд</a:t>
            </a:r>
          </a:p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Физическое развитие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Физическая культура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здоровье</a:t>
            </a:r>
            <a:endParaRPr lang="ru-RU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i="1" u="sng" dirty="0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</a:rPr>
              <a:t>Требования к условиям реализации основной общеобразовательной программы дошкольного образования</a:t>
            </a:r>
            <a:endParaRPr lang="ru-RU" sz="2400" b="1" i="1" u="sng" dirty="0">
              <a:solidFill>
                <a:schemeClr val="accent3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Требования к кадровому обеспечению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Требования к материально-техническому обеспечению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Требования к учебно-материальному обеспечению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Требования к медико-социальному обеспечению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Требования к информационно-методическому обеспечению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Требования к психолого-педагогическому обеспечению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Требования к финансовому обеспечению</a:t>
            </a:r>
          </a:p>
          <a:p>
            <a:pPr>
              <a:buFont typeface="Wingdings" pitchFamily="2" charset="2"/>
              <a:buChar char="v"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u="sng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Режим реализации образовательных областей в процессе детской деятельности  в ДОУ</a:t>
            </a:r>
            <a:endParaRPr lang="ru-RU" sz="2800" b="1" u="sng" dirty="0">
              <a:solidFill>
                <a:schemeClr val="accent3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Необходимым условием , обеспечивающим укрепление здоровья детей, является организация правильного режима. Главный принцип построения правильного режима  -его соответствие возрастным психофизическим особенностям ребенка.</a:t>
            </a:r>
          </a:p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</a:rPr>
              <a:t>При планировании режимных процессов необходимо руководствоваться действующими   </a:t>
            </a:r>
            <a:r>
              <a:rPr lang="ru-RU" sz="2000" b="1" dirty="0" err="1" smtClean="0">
                <a:solidFill>
                  <a:srgbClr val="002060"/>
                </a:solidFill>
                <a:latin typeface="Cambria" pitchFamily="18" charset="0"/>
              </a:rPr>
              <a:t>СанПин</a:t>
            </a: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</a:rPr>
              <a:t> 2.4.1.2660-10 «Санитарно – эпидемиологические требования к устройству, содержанию и организации режима в дошкольных учреждениях» , </a:t>
            </a:r>
            <a:r>
              <a:rPr lang="ru-RU" sz="2000" b="1" i="1" dirty="0" smtClean="0">
                <a:solidFill>
                  <a:srgbClr val="002060"/>
                </a:solidFill>
                <a:latin typeface="Cambria" pitchFamily="18" charset="0"/>
              </a:rPr>
              <a:t>утвержденные  постановлением №91 от 22.07.2010 г.</a:t>
            </a:r>
            <a:endParaRPr lang="ru-RU" sz="2000" b="1" i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692695"/>
          <a:ext cx="8208912" cy="5832648"/>
        </p:xfrm>
        <a:graphic>
          <a:graphicData uri="http://schemas.openxmlformats.org/drawingml/2006/table">
            <a:tbl>
              <a:tblPr/>
              <a:tblGrid>
                <a:gridCol w="2158545"/>
                <a:gridCol w="6050367"/>
              </a:tblGrid>
              <a:tr h="1944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latin typeface="Times New Roman"/>
                          <a:ea typeface="Times New Roman"/>
                        </a:rPr>
                        <a:t>детская деятельность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i="1">
                          <a:latin typeface="Times New Roman"/>
                          <a:ea typeface="Times New Roman"/>
                        </a:rPr>
                        <a:t>примеры форм работы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1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</a:rPr>
                        <a:t>Двигательная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</a:rPr>
                        <a:t>Подвижные игры с правилами.  Подвижные дидактические игры.  Игровые упражнения.  Соревнования. Игровые ситуации. Досуг. Ритмика. Аэробика, детский фитнес. Спортивные игры и упражнения. Аттракционы. Спортивные праздники. Гимнастика(утренняя и пробуждения). 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</a:rPr>
                        <a:t>Игровая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</a:rPr>
                        <a:t>Сюжетные игры. Игры с правилами. Создание игровой ситуации по режимным моментам, с использованием литературного произведения. Игры с речевым сопровождением. Пальчиковые игры. Театрализованные игры.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2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</a:rPr>
                        <a:t>Продуктивная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</a:rPr>
                        <a:t>Мастерская по изготовлению продуктов детского творчества. Реализация проектов. Создание творческой группы. Детский дизайн. Опытно- экспериментальная деятельность. Выставки. Мини- музеи. 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1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</a:rPr>
                        <a:t>Чтение художественной литературы.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</a:rPr>
                        <a:t>Чтение. Обсуждение. Заучивание, рассказывание. Беседа. Театрализованная деятельность. Самостоятельная художественная речевая деятельность. Викторина. КВН. Вопросы и ответы. Презентации книжек. Выставки в книжном уголке. Литературные праздники, досуг.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6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</a:rPr>
                        <a:t>Познавательно- исследовательская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</a:rPr>
                        <a:t>Наблюдение. Экскурсии. Решение проблемных ситуаций. Экспериментирование. Коллекционирование. Моделирование. Исследование. Реализация проекта. Игры(сюжетные, с правилами). Интеллектуальные игры(головоломки, викторины, </a:t>
                      </a:r>
                      <a:r>
                        <a:rPr lang="ru-RU" sz="1050" b="1" dirty="0" err="1">
                          <a:latin typeface="Times New Roman"/>
                          <a:ea typeface="Times New Roman"/>
                        </a:rPr>
                        <a:t>задачи_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</a:rPr>
                        <a:t> шутки, ребусы, кроссворды, шарады). Мини- музеи. Конструирование. Увлечения.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</a:rPr>
                        <a:t>Коммуникативная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</a:rPr>
                        <a:t>Беседы. Ситуативный разговор. Речевая ситуация. Составление и отгадывание загадок.  Игры(сюжетные, с правилами, театрализованные). Игровые ситуации. Этюды и постановки. </a:t>
                      </a:r>
                      <a:r>
                        <a:rPr lang="ru-RU" sz="1050" b="1" dirty="0" err="1">
                          <a:latin typeface="Times New Roman"/>
                          <a:ea typeface="Times New Roman"/>
                        </a:rPr>
                        <a:t>Логоритмика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</a:rPr>
                        <a:t>Трудовая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</a:rPr>
                        <a:t>Дежурство. Поручения. Задания. Самообслуживание. Совместные действия. Экскурсия.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51520" y="0"/>
            <a:ext cx="813690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Примерные формы организации непосредственно образовательной деятельности в ДОУ.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692696"/>
            <a:ext cx="6480720" cy="3888432"/>
          </a:xfrm>
        </p:spPr>
        <p:txBody>
          <a:bodyPr>
            <a:noAutofit/>
          </a:bodyPr>
          <a:lstStyle/>
          <a:p>
            <a:pPr algn="ctr"/>
            <a:r>
              <a:rPr lang="ru-RU" sz="48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8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8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8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8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8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8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800" i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sz="4800" dirty="0">
              <a:solidFill>
                <a:schemeClr val="accent3">
                  <a:lumMod val="75000"/>
                </a:schemeClr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2627784" y="6858000"/>
            <a:ext cx="6172200" cy="61724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07703" y="908720"/>
          <a:ext cx="7056785" cy="5400601"/>
        </p:xfrm>
        <a:graphic>
          <a:graphicData uri="http://schemas.openxmlformats.org/drawingml/2006/table">
            <a:tbl>
              <a:tblPr/>
              <a:tblGrid>
                <a:gridCol w="1728193"/>
                <a:gridCol w="2649136"/>
                <a:gridCol w="2679456"/>
              </a:tblGrid>
              <a:tr h="192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Структурные части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Занятие </a:t>
                      </a:r>
                      <a:endParaRPr lang="ru-RU" sz="120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Совместная деятельность</a:t>
                      </a:r>
                      <a:endParaRPr lang="ru-RU" sz="120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Вводная</a:t>
                      </a:r>
                      <a:endParaRPr lang="ru-RU" sz="120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Сюрпризный момент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Подготовка детей к процессу восприятия</a:t>
                      </a:r>
                      <a:endParaRPr lang="ru-RU" sz="120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Установка на деятельность</a:t>
                      </a:r>
                      <a:endParaRPr lang="ru-RU" sz="120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Указание воспитателя, что будем делать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Совместное нахождение смысла предстоящей деятельности детей</a:t>
                      </a:r>
                      <a:endParaRPr lang="ru-RU" sz="120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Определение цели деятельности</a:t>
                      </a:r>
                      <a:endParaRPr lang="ru-RU" sz="120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Общая цель для всех детей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Нахождение значимой для каждого ребенка цели деятельности: личная мотивация</a:t>
                      </a:r>
                      <a:endParaRPr lang="ru-RU" sz="120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Изложение информации</a:t>
                      </a:r>
                      <a:endParaRPr lang="ru-RU" sz="120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Рассказ, показ воспитателя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Постановка осознаваемой детьми проблемы, опора на детский опыт</a:t>
                      </a:r>
                      <a:endParaRPr lang="ru-RU" sz="120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Стиль общения взрослого с детьми</a:t>
                      </a:r>
                      <a:endParaRPr lang="ru-RU" sz="120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Преобладание авторитарной речи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Партнерский стиль общения. Поддержка, установка « Ты все можешь»</a:t>
                      </a:r>
                      <a:endParaRPr lang="ru-RU" sz="120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Позиция детей в процессе познания</a:t>
                      </a:r>
                      <a:endParaRPr lang="ru-RU" sz="120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Деятельность по показу, образцу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Помощь и показ процесса по просьбе ребенка</a:t>
                      </a:r>
                      <a:endParaRPr lang="ru-RU" sz="120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Самостоятельность детей в деятельности</a:t>
                      </a:r>
                      <a:endParaRPr lang="ru-RU" sz="120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Установка взрослого, что и как делать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Поощрение самостоятельных действий</a:t>
                      </a:r>
                      <a:endParaRPr lang="ru-RU" sz="120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6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Предъявляемые детям материалы</a:t>
                      </a:r>
                      <a:endParaRPr lang="ru-RU" sz="120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Подготовленные взрослым одинаковые, однотипные образцы, форматы и материалы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Создание условий для самореализации детей</a:t>
                      </a:r>
                      <a:endParaRPr lang="ru-RU" sz="120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Содержание заданий для детей</a:t>
                      </a:r>
                      <a:endParaRPr lang="ru-RU" sz="120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Одинаковые, однотипные задания для всех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Дифференциация заданий, способов выполнения деятельности</a:t>
                      </a:r>
                      <a:endParaRPr lang="ru-RU" sz="120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Оценка выполненной деятельности</a:t>
                      </a:r>
                      <a:endParaRPr lang="ru-RU" sz="120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Краткая оценка «молодец» без конкретных комментариев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Сравнение результата деятельности ребенка с его прежними успехами</a:t>
                      </a:r>
                      <a:endParaRPr lang="ru-RU" sz="120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Практическое применение результатов деятельности</a:t>
                      </a:r>
                      <a:endParaRPr lang="ru-RU" sz="120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Родителям предъявляются изобразительные работы детей, результаты других занятий не демонстрируются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Результаты используются практически: выставки, дарение, концерты….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23728" y="148572"/>
            <a:ext cx="702027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Сравнительный анализ структурных компонентов занятия и совместной деятельности  с дошкольниками</a:t>
            </a:r>
            <a:endParaRPr kumimoji="0" lang="ru-RU" sz="8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798</TotalTime>
  <Words>1721</Words>
  <Application>Microsoft Office PowerPoint</Application>
  <PresentationFormat>Экран (4:3)</PresentationFormat>
  <Paragraphs>160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   педагогический совет:  « Создание условий для успешной учебно –воспитательной работы  в соответствии с ФГТ »</vt:lpstr>
      <vt:lpstr>                                       Повестка  педсовета:  -   Образовательные области по фгт  -  ФГТ к условиям реализации ООПДО  -   Режим реализации образовательных областей в процессе детской         деятельности  в ДОУ ( Е.И. Буторина)  -   НОД в ДОУ  ( Л.С. Корякова)  -  Организация образовательного процесса в доу   ( М.Ю. Степанова)  -  Основные  структурные элементы занятия   ( М.Ю. Степанова)  -  Технологическая карта образовательного процесса ( Н.В. Костина)  -  Итоги тематической проверки  -  Защита домашнего задания « Совместная деятельность детей  и взрослого по           образовательной области «Художественное творчество»  -   Просмотр видеозаписи открытых занятий:      Котряхова Е.В., Криницына Е.М., Шарлыкова И.А.  -   Решение педсовета     </vt:lpstr>
      <vt:lpstr>Слайд 3</vt:lpstr>
      <vt:lpstr>Слайд 4</vt:lpstr>
      <vt:lpstr>Линии развития детей и образовательные области по ФГТ</vt:lpstr>
      <vt:lpstr>Требования к условиям реализации основной общеобразовательной программы дошкольного образования</vt:lpstr>
      <vt:lpstr>Режим реализации образовательных областей в процессе детской деятельности  в ДОУ</vt:lpstr>
      <vt:lpstr>Слайд 8</vt:lpstr>
      <vt:lpstr>    </vt:lpstr>
      <vt:lpstr>   </vt:lpstr>
      <vt:lpstr>Технологическая карта непосредственно -образовательной деятельности в ДОУ</vt:lpstr>
      <vt:lpstr>Слайд 12</vt:lpstr>
      <vt:lpstr>Решение педсовета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« Создание условий для успешной учебно –воспитательной работы  в соответствии с ФГТ »</dc:title>
  <dc:creator>андрэ</dc:creator>
  <cp:lastModifiedBy>Марина Степанова</cp:lastModifiedBy>
  <cp:revision>9</cp:revision>
  <dcterms:created xsi:type="dcterms:W3CDTF">2012-03-26T07:38:28Z</dcterms:created>
  <dcterms:modified xsi:type="dcterms:W3CDTF">2013-04-01T16:36:00Z</dcterms:modified>
</cp:coreProperties>
</file>