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61" r:id="rId5"/>
    <p:sldId id="269" r:id="rId6"/>
    <p:sldId id="263" r:id="rId7"/>
    <p:sldId id="260" r:id="rId8"/>
    <p:sldId id="262" r:id="rId9"/>
    <p:sldId id="265" r:id="rId10"/>
    <p:sldId id="266" r:id="rId11"/>
    <p:sldId id="267" r:id="rId12"/>
    <p:sldId id="274" r:id="rId13"/>
    <p:sldId id="275" r:id="rId14"/>
    <p:sldId id="271" r:id="rId15"/>
    <p:sldId id="272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166D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51" autoAdjust="0"/>
    <p:restoredTop sz="94660"/>
  </p:normalViewPr>
  <p:slideViewPr>
    <p:cSldViewPr>
      <p:cViewPr varScale="1">
        <p:scale>
          <a:sx n="66" d="100"/>
          <a:sy n="66" d="100"/>
        </p:scale>
        <p:origin x="-3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F4DC-311B-4694-8BFE-32B70FD7903E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546D-6456-4B22-B534-345BBF1C23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F4DC-311B-4694-8BFE-32B70FD7903E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546D-6456-4B22-B534-345BBF1C2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F4DC-311B-4694-8BFE-32B70FD7903E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546D-6456-4B22-B534-345BBF1C2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F4DC-311B-4694-8BFE-32B70FD7903E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546D-6456-4B22-B534-345BBF1C2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F4DC-311B-4694-8BFE-32B70FD7903E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4A4546D-6456-4B22-B534-345BBF1C2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F4DC-311B-4694-8BFE-32B70FD7903E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546D-6456-4B22-B534-345BBF1C2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F4DC-311B-4694-8BFE-32B70FD7903E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546D-6456-4B22-B534-345BBF1C2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F4DC-311B-4694-8BFE-32B70FD7903E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546D-6456-4B22-B534-345BBF1C2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F4DC-311B-4694-8BFE-32B70FD7903E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546D-6456-4B22-B534-345BBF1C2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F4DC-311B-4694-8BFE-32B70FD7903E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546D-6456-4B22-B534-345BBF1C2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F4DC-311B-4694-8BFE-32B70FD7903E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546D-6456-4B22-B534-345BBF1C2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34F4DC-311B-4694-8BFE-32B70FD7903E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4A4546D-6456-4B22-B534-345BBF1C2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wheel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492896"/>
            <a:ext cx="7772400" cy="1254001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</a:rPr>
              <a:t>Модифицированная рабочая программа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 по обучению плаванию детей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дошкольного возраста 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(3 года - 7 лет)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005064"/>
            <a:ext cx="6400800" cy="1752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Автор:  Л.В. Пятаева  инструктор по физической культуре (плавание) 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     </a:t>
            </a:r>
            <a:r>
              <a:rPr lang="ru-RU" sz="2800" dirty="0" smtClean="0">
                <a:solidFill>
                  <a:schemeClr val="tx1"/>
                </a:solidFill>
              </a:rPr>
              <a:t>  </a:t>
            </a:r>
            <a:r>
              <a:rPr lang="ru-RU" sz="2800" dirty="0" err="1" smtClean="0">
                <a:solidFill>
                  <a:schemeClr val="tx1"/>
                </a:solidFill>
              </a:rPr>
              <a:t>г.Реутов</a:t>
            </a:r>
            <a:r>
              <a:rPr lang="ru-RU" sz="2800" dirty="0" smtClean="0">
                <a:solidFill>
                  <a:schemeClr val="tx1"/>
                </a:solidFill>
              </a:rPr>
              <a:t>, 2014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073460"/>
      </p:ext>
    </p:extLst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80931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5100" u="sng" dirty="0" smtClean="0"/>
              <a:t>Группа делится на три  подгруппы</a:t>
            </a:r>
            <a:r>
              <a:rPr lang="ru-RU" sz="4000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sz="4000" u="sng" dirty="0" smtClean="0"/>
              <a:t>подгруппа А</a:t>
            </a:r>
          </a:p>
          <a:p>
            <a:pPr lvl="0">
              <a:buNone/>
            </a:pPr>
            <a:r>
              <a:rPr lang="ru-RU" dirty="0" smtClean="0"/>
              <a:t>       Дети регулярно посещающие занятия в воде .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sz="4000" u="sng" dirty="0" smtClean="0"/>
              <a:t>подгруппа Б</a:t>
            </a:r>
          </a:p>
          <a:p>
            <a:pPr lvl="0">
              <a:buNone/>
            </a:pPr>
            <a:r>
              <a:rPr lang="ru-RU" dirty="0" smtClean="0"/>
              <a:t>      Дети мало посещающие бассейн или из-за своих особенностей не усвоили предыдущий материал (облегченный вариант занятия).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sz="3400" u="sng" dirty="0" smtClean="0"/>
              <a:t>Освобожденные</a:t>
            </a:r>
            <a:r>
              <a:rPr lang="ru-RU" sz="3400" dirty="0" smtClean="0"/>
              <a:t> от занятий по медицинским показаниям. </a:t>
            </a:r>
          </a:p>
          <a:p>
            <a:pPr>
              <a:buNone/>
            </a:pPr>
            <a:r>
              <a:rPr lang="ru-RU" dirty="0" smtClean="0"/>
              <a:t>      Присутствуют в бассейне на скамейках вместе с воспитателем группы. Дети которые не имеют возможность (по разным причинам) находиться в воде, зрительно наблюдают за теми, кто активно занимается, тем самым поддерживается интерес к самому процессу обучения.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У каждой подгруппы свои задачи, но дети могут переходить из одной подгруппы в другую по мере освоения материала.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/>
          <a:lstStyle/>
          <a:p>
            <a:pPr>
              <a:buNone/>
            </a:pPr>
            <a:endParaRPr lang="ru-RU" u="sng" dirty="0" smtClean="0"/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r>
              <a:rPr lang="ru-RU" dirty="0" smtClean="0"/>
              <a:t>                 </a:t>
            </a:r>
            <a:r>
              <a:rPr lang="ru-RU" u="sng" dirty="0" smtClean="0"/>
              <a:t> Индивидуальная работа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Работа заключается в индивидуальном подходе к ребенку с учетом его физических возможностей.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908720"/>
            <a:ext cx="8640960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dirty="0">
                <a:ea typeface="Calibri"/>
                <a:cs typeface="Times New Roman"/>
              </a:rPr>
              <a:t>Основные принципы программы: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u="sng" dirty="0" smtClean="0">
                <a:ea typeface="Calibri"/>
                <a:cs typeface="Times New Roman"/>
              </a:rPr>
              <a:t>Принцип </a:t>
            </a:r>
            <a:r>
              <a:rPr lang="ru-RU" sz="2800" u="sng" dirty="0">
                <a:ea typeface="Calibri"/>
                <a:cs typeface="Times New Roman"/>
              </a:rPr>
              <a:t>научности:</a:t>
            </a:r>
            <a:endParaRPr lang="ru-RU" sz="2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ea typeface="Calibri"/>
                <a:cs typeface="Times New Roman"/>
              </a:rPr>
              <a:t>Подкрепление всех проводимых занятий по плаванию и сопутствующих мероприятий научно обоснованными и практически апробированными методиками.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u="sng" dirty="0">
                <a:ea typeface="Calibri"/>
                <a:cs typeface="Times New Roman"/>
              </a:rPr>
              <a:t>Принцип активности и сознательности:</a:t>
            </a:r>
            <a:endParaRPr lang="ru-RU" sz="2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ea typeface="Calibri"/>
                <a:cs typeface="Times New Roman"/>
              </a:rPr>
              <a:t>Участие педагогов, родителей в анкетировании, опросах с целью улучшения и внесения предложений в образовательный процесс.</a:t>
            </a:r>
          </a:p>
        </p:txBody>
      </p:sp>
    </p:spTree>
    <p:extLst>
      <p:ext uri="{BB962C8B-B14F-4D97-AF65-F5344CB8AC3E}">
        <p14:creationId xmlns:p14="http://schemas.microsoft.com/office/powerpoint/2010/main" val="163243943"/>
      </p:ext>
    </p:extLst>
  </p:cSld>
  <p:clrMapOvr>
    <a:masterClrMapping/>
  </p:clrMapOvr>
  <p:transition spd="slow">
    <p:whee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0681" y="692696"/>
            <a:ext cx="8712968" cy="5579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u="sng" dirty="0">
                <a:ea typeface="Calibri"/>
                <a:cs typeface="Times New Roman"/>
              </a:rPr>
              <a:t>Принцип  систематичности: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ea typeface="Calibri"/>
                <a:cs typeface="Times New Roman"/>
              </a:rPr>
              <a:t>Контроль за посещением детьми занятий по плаванию, ведение журнала.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u="sng" dirty="0">
                <a:ea typeface="Calibri"/>
                <a:cs typeface="Times New Roman"/>
              </a:rPr>
              <a:t>Принцип доступности: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ea typeface="Calibri"/>
                <a:cs typeface="Times New Roman"/>
              </a:rPr>
              <a:t>Построение занятий от простого к сложному, от известного к неизвестному.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u="sng" dirty="0">
                <a:ea typeface="Calibri"/>
                <a:cs typeface="Times New Roman"/>
              </a:rPr>
              <a:t>Принцип наглядности: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ea typeface="Calibri"/>
                <a:cs typeface="Times New Roman"/>
              </a:rPr>
              <a:t>Использование в работе с детьми дошкольного возраста на занятии по плаванию наглядные пособия, игрушки, личный пример.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u="sng" dirty="0">
                <a:ea typeface="Calibri"/>
                <a:cs typeface="Times New Roman"/>
              </a:rPr>
              <a:t>Принцип индивидуализации: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ea typeface="Calibri"/>
                <a:cs typeface="Times New Roman"/>
              </a:rPr>
              <a:t> Использовать в работе при необходимости персональные задания для детей, индивидуальные занятия. </a:t>
            </a:r>
          </a:p>
        </p:txBody>
      </p:sp>
    </p:spTree>
    <p:extLst>
      <p:ext uri="{BB962C8B-B14F-4D97-AF65-F5344CB8AC3E}">
        <p14:creationId xmlns:p14="http://schemas.microsoft.com/office/powerpoint/2010/main" val="3353663386"/>
      </p:ext>
    </p:extLst>
  </p:cSld>
  <p:clrMapOvr>
    <a:masterClrMapping/>
  </p:clrMapOvr>
  <p:transition spd="slow">
    <p:whee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52128"/>
          </a:xfrm>
        </p:spPr>
        <p:txBody>
          <a:bodyPr/>
          <a:lstStyle/>
          <a:p>
            <a:pPr>
              <a:buNone/>
            </a:pPr>
            <a:r>
              <a:rPr lang="ru-RU" sz="3600" u="sng" dirty="0" smtClean="0"/>
              <a:t>Результаты освоения детьми программы заносятся в диагностическую карту. 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dirty="0" smtClean="0"/>
              <a:t>Карта  состоит из заданий, которые соответствуют возрасту ребенка.</a:t>
            </a:r>
          </a:p>
          <a:p>
            <a:pPr>
              <a:buNone/>
            </a:pPr>
            <a:r>
              <a:rPr lang="ru-RU" dirty="0" smtClean="0"/>
              <a:t>В ходе выполнения упражнений подсчитывается уровень подготовки.</a:t>
            </a:r>
          </a:p>
          <a:p>
            <a:pPr>
              <a:buNone/>
            </a:pPr>
            <a:r>
              <a:rPr lang="ru-RU" dirty="0" smtClean="0"/>
              <a:t>Результаты освоения навыка плавания дошкольниками всех возрастных групп заносятся  в сводную таблицу.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60236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u="sng" dirty="0" smtClean="0"/>
              <a:t>Взаимодействие инструктора по плаванию с семьями воспитанников</a:t>
            </a:r>
          </a:p>
          <a:p>
            <a:pPr algn="ctr">
              <a:buNone/>
            </a:pPr>
            <a:r>
              <a:rPr lang="ru-RU" sz="3200" u="sng" dirty="0" smtClean="0"/>
              <a:t> и педагогическим коллективом</a:t>
            </a:r>
          </a:p>
          <a:p>
            <a:pPr>
              <a:buNone/>
            </a:pPr>
            <a:r>
              <a:rPr lang="ru-RU" dirty="0" smtClean="0"/>
              <a:t> На протяжении всего дошкольного периода, детей</a:t>
            </a:r>
          </a:p>
          <a:p>
            <a:pPr>
              <a:buNone/>
            </a:pPr>
            <a:r>
              <a:rPr lang="ru-RU" dirty="0" smtClean="0"/>
              <a:t>сопровождают взрослые – родители и педагоги.</a:t>
            </a:r>
          </a:p>
          <a:p>
            <a:pPr>
              <a:buNone/>
            </a:pPr>
            <a:r>
              <a:rPr lang="ru-RU" dirty="0" smtClean="0"/>
              <a:t>Очень важно для правильного усвоения материала</a:t>
            </a:r>
          </a:p>
          <a:p>
            <a:pPr>
              <a:buNone/>
            </a:pPr>
            <a:r>
              <a:rPr lang="ru-RU" dirty="0" smtClean="0"/>
              <a:t>и достижения успеха в выполнении упражнений в</a:t>
            </a:r>
          </a:p>
          <a:p>
            <a:pPr>
              <a:buNone/>
            </a:pPr>
            <a:r>
              <a:rPr lang="ru-RU" dirty="0" smtClean="0"/>
              <a:t>воде обладать необходимой информацией и</a:t>
            </a:r>
          </a:p>
          <a:p>
            <a:pPr>
              <a:buNone/>
            </a:pPr>
            <a:r>
              <a:rPr lang="ru-RU" dirty="0" smtClean="0"/>
              <a:t>правильно применять её на практике. Для этого в</a:t>
            </a:r>
          </a:p>
          <a:p>
            <a:pPr>
              <a:buNone/>
            </a:pPr>
            <a:r>
              <a:rPr lang="ru-RU" dirty="0" smtClean="0"/>
              <a:t>рабочей программе выделен блок по работе с</a:t>
            </a:r>
          </a:p>
          <a:p>
            <a:pPr>
              <a:buNone/>
            </a:pPr>
            <a:r>
              <a:rPr lang="ru-RU" dirty="0" smtClean="0"/>
              <a:t>педагогами и родителями.</a:t>
            </a:r>
            <a:endParaRPr lang="ru-RU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70916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       </a:t>
            </a:r>
            <a:r>
              <a:rPr lang="ru-RU" sz="3500" u="sng" dirty="0" smtClean="0"/>
              <a:t>Описание материально- технического          обеспечения Программы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Бассейн Муниципального автономного дошкольного образовательного  учреждения полностью соответствует Санитарно-эпидемиологические правилам и нормативам "Плавательные бассейны. Гигиенические требования к устройству, эксплуатации и качеству воды. Контроль качества. </a:t>
            </a:r>
            <a:r>
              <a:rPr lang="ru-RU" dirty="0" err="1" smtClean="0"/>
              <a:t>СанПиН</a:t>
            </a:r>
            <a:r>
              <a:rPr lang="ru-RU" dirty="0" smtClean="0"/>
              <a:t> 2.1.2.1188-03" </a:t>
            </a:r>
          </a:p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7091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200" u="sng" dirty="0" smtClean="0"/>
              <a:t>Программа выстроена по следующей схеме</a:t>
            </a:r>
            <a:r>
              <a:rPr lang="ru-RU" sz="3200" b="1" u="sng" dirty="0" smtClean="0"/>
              <a:t>:</a:t>
            </a:r>
          </a:p>
          <a:p>
            <a:pPr>
              <a:buNone/>
            </a:pPr>
            <a:endParaRPr lang="ru-RU" sz="3200" u="sng" dirty="0" smtClean="0"/>
          </a:p>
          <a:p>
            <a:pPr>
              <a:buNone/>
            </a:pPr>
            <a:r>
              <a:rPr lang="ru-RU" sz="3200" dirty="0" smtClean="0"/>
              <a:t>- Первичная диагностика (начало учебного года)</a:t>
            </a:r>
          </a:p>
          <a:p>
            <a:pPr>
              <a:buNone/>
            </a:pPr>
            <a:r>
              <a:rPr lang="ru-RU" sz="3200" dirty="0" smtClean="0"/>
              <a:t>- Начальное обучение плаванию (или повторение прошлого года)</a:t>
            </a:r>
          </a:p>
          <a:p>
            <a:pPr>
              <a:buNone/>
            </a:pPr>
            <a:r>
              <a:rPr lang="ru-RU" sz="3200" dirty="0" smtClean="0"/>
              <a:t>- Дальнейшее обучение с многократным повторением упражнений</a:t>
            </a:r>
          </a:p>
          <a:p>
            <a:pPr>
              <a:buNone/>
            </a:pPr>
            <a:r>
              <a:rPr lang="ru-RU" sz="3200" dirty="0" smtClean="0"/>
              <a:t>- Итоговая диагностика (конец учебного года)</a:t>
            </a:r>
          </a:p>
          <a:p>
            <a:pPr marL="13716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63572480"/>
      </p:ext>
    </p:extLst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085584" cy="4709160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sz="4000" dirty="0" smtClean="0"/>
              <a:t>                 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000108"/>
            <a:ext cx="84296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indent="0">
              <a:buNone/>
            </a:pPr>
            <a:r>
              <a:rPr lang="ru-RU" sz="3600" u="sng" dirty="0" smtClean="0"/>
              <a:t>Цели и задачи реализации Программы</a:t>
            </a:r>
          </a:p>
          <a:p>
            <a:pPr marL="137160" indent="0">
              <a:buNone/>
            </a:pPr>
            <a:endParaRPr lang="ru-RU" sz="3600" dirty="0" smtClean="0"/>
          </a:p>
          <a:p>
            <a:pPr marL="137160" indent="0">
              <a:buNone/>
            </a:pPr>
            <a:r>
              <a:rPr lang="ru-RU" sz="3600" dirty="0" smtClean="0"/>
              <a:t>     Овладение      </a:t>
            </a:r>
            <a:r>
              <a:rPr lang="ru-RU" sz="3600" dirty="0" err="1" smtClean="0"/>
              <a:t>жизненноважными</a:t>
            </a:r>
            <a:r>
              <a:rPr lang="ru-RU" sz="3600" dirty="0" smtClean="0"/>
              <a:t> и здоровьесберегающим    навыком    плавания,    для    осуществления которой необходимо решить следующие задачи:</a:t>
            </a:r>
          </a:p>
        </p:txBody>
      </p:sp>
    </p:spTree>
    <p:extLst>
      <p:ext uri="{BB962C8B-B14F-4D97-AF65-F5344CB8AC3E}">
        <p14:creationId xmlns:p14="http://schemas.microsoft.com/office/powerpoint/2010/main" val="2190746408"/>
      </p:ext>
    </p:extLst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42918"/>
            <a:ext cx="81439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               </a:t>
            </a:r>
            <a:r>
              <a:rPr lang="ru-RU" sz="3600" u="sng" dirty="0" smtClean="0"/>
              <a:t>Оздоровительные задачи: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1. Укрепить здоровье ребенка.</a:t>
            </a:r>
            <a:br>
              <a:rPr lang="ru-RU" sz="3200" dirty="0" smtClean="0"/>
            </a:br>
            <a:r>
              <a:rPr lang="ru-RU" sz="3200" dirty="0" smtClean="0"/>
              <a:t>2. Совершенствовать  опорно-двигательный  аппарат.</a:t>
            </a:r>
            <a:br>
              <a:rPr lang="ru-RU" sz="3200" dirty="0" smtClean="0"/>
            </a:br>
            <a:r>
              <a:rPr lang="ru-RU" sz="3200" dirty="0" smtClean="0"/>
              <a:t>3. Формировать правильную осанку.</a:t>
            </a:r>
            <a:br>
              <a:rPr lang="ru-RU" sz="3200" dirty="0" smtClean="0"/>
            </a:br>
            <a:r>
              <a:rPr lang="ru-RU" sz="3200" dirty="0" smtClean="0"/>
              <a:t>4. Повышать работоспособность организма, приобщать ребенка к здоровому образу жизни.</a:t>
            </a:r>
            <a:br>
              <a:rPr lang="ru-RU" sz="3200" dirty="0" smtClean="0"/>
            </a:br>
            <a:r>
              <a:rPr lang="ru-RU" sz="3200" dirty="0" smtClean="0"/>
              <a:t>5. Закаливание.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004387"/>
      </p:ext>
    </p:extLst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28596" y="1500174"/>
            <a:ext cx="842968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Образовательные задачи: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расширять знания о значении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600" dirty="0" smtClean="0"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занятий плаванием;</a:t>
            </a:r>
            <a:endParaRPr lang="ru-RU" sz="3600" dirty="0" smtClean="0">
              <a:ea typeface="Calibri" pitchFamily="34" charset="0"/>
              <a:cs typeface="Arial" pitchFamily="34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2.    учить  плаванию различными             способами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136904" cy="6192688"/>
          </a:xfrm>
        </p:spPr>
        <p:txBody>
          <a:bodyPr/>
          <a:lstStyle/>
          <a:p>
            <a:endParaRPr lang="ru-RU" sz="4000" u="sng" dirty="0" smtClean="0"/>
          </a:p>
          <a:p>
            <a:r>
              <a:rPr lang="ru-RU" sz="4000" u="sng" dirty="0" smtClean="0"/>
              <a:t>Воспитательные </a:t>
            </a:r>
            <a:r>
              <a:rPr lang="ru-RU" sz="4000" u="sng" dirty="0"/>
              <a:t>задачи: </a:t>
            </a:r>
          </a:p>
          <a:p>
            <a:pPr algn="l"/>
            <a:endParaRPr lang="ru-RU" dirty="0" smtClean="0"/>
          </a:p>
          <a:p>
            <a:pPr algn="l"/>
            <a:r>
              <a:rPr lang="ru-RU" sz="3600" dirty="0" smtClean="0"/>
              <a:t>1. Воспитывать </a:t>
            </a:r>
            <a:r>
              <a:rPr lang="ru-RU" sz="3600" dirty="0"/>
              <a:t>нравственно волевые качества: смелость, настойчивость, чувство собственного достоинства, уверенность в себе</a:t>
            </a:r>
            <a:r>
              <a:rPr lang="ru-RU" sz="3600" dirty="0" smtClean="0"/>
              <a:t>.</a:t>
            </a:r>
          </a:p>
          <a:p>
            <a:pPr marL="742950" indent="-742950" algn="l">
              <a:buAutoNum type="arabicPeriod"/>
            </a:pPr>
            <a:endParaRPr lang="ru-RU" sz="3600" dirty="0"/>
          </a:p>
          <a:p>
            <a:pPr algn="l"/>
            <a:r>
              <a:rPr lang="ru-RU" sz="3600" dirty="0"/>
              <a:t>2. Воспитывать заботу о своем здоровье.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064453"/>
      </p:ext>
    </p:extLst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6120720"/>
          </a:xfrm>
        </p:spPr>
        <p:txBody>
          <a:bodyPr/>
          <a:lstStyle/>
          <a:p>
            <a:pPr marL="137160" indent="0">
              <a:buNone/>
            </a:pPr>
            <a:endParaRPr lang="ru-RU" sz="3600" u="sng" dirty="0" smtClean="0"/>
          </a:p>
          <a:p>
            <a:pPr marL="13716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857233"/>
            <a:ext cx="850112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indent="0" algn="ctr">
              <a:buNone/>
            </a:pPr>
            <a:r>
              <a:rPr lang="ru-RU" sz="2800" u="sng" dirty="0" smtClean="0"/>
              <a:t> </a:t>
            </a:r>
            <a:r>
              <a:rPr lang="ru-RU" sz="3600" u="sng" dirty="0" smtClean="0"/>
              <a:t>Новизна программы</a:t>
            </a:r>
          </a:p>
          <a:p>
            <a:pPr marL="137160" indent="0" algn="ctr">
              <a:buNone/>
            </a:pPr>
            <a:endParaRPr lang="ru-RU" sz="3600" u="sng" dirty="0" smtClean="0"/>
          </a:p>
          <a:p>
            <a:pPr marL="137160" indent="0">
              <a:buNone/>
            </a:pPr>
            <a:r>
              <a:rPr lang="ru-RU" sz="3600" dirty="0" smtClean="0"/>
              <a:t>1</a:t>
            </a:r>
            <a:r>
              <a:rPr lang="ru-RU" sz="3200" dirty="0" smtClean="0"/>
              <a:t>.     В том чтобы учитывать индивидуальные         потребности каждого ребенка и возможность освоения  Программы на разных этапах ее реализации в соответствии с ФГОС.</a:t>
            </a:r>
          </a:p>
          <a:p>
            <a:pPr marL="651510" indent="-514350">
              <a:buAutoNum type="arabicPeriod"/>
            </a:pPr>
            <a:endParaRPr lang="ru-RU" sz="3200" dirty="0" smtClean="0"/>
          </a:p>
          <a:p>
            <a:pPr marL="137160" indent="0">
              <a:buNone/>
            </a:pPr>
            <a:r>
              <a:rPr lang="ru-RU" sz="3200" dirty="0" smtClean="0"/>
              <a:t>2.	Присутствие на занятиях в бассейне    полностью всей группы.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4871371"/>
      </p:ext>
    </p:extLst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928670"/>
            <a:ext cx="871540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Планируемые результаты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освоения Программы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1.	Сформированное эмоциональное отношение ребенка к занятиям плаванием.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2.	Сформированный навык подготовительных и специальных упражнений по   плаванию.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3.	Сформировано осознанное и бережное отношение к своему здоровью.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4.	Улучшенное состояние здоровья у часто болеющих детей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898733"/>
      </p:ext>
    </p:extLst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233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4800" dirty="0" smtClean="0"/>
              <a:t>Подгрупповая работа</a:t>
            </a:r>
          </a:p>
          <a:p>
            <a:pPr>
              <a:buNone/>
            </a:pPr>
            <a:r>
              <a:rPr lang="ru-RU" dirty="0" smtClean="0"/>
              <a:t>               </a:t>
            </a:r>
            <a:r>
              <a:rPr lang="ru-RU" sz="4800" dirty="0" smtClean="0"/>
              <a:t>Индивидуальная работа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285860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u="sng" dirty="0" smtClean="0"/>
              <a:t>Формы работы с детьми </a:t>
            </a:r>
          </a:p>
          <a:p>
            <a:pPr algn="ctr"/>
            <a:r>
              <a:rPr lang="ru-RU" sz="3600" u="sng" dirty="0" smtClean="0"/>
              <a:t>в рамках программы</a:t>
            </a:r>
            <a:endParaRPr lang="ru-RU" sz="3600" u="sng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Апекс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550</Words>
  <Application>Microsoft Office PowerPoint</Application>
  <PresentationFormat>Экран (4:3)</PresentationFormat>
  <Paragraphs>91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1_Апекс</vt:lpstr>
      <vt:lpstr>Модифицированная рабочая программа  по обучению плаванию детей дошкольного возраста  (3 года - 7 лет)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Адаптированная рабочая программа  по обучению плаванию детей дошкольного возраста  (3 года - 7 лет)</dc:title>
  <dc:creator>Пользователь</dc:creator>
  <cp:lastModifiedBy>Пользователь</cp:lastModifiedBy>
  <cp:revision>38</cp:revision>
  <dcterms:created xsi:type="dcterms:W3CDTF">2014-08-07T08:15:43Z</dcterms:created>
  <dcterms:modified xsi:type="dcterms:W3CDTF">2014-10-29T14:06:02Z</dcterms:modified>
</cp:coreProperties>
</file>