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0" r:id="rId2"/>
    <p:sldId id="260" r:id="rId3"/>
    <p:sldId id="261" r:id="rId4"/>
    <p:sldId id="262" r:id="rId5"/>
    <p:sldId id="281" r:id="rId6"/>
    <p:sldId id="282" r:id="rId7"/>
    <p:sldId id="283" r:id="rId8"/>
    <p:sldId id="284" r:id="rId9"/>
    <p:sldId id="285" r:id="rId10"/>
    <p:sldId id="263" r:id="rId11"/>
    <p:sldId id="266" r:id="rId12"/>
    <p:sldId id="256" r:id="rId13"/>
    <p:sldId id="267" r:id="rId14"/>
    <p:sldId id="268" r:id="rId15"/>
    <p:sldId id="269" r:id="rId16"/>
    <p:sldId id="271" r:id="rId17"/>
    <p:sldId id="286" r:id="rId18"/>
    <p:sldId id="287" r:id="rId19"/>
    <p:sldId id="290" r:id="rId20"/>
    <p:sldId id="288" r:id="rId21"/>
    <p:sldId id="289" r:id="rId22"/>
    <p:sldId id="274" r:id="rId23"/>
    <p:sldId id="273" r:id="rId24"/>
    <p:sldId id="275" r:id="rId25"/>
    <p:sldId id="277" r:id="rId26"/>
    <p:sldId id="276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BB2786"/>
    <a:srgbClr val="0000FF"/>
    <a:srgbClr val="80008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1EEC-1BDF-47BC-89D6-EA3BD2942087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0C5C7-5553-4CD8-8EFC-BDEA66A5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0C5C7-5553-4CD8-8EFC-BDEA66A5BA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qes.yandex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74;&#1089;&#1082;&#1072;&#1079;&#1082;&#1072;&#1093;.&#1088;&#1092;/rasskazy/chehov" TargetMode="External"/><Relationship Id="rId5" Type="http://schemas.openxmlformats.org/officeDocument/2006/relationships/hyperlink" Target="http://www.dvinainform.ru/foto" TargetMode="External"/><Relationship Id="rId4" Type="http://schemas.openxmlformats.org/officeDocument/2006/relationships/hyperlink" Target="http://ru.wikipedia.orq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2;&#1096;&#1072;\Desktop\&#1073;&#1077;&#1083;&#1086;&#1083;&#1086;&#1073;&#1099;&#1081;\Voy-volka-Pesnya-odinochestva(muzofon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gradFill>
                  <a:gsLst>
                    <a:gs pos="64999">
                      <a:srgbClr val="800080"/>
                    </a:gs>
                    <a:gs pos="89999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Литературное чтение </a:t>
            </a:r>
            <a:br>
              <a:rPr lang="ru-RU" b="1" dirty="0" smtClean="0">
                <a:gradFill>
                  <a:gsLst>
                    <a:gs pos="64999">
                      <a:srgbClr val="800080"/>
                    </a:gs>
                    <a:gs pos="89999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</a:br>
            <a:r>
              <a:rPr lang="ru-RU" b="1" dirty="0" smtClean="0">
                <a:gradFill>
                  <a:gsLst>
                    <a:gs pos="64999">
                      <a:srgbClr val="800080"/>
                    </a:gs>
                    <a:gs pos="89999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 </a:t>
            </a:r>
            <a:r>
              <a:rPr lang="en-US" b="1" dirty="0" smtClean="0">
                <a:gradFill>
                  <a:gsLst>
                    <a:gs pos="64999">
                      <a:srgbClr val="800080"/>
                    </a:gs>
                    <a:gs pos="89999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3</a:t>
            </a:r>
            <a:r>
              <a:rPr lang="ru-RU" b="1" dirty="0" smtClean="0">
                <a:gradFill>
                  <a:gsLst>
                    <a:gs pos="64999">
                      <a:srgbClr val="800080"/>
                    </a:gs>
                    <a:gs pos="89999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 класс</a:t>
            </a:r>
            <a:endParaRPr lang="ru-RU" dirty="0">
              <a:gradFill>
                <a:gsLst>
                  <a:gs pos="64999">
                    <a:srgbClr val="800080"/>
                  </a:gs>
                  <a:gs pos="89999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Стрельцова Людмила Юрьевна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Кагальницкая </a:t>
            </a:r>
            <a:r>
              <a:rPr lang="ru-RU" dirty="0" smtClean="0">
                <a:solidFill>
                  <a:schemeClr val="tx1"/>
                </a:solidFill>
              </a:rPr>
              <a:t>СОШ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Азовского района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3">
                    <a:shade val="75000"/>
                  </a:schemeClr>
                </a:solidFill>
              </a:rPr>
              <a:t>Задачи :</a:t>
            </a:r>
            <a:endParaRPr lang="ru-RU" sz="48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6386" name="Содержимое 1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7" name="Содержимое 13"/>
          <p:cNvSpPr>
            <a:spLocks noGrp="1"/>
          </p:cNvSpPr>
          <p:nvPr>
            <p:ph sz="half" idx="2"/>
          </p:nvPr>
        </p:nvSpPr>
        <p:spPr>
          <a:xfrm>
            <a:off x="3923928" y="1371600"/>
            <a:ext cx="4915272" cy="468153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Будем учиться читать-думать, читать-чувствовать, читать- жить. </a:t>
            </a:r>
          </a:p>
        </p:txBody>
      </p:sp>
      <p:pic>
        <p:nvPicPr>
          <p:cNvPr id="16388" name="Picture 4" descr="C:\Users\user\Pictures\Belolob%2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34861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screen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3E26EE"/>
                </a:solidFill>
              </a:rPr>
              <a:t>Правила совместной работы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300" b="1" smtClean="0"/>
              <a:t> </a:t>
            </a:r>
            <a:endParaRPr lang="ru-RU" sz="2300" smtClean="0"/>
          </a:p>
          <a:p>
            <a:pPr>
              <a:lnSpc>
                <a:spcPct val="80000"/>
              </a:lnSpc>
            </a:pPr>
            <a:r>
              <a:rPr lang="ru-RU" sz="2300" smtClean="0"/>
              <a:t>1)      работать дружно: быть внимательным друг к другу, вежливым, не отвлекаться на посторонние дела, не мешать друг другу, вовремя оказывать помощь, выполнять указания старшего;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2)      работать по плану;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3)      своевременно выполнять задание: следить за временем, доводить начатое дело до конца;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4)      качественно выполнять работу(аккуратно), соблюдать технику безопасности; 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5)      каждый из подгруппы должен уметь защищать общее дело и своё в частности;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 6)   результат труда должен быть озвучен.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Документы\Мама\зим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 группах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1-я  группа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читает – думает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отрывков научно-популярного рассказа «О волке и волках»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2-я  группа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читает-живёт жизнью героев произведения.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волчицы.</a:t>
            </a:r>
            <a:endParaRPr lang="ru-RU" b="1" dirty="0" smtClean="0">
              <a:solidFill>
                <a:srgbClr val="3E26E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3E26E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3-я  группа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читает-моделирует.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помощью справочной литературы определить модель произведения.</a:t>
            </a:r>
          </a:p>
          <a:p>
            <a:endParaRPr lang="ru-RU" b="1" dirty="0" smtClean="0">
              <a:solidFill>
                <a:srgbClr val="3E26EE"/>
              </a:solidFill>
            </a:endParaRPr>
          </a:p>
          <a:p>
            <a:endParaRPr lang="ru-RU" dirty="0" smtClean="0">
              <a:solidFill>
                <a:srgbClr val="3E26EE"/>
              </a:solidFill>
            </a:endParaRPr>
          </a:p>
          <a:p>
            <a:endParaRPr lang="ru-RU" dirty="0" smtClean="0">
              <a:solidFill>
                <a:srgbClr val="3E26EE"/>
              </a:solidFill>
            </a:endParaRPr>
          </a:p>
          <a:p>
            <a:endParaRPr lang="ru-RU" dirty="0" smtClean="0">
              <a:solidFill>
                <a:srgbClr val="3E26E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228601"/>
            <a:ext cx="8534400" cy="6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3E26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 1-й группе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Читает – думает  над сюжетом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новые наиболее интересные факты о жизни волка вы для себя открыли?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Вредный   или полезный зверь волк?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Совпадает ли образ волка в русских народных сказках с реальным характером этого животного?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1207" name="Picture 7" descr="ANd9GcQzLE55eEsOhhlqk3XFaDqHTtwZY5RUF6-DPdx6fU1LEgcO-l2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267744" cy="2708920"/>
          </a:xfrm>
          <a:prstGeom prst="rect">
            <a:avLst/>
          </a:prstGeom>
          <a:noFill/>
        </p:spPr>
      </p:pic>
      <p:sp>
        <p:nvSpPr>
          <p:cNvPr id="51209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1211" name="Picture 11" descr="belolobiy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81"/>
            <a:ext cx="2951162" cy="2708920"/>
          </a:xfrm>
          <a:prstGeom prst="rect">
            <a:avLst/>
          </a:prstGeom>
          <a:noFill/>
        </p:spPr>
      </p:pic>
      <p:pic>
        <p:nvPicPr>
          <p:cNvPr id="51213" name="Picture 13" descr="ANd9GcRHh9BkxhHT4AzM4owSpnoIMUGyXuBiLbfLF_eUKl_Yl4AGfzPXZ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149081"/>
            <a:ext cx="2255515" cy="2708920"/>
          </a:xfrm>
          <a:prstGeom prst="rect">
            <a:avLst/>
          </a:prstGeom>
          <a:noFill/>
        </p:spPr>
      </p:pic>
      <p:sp>
        <p:nvSpPr>
          <p:cNvPr id="51214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381750"/>
            <a:ext cx="647700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3E26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 2-й группе:</a:t>
            </a:r>
            <a:br>
              <a:rPr lang="ru-RU" sz="3200" b="1" smtClean="0">
                <a:solidFill>
                  <a:srgbClr val="3E26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b="1" smtClean="0">
              <a:solidFill>
                <a:srgbClr val="3E26E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u="sng" dirty="0" smtClean="0"/>
              <a:t>Читает-живёт жизнью героев произведения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Ваша цель: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полную характеристику волчихи</a:t>
            </a:r>
          </a:p>
        </p:txBody>
      </p:sp>
      <p:sp>
        <p:nvSpPr>
          <p:cNvPr id="5223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524625"/>
            <a:ext cx="360362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C:\Users\user\Pictures\Чехов\iCATIPHY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95936" y="3128963"/>
            <a:ext cx="4660900" cy="37290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E26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 3-й группе</a:t>
            </a:r>
            <a:r>
              <a:rPr lang="ru-RU" dirty="0" smtClean="0">
                <a:solidFill>
                  <a:srgbClr val="3E26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читает – моделирует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Ваша цель: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помощью справочной литературы определить модель произведения. (определить жанр, тему ,композиционное строение, главного героя, главную мысль произведения)</a:t>
            </a:r>
          </a:p>
        </p:txBody>
      </p:sp>
      <p:pic>
        <p:nvPicPr>
          <p:cNvPr id="56324" name="Picture 4" descr="ANd9GcSOLnQBwy3dSPulhyqWkt-0q4uNURJ7PjouucQVpcLGox71kcIt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7" y="4121150"/>
            <a:ext cx="2303463" cy="2736850"/>
          </a:xfrm>
          <a:prstGeom prst="rect">
            <a:avLst/>
          </a:prstGeom>
          <a:noFill/>
        </p:spPr>
      </p:pic>
      <p:sp>
        <p:nvSpPr>
          <p:cNvPr id="563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524625"/>
            <a:ext cx="43338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исследования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группа: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Хорошие родители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подельчив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Сочувствует чужому горю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 леса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Умён, скрытен, осторожен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Хороший охотник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Терпелив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группа: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Слабого здоровья, немолодая, мнительная…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Заботливая мать. Облизала волчат перед уходом.  Думала о том, как бы дома никто не обидел ее волчат. Приучала детей к охоте, давая поиграть со щенком.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сочувствует волчихе, жалеет ее. Он говорит о ней, как о человеке:  «приходилось кушать». 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Пугливая (испугалась лая собаки и схватила, что первое попалось в зубы).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Голодная («тощий живот»).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Грызла сухую лошадиную кость.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Вспоминала запах ягнят и молока.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Умная (обогнала щенка, чтоб тот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снова не помешал ей охотиться)</a:t>
            </a:r>
          </a:p>
          <a:p>
            <a:endParaRPr lang="ru-RU" sz="2400" dirty="0"/>
          </a:p>
        </p:txBody>
      </p:sp>
      <p:pic>
        <p:nvPicPr>
          <p:cNvPr id="4" name="Picture 5" descr="ANd9GcSEhtlcDwcSzBcNYH3tuhnI5mCcDeYnt-dA_WZaTI0x456FvJY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70790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Аллегория-очеловечивание животных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и док_На_D\ирина николаевна\материалы для оформления слайдов\клипарты\cats\dogwagg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064896" cy="108011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Природа – соучастник человеческой жизни</a:t>
            </a:r>
            <a:endParaRPr lang="ru-RU" dirty="0"/>
          </a:p>
        </p:txBody>
      </p:sp>
      <p:pic>
        <p:nvPicPr>
          <p:cNvPr id="8" name="Picture 11" descr="File17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5816" y="1412776"/>
            <a:ext cx="3068638" cy="4071937"/>
          </a:xfr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4493096" cy="699864"/>
          </a:xfrm>
        </p:spPr>
        <p:txBody>
          <a:bodyPr>
            <a:noAutofit/>
          </a:bodyPr>
          <a:lstStyle/>
          <a:p>
            <a:r>
              <a:rPr lang="ru-RU" sz="4400" i="1" u="sng" dirty="0" smtClean="0">
                <a:solidFill>
                  <a:schemeClr val="tx1"/>
                </a:solidFill>
              </a:rPr>
              <a:t>А.П.Чехов</a:t>
            </a:r>
            <a:endParaRPr lang="ru-RU" sz="44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 группа: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–небольшое по объему произведение.  В основу рассказа положено одно важное событие.  Читатель ничего не знает о прошлом и будущем героев.   В рассказе один главный герой или два, а остальные - действующие лица.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написания рассказа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передать некоторую мысль, а не рассказать о каком -либо событии или герое.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( коротко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чём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произведение)-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волчихи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 descr="1b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2129780" cy="141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Композиция (построение) рассказа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Завязка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(с чего всё началось, начало конфликта)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Развитие  действия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(основные события, конфликт)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Кульминация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(самый острый момент, напряжение)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Развязка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(разрешение конфликта, противоречий)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Главный  герой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Действующие лица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(кроме главных героев)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Время действия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Главная мысль произведения (идея)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- то, что хотел донести до читателя автор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1255713"/>
          </a:xfrm>
        </p:spPr>
        <p:txBody>
          <a:bodyPr>
            <a:normAutofit fontScale="90000"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</a:rPr>
              <a:t>Получать радость от знакомства с новым, способность удивлять и жажда всё понять</a:t>
            </a:r>
            <a:r>
              <a:rPr lang="ru-RU" sz="2900" b="1" i="1" u="sng" dirty="0" smtClean="0">
                <a:solidFill>
                  <a:srgbClr val="002060"/>
                </a:solidFill>
              </a:rPr>
              <a:t>.</a:t>
            </a:r>
            <a:r>
              <a:rPr lang="ru-RU" sz="2900" b="1" dirty="0" smtClean="0">
                <a:solidFill>
                  <a:schemeClr val="accent1"/>
                </a:solidFill>
              </a:rPr>
              <a:t/>
            </a:r>
            <a:br>
              <a:rPr lang="ru-RU" sz="2900" b="1" dirty="0" smtClean="0">
                <a:solidFill>
                  <a:schemeClr val="accent1"/>
                </a:solidFill>
              </a:rPr>
            </a:br>
            <a:endParaRPr lang="ru-RU" sz="2900" b="1" dirty="0" smtClean="0">
              <a:solidFill>
                <a:schemeClr val="accent1"/>
              </a:solidFill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268760"/>
            <a:ext cx="8367712" cy="532859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Подтвердили ли мы нашу гипотезу?</a:t>
            </a:r>
          </a:p>
          <a:p>
            <a:r>
              <a:rPr lang="ru-RU" b="1" dirty="0" smtClean="0"/>
              <a:t>ВЫВОД: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 животных жизнь не легче, чем у людей. У них в  жизни  тоже есть проблемы. Животные, как люди, могут переживать, мнить, наблюдать.</a:t>
            </a:r>
          </a:p>
          <a:p>
            <a:r>
              <a:rPr lang="ru-RU" dirty="0" smtClean="0"/>
              <a:t> А. П. Чехов сумел проникнуть в чувства и мысли волчихи. У него мы научились понимать животных, понимать окружающий мир.</a:t>
            </a:r>
            <a:endParaRPr lang="ru-RU" b="1" dirty="0" smtClean="0"/>
          </a:p>
        </p:txBody>
      </p:sp>
      <p:sp>
        <p:nvSpPr>
          <p:cNvPr id="604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395287" cy="2143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939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3E26EE"/>
                </a:solidFill>
              </a:rPr>
              <a:t>А.П.Чехов очень любил животных</a:t>
            </a:r>
            <a:r>
              <a:rPr lang="ru-RU" smtClean="0">
                <a:solidFill>
                  <a:srgbClr val="3E26EE"/>
                </a:solidFill>
              </a:rPr>
              <a:t>.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83969" y="1268760"/>
            <a:ext cx="4860031" cy="442433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ctr">
              <a:buNone/>
            </a:pPr>
            <a:r>
              <a:rPr lang="ru-RU" sz="4000" i="1" dirty="0" smtClean="0">
                <a:latin typeface="Monotype Corsiva" pitchFamily="66" charset="0"/>
              </a:rPr>
              <a:t>Природа – соучастник человеческой жизни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А.П.Чехов</a:t>
            </a:r>
          </a:p>
          <a:p>
            <a:pPr algn="ctr">
              <a:buFont typeface="Wingdings 2" pitchFamily="18" charset="2"/>
              <a:buNone/>
            </a:pPr>
            <a:endParaRPr lang="ru-RU" sz="2500" dirty="0" smtClean="0"/>
          </a:p>
        </p:txBody>
      </p:sp>
      <p:pic>
        <p:nvPicPr>
          <p:cNvPr id="59396" name="Picture 2" descr="C:\Users\user\Pictures\iCA7R2VG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340768"/>
            <a:ext cx="3200400" cy="4395787"/>
          </a:xfrm>
        </p:spPr>
      </p:pic>
      <p:sp>
        <p:nvSpPr>
          <p:cNvPr id="59397" name="TextBox 6"/>
          <p:cNvSpPr txBox="1">
            <a:spLocks noChangeArrowheads="1"/>
          </p:cNvSpPr>
          <p:nvPr/>
        </p:nvSpPr>
        <p:spPr bwMode="auto">
          <a:xfrm>
            <a:off x="107504" y="5877272"/>
            <a:ext cx="4079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Чехов с таксами – Хиной и Бромом.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Комментарий учителя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А.П.Чехов писал только для взрослых, и лишь дважды сделал исключение для журнала «Детское чтение», написав в 1895 году рассказ «Белолобый» и рассказ «Каштанка».</a:t>
            </a:r>
          </a:p>
          <a:p>
            <a:r>
              <a:rPr lang="ru-RU" i="1" u="sng" dirty="0" smtClean="0">
                <a:solidFill>
                  <a:srgbClr val="002060"/>
                </a:solidFill>
              </a:rPr>
              <a:t>Прочитайте его!</a:t>
            </a:r>
          </a:p>
          <a:p>
            <a:endParaRPr lang="ru-RU" dirty="0" smtClean="0">
              <a:solidFill>
                <a:schemeClr val="accent1"/>
              </a:solidFill>
            </a:endParaRPr>
          </a:p>
        </p:txBody>
      </p:sp>
      <p:pic>
        <p:nvPicPr>
          <p:cNvPr id="61445" name="Picture 5" descr="ANd9GcTcFZ3NXTl-K4IvUhKw3mJUXjoQc45-N3-GPM92HnVkrpweZd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3617912"/>
            <a:ext cx="2244725" cy="3240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  <a:noFill/>
        </p:spPr>
        <p:txBody>
          <a:bodyPr anchor="ctr">
            <a:normAutofit fontScale="90000"/>
          </a:bodyPr>
          <a:lstStyle/>
          <a:p>
            <a:r>
              <a:rPr lang="ru-RU" sz="3500" b="1" dirty="0" smtClean="0">
                <a:solidFill>
                  <a:srgbClr val="3E26EE"/>
                </a:solidFill>
              </a:rPr>
              <a:t> Рефлексия</a:t>
            </a:r>
            <a:br>
              <a:rPr lang="ru-RU" sz="3500" b="1" dirty="0" smtClean="0">
                <a:solidFill>
                  <a:srgbClr val="3E26EE"/>
                </a:solidFill>
              </a:rPr>
            </a:br>
            <a:endParaRPr lang="ru-RU" sz="3500" b="1" dirty="0" smtClean="0">
              <a:solidFill>
                <a:srgbClr val="3E26EE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692150" indent="-60960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нового вы сегодня узнали?</a:t>
            </a: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чего было построено новое знание?</a:t>
            </a: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лучше получать знания от учителя или добывать самим?</a:t>
            </a: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активно участвовал в работе группы?</a:t>
            </a: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 фразу:</a:t>
            </a: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«Урок дал мне для жизни..»,</a:t>
            </a: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«Меня удивило…»,</a:t>
            </a: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«Я познакомился..», </a:t>
            </a:r>
          </a:p>
          <a:p>
            <a:pPr marL="69215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«Было трудно…, но…»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E26EE"/>
                </a:solidFill>
              </a:rPr>
              <a:t>Домашнее задание по выбору:</a:t>
            </a:r>
            <a:endParaRPr lang="ru-RU" dirty="0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476672"/>
            <a:ext cx="8229600" cy="5328592"/>
          </a:xfrm>
        </p:spPr>
        <p:txBody>
          <a:bodyPr/>
          <a:lstStyle/>
          <a:p>
            <a:pPr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Пересказать любой отрывок из рассказа;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Составить рассказ от лица волчихи;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Ответить на вопрос: «Почему хорошо известный вам житель лесов и степей – волк получил такое название?»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4.Проанализировать образ Белолобого.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Сочинить своё продолжение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рассказа.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65538" name="Содержимое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 algn="ctr">
              <a:lnSpc>
                <a:spcPct val="150000"/>
              </a:lnSpc>
              <a:buFont typeface="Wingdings 2" pitchFamily="18" charset="2"/>
              <a:buNone/>
            </a:pPr>
            <a:r>
              <a:rPr lang="ru-RU" sz="4500" b="1" dirty="0" smtClean="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rgbClr val="D60093"/>
                    </a:gs>
                    <a:gs pos="100000">
                      <a:srgbClr val="156B13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</a:rPr>
              <a:t>Спасибо за урок! </a:t>
            </a:r>
          </a:p>
          <a:p>
            <a:pPr marL="365125" indent="-282575" algn="ctr">
              <a:lnSpc>
                <a:spcPct val="150000"/>
              </a:lnSpc>
              <a:buFont typeface="Wingdings 2" pitchFamily="18" charset="2"/>
              <a:buNone/>
            </a:pPr>
            <a:r>
              <a:rPr lang="ru-RU" sz="4500" b="1" dirty="0" smtClean="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rgbClr val="D60093"/>
                    </a:gs>
                    <a:gs pos="100000">
                      <a:srgbClr val="156B13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</a:rPr>
              <a:t>Всем удачи и успехов!</a:t>
            </a:r>
          </a:p>
          <a:p>
            <a:pPr marL="365125" indent="-282575" algn="ctr">
              <a:buFont typeface="Wingdings 2" pitchFamily="18" charset="2"/>
              <a:buNone/>
            </a:pPr>
            <a:endParaRPr lang="ru-RU" sz="45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3E26EE"/>
                </a:solidFill>
              </a:rPr>
              <a:t>Список литературы и источников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/>
              <a:t>Список литературы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В.И.Кулешов. Жизнь и творчество А.П.Чехова. Очерк.- Москва, Издательство "Детская литература", 1985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Русские писатели XIX в. Большой учебный справочник. - Москва, Издательский дом "Дрофа", 2000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Большой справочник школьника. - Москва, Издательский дом "Дрофа",1999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А.П.Чехов. "Белолобый". - Москва, Издательство "Детская литература", 1974</a:t>
            </a:r>
            <a:endParaRPr lang="ru-RU" sz="200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3"/>
              </a:rPr>
              <a:t> </a:t>
            </a:r>
            <a:r>
              <a:rPr lang="en-US" sz="2000" smtClean="0">
                <a:hlinkClick r:id="rId3"/>
              </a:rPr>
              <a:t>http</a:t>
            </a:r>
            <a:r>
              <a:rPr lang="ru-RU" sz="2000" smtClean="0">
                <a:hlinkClick r:id="rId3"/>
              </a:rPr>
              <a:t>://</a:t>
            </a:r>
            <a:r>
              <a:rPr lang="en-US" sz="2000" smtClean="0">
                <a:hlinkClick r:id="rId3"/>
              </a:rPr>
              <a:t>www</a:t>
            </a:r>
            <a:r>
              <a:rPr lang="ru-RU" sz="2000" smtClean="0">
                <a:hlinkClick r:id="rId3"/>
              </a:rPr>
              <a:t>.</a:t>
            </a:r>
            <a:r>
              <a:rPr lang="en-US" sz="2000" smtClean="0">
                <a:hlinkClick r:id="rId3"/>
              </a:rPr>
              <a:t>imaqes</a:t>
            </a:r>
            <a:r>
              <a:rPr lang="ru-RU" sz="2000" smtClean="0">
                <a:hlinkClick r:id="rId3"/>
              </a:rPr>
              <a:t>.</a:t>
            </a:r>
            <a:r>
              <a:rPr lang="en-US" sz="2000" smtClean="0">
                <a:hlinkClick r:id="rId3"/>
              </a:rPr>
              <a:t>yandex</a:t>
            </a:r>
            <a:r>
              <a:rPr lang="ru-RU" sz="2000" smtClean="0">
                <a:hlinkClick r:id="rId3"/>
              </a:rPr>
              <a:t>.</a:t>
            </a:r>
            <a:r>
              <a:rPr lang="en-US" sz="2000" smtClean="0">
                <a:hlinkClick r:id="rId3"/>
              </a:rPr>
              <a:t>ru</a:t>
            </a:r>
            <a:endParaRPr lang="en-US" sz="2000" smtClean="0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hlinkClick r:id="rId4"/>
              </a:rPr>
              <a:t>http://ru.wikipedia.orq</a:t>
            </a:r>
            <a:r>
              <a:rPr lang="en-US" sz="2000" smtClean="0"/>
              <a:t>  </a:t>
            </a:r>
            <a:endParaRPr lang="en-US" sz="2000" smtClean="0"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hlinkClick r:id="rId5"/>
              </a:rPr>
              <a:t>http://www.dvinainform.ru/foto</a:t>
            </a:r>
            <a:r>
              <a:rPr lang="en-US" sz="2000" smtClean="0"/>
              <a:t> </a:t>
            </a:r>
            <a:endParaRPr lang="en-US" sz="2000" smtClean="0"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hlinkClick r:id="rId6"/>
              </a:rPr>
              <a:t>http://</a:t>
            </a:r>
            <a:r>
              <a:rPr lang="ru-RU" sz="2000" smtClean="0">
                <a:hlinkClick r:id="rId6"/>
              </a:rPr>
              <a:t>всказках</a:t>
            </a:r>
            <a:r>
              <a:rPr lang="en-US" sz="2000" smtClean="0">
                <a:hlinkClick r:id="rId6"/>
              </a:rPr>
              <a:t>.</a:t>
            </a:r>
            <a:r>
              <a:rPr lang="ru-RU" sz="2000" smtClean="0">
                <a:hlinkClick r:id="rId6"/>
              </a:rPr>
              <a:t>рф</a:t>
            </a:r>
            <a:r>
              <a:rPr lang="en-US" sz="2000" smtClean="0">
                <a:hlinkClick r:id="rId6"/>
              </a:rPr>
              <a:t>/rasskazy/chehov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6" name="Picture 10" descr="28308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268915">
            <a:off x="0" y="476672"/>
            <a:ext cx="4427984" cy="6120680"/>
          </a:xfrm>
          <a:prstGeom prst="rect">
            <a:avLst/>
          </a:prstGeom>
          <a:noFill/>
        </p:spPr>
      </p:pic>
      <p:pic>
        <p:nvPicPr>
          <p:cNvPr id="7" name="Picture 4" descr="ANd9GcSOLnQBwy3dSPulhyqWkt-0q4uNURJ7PjouucQVpcLGox71kcIt0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9156">
            <a:off x="4499992" y="476672"/>
            <a:ext cx="464400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6034682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густом лесу, среди берез,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будто чувствуя вину,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проливая лишних слез,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Волчица воет на луну…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картинки\ЗВЕРЯТА\1\-image035-jpg_xtbkea5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85393"/>
            <a:ext cx="449999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Voy-volka-Pesnya-odinochestv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5894040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1034" name="Picture 10" descr="http://dlm3.meta.ua/pic/0/75/164/7Kgwd5GH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3619227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 descr="1196127125_1194733229_1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33125" t="46249" r="31250"/>
          <a:stretch>
            <a:fillRect/>
          </a:stretch>
        </p:blipFill>
        <p:spPr bwMode="auto">
          <a:xfrm>
            <a:off x="3563888" y="3257600"/>
            <a:ext cx="24837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6-tub-ru.yandex.net/i?id=58242036-4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0"/>
            <a:ext cx="3059832" cy="3284984"/>
          </a:xfrm>
          <a:prstGeom prst="rect">
            <a:avLst/>
          </a:prstGeom>
          <a:noFill/>
        </p:spPr>
      </p:pic>
      <p:pic>
        <p:nvPicPr>
          <p:cNvPr id="1030" name="Picture 6" descr="http://im3-tub-ru.yandex.net/i?id=67065705-4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140968"/>
            <a:ext cx="3131840" cy="3717032"/>
          </a:xfrm>
          <a:prstGeom prst="rect">
            <a:avLst/>
          </a:prstGeom>
          <a:noFill/>
        </p:spPr>
      </p:pic>
      <p:pic>
        <p:nvPicPr>
          <p:cNvPr id="1036" name="Picture 12" descr="http://www.edu54.ru/sites/default/files/images/2011/04/752e6fac401809f77e7859aa2b17fedb502e2796.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15816" cy="3284984"/>
          </a:xfrm>
          <a:prstGeom prst="rect">
            <a:avLst/>
          </a:prstGeom>
          <a:noFill/>
        </p:spPr>
      </p:pic>
      <p:pic>
        <p:nvPicPr>
          <p:cNvPr id="22530" name="Picture 2" descr="http://im1-tub-ru.yandex.net/i?id=167342892-49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0"/>
            <a:ext cx="313184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Саша\Desktop\аним вол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4888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1584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Восприятие мира глазами волчихи в произведении А.П.Чехова «Белолобый»</a:t>
            </a:r>
            <a:endParaRPr lang="ru-RU" dirty="0"/>
          </a:p>
        </p:txBody>
      </p:sp>
      <p:pic>
        <p:nvPicPr>
          <p:cNvPr id="44034" name="Picture 2" descr="http://club.foto.ru/gallery/images/photo/2012/04/07/1956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936257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Гипотеза (предположение)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Жизнь волка трудна и опасна</a:t>
            </a:r>
            <a:endParaRPr lang="ru-RU" dirty="0"/>
          </a:p>
        </p:txBody>
      </p:sp>
      <p:pic>
        <p:nvPicPr>
          <p:cNvPr id="43010" name="Picture 2" descr="http://im0-tub-ru.yandex.net/i?id=480294447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482453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деятельности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Выдвижение гипотезы</a:t>
            </a:r>
          </a:p>
          <a:p>
            <a:r>
              <a:rPr lang="ru-RU" dirty="0" smtClean="0"/>
              <a:t>Поиск и анализ информации</a:t>
            </a:r>
          </a:p>
          <a:p>
            <a:r>
              <a:rPr lang="ru-RU" dirty="0" smtClean="0"/>
              <a:t>Обобщение</a:t>
            </a:r>
          </a:p>
          <a:p>
            <a:r>
              <a:rPr lang="ru-RU" dirty="0" smtClean="0"/>
              <a:t>Вывод </a:t>
            </a:r>
            <a:endParaRPr lang="ru-RU" dirty="0"/>
          </a:p>
        </p:txBody>
      </p:sp>
      <p:pic>
        <p:nvPicPr>
          <p:cNvPr id="4" name="Picture 10" descr="Человечек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20517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b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84984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761</Words>
  <Application>Microsoft Office PowerPoint</Application>
  <PresentationFormat>Экран (4:3)</PresentationFormat>
  <Paragraphs>134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Литературное чтение   3 класс</vt:lpstr>
      <vt:lpstr>Природа – соучастник человеческой жизни</vt:lpstr>
      <vt:lpstr>Слайд 3</vt:lpstr>
      <vt:lpstr>В густом лесу, среди берез, Как будто чувствуя вину,  Не проливая лишних слез, Волчица воет на луну…</vt:lpstr>
      <vt:lpstr>Слайд 5</vt:lpstr>
      <vt:lpstr>Слайд 6</vt:lpstr>
      <vt:lpstr>Тема исследования</vt:lpstr>
      <vt:lpstr>Гипотеза (предположение)</vt:lpstr>
      <vt:lpstr>Виды деятельности </vt:lpstr>
      <vt:lpstr>Задачи :</vt:lpstr>
      <vt:lpstr>Правила совместной работы</vt:lpstr>
      <vt:lpstr>Слайд 12</vt:lpstr>
      <vt:lpstr>Работа в группах</vt:lpstr>
      <vt:lpstr> Задание 1-й группе: </vt:lpstr>
      <vt:lpstr>Задание 2-й группе: </vt:lpstr>
      <vt:lpstr>Задание 3-й группе:</vt:lpstr>
      <vt:lpstr>Итоги исследования </vt:lpstr>
      <vt:lpstr>2 группа:</vt:lpstr>
      <vt:lpstr> </vt:lpstr>
      <vt:lpstr>З группа:</vt:lpstr>
      <vt:lpstr>Композиция (построение) рассказа</vt:lpstr>
      <vt:lpstr>Получать радость от знакомства с новым, способность удивлять и жажда всё понять. </vt:lpstr>
      <vt:lpstr>А.П.Чехов очень любил животных.</vt:lpstr>
      <vt:lpstr>Комментарий учителя</vt:lpstr>
      <vt:lpstr> Рефлексия </vt:lpstr>
      <vt:lpstr>Домашнее задание по выбору:</vt:lpstr>
      <vt:lpstr>Слайд 27</vt:lpstr>
      <vt:lpstr>Список литературы и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37</cp:revision>
  <dcterms:created xsi:type="dcterms:W3CDTF">2014-02-08T03:18:02Z</dcterms:created>
  <dcterms:modified xsi:type="dcterms:W3CDTF">2014-02-09T17:42:55Z</dcterms:modified>
</cp:coreProperties>
</file>