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FF0000"/>
    <a:srgbClr val="663300"/>
    <a:srgbClr val="FF9900"/>
    <a:srgbClr val="FF0066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510" r="1951" b="3354"/>
          <a:stretch/>
        </p:blipFill>
        <p:spPr bwMode="auto">
          <a:xfrm>
            <a:off x="2505456" y="1691639"/>
            <a:ext cx="4315968" cy="42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7440" y="3053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Литературное </a:t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чтение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16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56120"/>
            <a:ext cx="424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Словарная  работа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2141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6168" y="1775667"/>
            <a:ext cx="4779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Грановитая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палата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— памятник архитектуры в Московском </a:t>
            </a:r>
            <a:endParaRPr lang="ru-RU" dirty="0" smtClean="0">
              <a:solidFill>
                <a:srgbClr val="2F131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F1311"/>
                </a:solidFill>
                <a:latin typeface="Arial" charset="0"/>
                <a:cs typeface="Arial" charset="0"/>
              </a:rPr>
              <a:t>Кремле</a:t>
            </a: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, одно из древнейших гражданских </a:t>
            </a:r>
            <a:endParaRPr lang="ru-RU" dirty="0" smtClean="0">
              <a:solidFill>
                <a:srgbClr val="2F131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F1311"/>
                </a:solidFill>
                <a:latin typeface="Arial" charset="0"/>
                <a:cs typeface="Arial" charset="0"/>
              </a:rPr>
              <a:t>зданий </a:t>
            </a: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Москвы. В </a:t>
            </a:r>
            <a:r>
              <a:rPr lang="ru-RU" dirty="0" err="1">
                <a:solidFill>
                  <a:srgbClr val="2F1311"/>
                </a:solidFill>
                <a:latin typeface="Arial" charset="0"/>
                <a:cs typeface="Arial" charset="0"/>
              </a:rPr>
              <a:t>Грановитой</a:t>
            </a: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 палате на протяжении столетий отмечались многие крупные события в жизни русского </a:t>
            </a:r>
            <a:endParaRPr lang="ru-RU" dirty="0" smtClean="0">
              <a:solidFill>
                <a:srgbClr val="2F131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F1311"/>
                </a:solidFill>
                <a:latin typeface="Arial" charset="0"/>
                <a:cs typeface="Arial" charset="0"/>
              </a:rPr>
              <a:t>государства</a:t>
            </a: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, она являлась парадным </a:t>
            </a:r>
            <a:endParaRPr lang="ru-RU" dirty="0" smtClean="0">
              <a:solidFill>
                <a:srgbClr val="2F1311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F1311"/>
                </a:solidFill>
                <a:latin typeface="Arial" charset="0"/>
                <a:cs typeface="Arial" charset="0"/>
              </a:rPr>
              <a:t>тронным </a:t>
            </a:r>
            <a:r>
              <a:rPr lang="ru-RU" dirty="0">
                <a:solidFill>
                  <a:srgbClr val="2F1311"/>
                </a:solidFill>
                <a:latin typeface="Arial" charset="0"/>
                <a:cs typeface="Arial" charset="0"/>
              </a:rPr>
              <a:t>залом. </a:t>
            </a:r>
          </a:p>
        </p:txBody>
      </p:sp>
      <p:pic>
        <p:nvPicPr>
          <p:cNvPr id="5" name="Рисунок 4" descr="http://dic.academic.ru/pictures/wiki/files/71/Granovitaya_palat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632" y="1988840"/>
            <a:ext cx="29895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360990"/>
            <a:ext cx="5759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Интеллигентный человек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9832" y="5022930"/>
            <a:ext cx="2338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832" y="5669260"/>
            <a:ext cx="336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14993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</a:pP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Определите последовательность происходящих в тексте действий, расставив их по порядку.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412776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«Видеть не могу манную кашу!»</a:t>
            </a:r>
          </a:p>
        </p:txBody>
      </p:sp>
      <p:sp>
        <p:nvSpPr>
          <p:cNvPr id="4" name="Овал 3"/>
          <p:cNvSpPr/>
          <p:nvPr/>
        </p:nvSpPr>
        <p:spPr>
          <a:xfrm>
            <a:off x="1187624" y="1436875"/>
            <a:ext cx="561975" cy="500062"/>
          </a:xfrm>
          <a:prstGeom prst="ellipse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D6DFF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1153372" y="2360458"/>
            <a:ext cx="561975" cy="500063"/>
          </a:xfrm>
          <a:prstGeom prst="ellipse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D6DFF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2" y="3212976"/>
            <a:ext cx="561975" cy="500062"/>
          </a:xfrm>
          <a:prstGeom prst="ellipse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D6DFF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7" name="Овал 6"/>
          <p:cNvSpPr/>
          <p:nvPr/>
        </p:nvSpPr>
        <p:spPr>
          <a:xfrm>
            <a:off x="1187621" y="4221088"/>
            <a:ext cx="561975" cy="500063"/>
          </a:xfrm>
          <a:prstGeom prst="ellipse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D6DFF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1187620" y="5301208"/>
            <a:ext cx="561975" cy="500062"/>
          </a:xfrm>
          <a:prstGeom prst="ellipse">
            <a:avLst/>
          </a:prstGeom>
          <a:solidFill>
            <a:srgbClr val="B83D68"/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D6DFF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34888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«Вы выливаете разную гадость за окно!»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212976"/>
            <a:ext cx="660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«Ты это запомнил на всю жизнь?»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221088"/>
            <a:ext cx="5208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«Ты должен съесть всё до дна!»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5289752"/>
            <a:ext cx="526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onstantia" pitchFamily="18" charset="0"/>
              </a:rPr>
              <a:t>«А я остался с кашей наедине».</a:t>
            </a:r>
          </a:p>
        </p:txBody>
      </p:sp>
    </p:spTree>
    <p:extLst>
      <p:ext uri="{BB962C8B-B14F-4D97-AF65-F5344CB8AC3E}">
        <p14:creationId xmlns:p14="http://schemas.microsoft.com/office/powerpoint/2010/main" val="15992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ВЫБЕРИ ПРАВИЛЬНЫЙ ОТВЕТ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11188" y="1096963"/>
            <a:ext cx="36957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1. Как зовут главного героя?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377655" y="1453089"/>
            <a:ext cx="12668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а) Мишка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50118" y="1795989"/>
            <a:ext cx="1419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solidFill>
                  <a:srgbClr val="292929"/>
                </a:solidFill>
                <a:latin typeface="Times New Roman"/>
                <a:cs typeface="Times New Roman"/>
              </a:rPr>
              <a:t>б) Дениска</a:t>
            </a:r>
            <a:endParaRPr lang="ru-RU" sz="2400" kern="10" dirty="0">
              <a:solidFill>
                <a:srgbClr val="292929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377655" y="2143225"/>
            <a:ext cx="10287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</a:t>
            </a:r>
            <a:r>
              <a:rPr lang="ru-RU" sz="2400" kern="10" dirty="0" smtClean="0">
                <a:solidFill>
                  <a:srgbClr val="292929"/>
                </a:solidFill>
                <a:latin typeface="Times New Roman"/>
                <a:cs typeface="Times New Roman"/>
              </a:rPr>
              <a:t>) Вовка</a:t>
            </a:r>
            <a:endParaRPr lang="ru-RU" sz="2400" kern="10" dirty="0">
              <a:solidFill>
                <a:srgbClr val="29292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578910" y="2486143"/>
            <a:ext cx="49434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2. Куда хотела мама отвезти Дениску?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391706" y="2829043"/>
            <a:ext cx="1800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а) в </a:t>
            </a:r>
            <a:r>
              <a:rPr lang="ru-RU" sz="2400" kern="10" dirty="0" smtClean="0">
                <a:solidFill>
                  <a:srgbClr val="292929"/>
                </a:solidFill>
                <a:latin typeface="Times New Roman"/>
                <a:cs typeface="Times New Roman"/>
              </a:rPr>
              <a:t>Кремль  </a:t>
            </a:r>
            <a:endParaRPr lang="ru-RU" sz="2400" kern="10" dirty="0">
              <a:solidFill>
                <a:srgbClr val="292929"/>
              </a:solidFill>
              <a:latin typeface="Times New Roman"/>
              <a:cs typeface="Times New Roman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1377655" y="3185651"/>
            <a:ext cx="3076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б) в </a:t>
            </a:r>
            <a:r>
              <a:rPr lang="ru-RU" sz="2400" kern="10" dirty="0" err="1">
                <a:solidFill>
                  <a:srgbClr val="292929"/>
                </a:solidFill>
                <a:latin typeface="Times New Roman"/>
                <a:cs typeface="Times New Roman"/>
              </a:rPr>
              <a:t>Грановитую</a:t>
            </a:r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 палату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1410992" y="3528551"/>
            <a:ext cx="1171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в) в цирк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75522" y="3882599"/>
            <a:ext cx="56959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3. Какая каша была предложена на завтрак?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391706" y="4236655"/>
            <a:ext cx="12382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а) </a:t>
            </a:r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манная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371898" y="4604427"/>
            <a:ext cx="16097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б) гречневая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377655" y="4983296"/>
            <a:ext cx="13684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в) овсяная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611188" y="5338788"/>
            <a:ext cx="41243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4. Что сделал Дениска с кашей?</a:t>
            </a: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1459019" y="5681688"/>
            <a:ext cx="8953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а) съел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455908" y="6024588"/>
            <a:ext cx="25050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б) выбросил в окно</a:t>
            </a:r>
          </a:p>
        </p:txBody>
      </p:sp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>
            <a:off x="1442297" y="6381328"/>
            <a:ext cx="19812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в) отдал собаке</a:t>
            </a:r>
          </a:p>
        </p:txBody>
      </p:sp>
    </p:spTree>
    <p:extLst>
      <p:ext uri="{BB962C8B-B14F-4D97-AF65-F5344CB8AC3E}">
        <p14:creationId xmlns:p14="http://schemas.microsoft.com/office/powerpoint/2010/main" val="37250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48" y="1347527"/>
            <a:ext cx="28654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36" y="969702"/>
            <a:ext cx="298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8311"/>
            <a:ext cx="3382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3104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9552" y="1844824"/>
            <a:ext cx="56769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6. Как мама отнеслась к поступку Дениски?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46536" y="2187724"/>
            <a:ext cx="20478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а) обрадовалась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515704" y="2555643"/>
            <a:ext cx="16097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б) заплакала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529424" y="2898543"/>
            <a:ext cx="30480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в) ужасно рассердилась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539552" y="3356992"/>
            <a:ext cx="74390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solidFill>
                  <a:srgbClr val="660066"/>
                </a:solidFill>
                <a:latin typeface="Times New Roman"/>
                <a:cs typeface="Times New Roman"/>
              </a:rPr>
              <a:t>7. Какой вывод для себя из этого случая сделал Дениска?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1515704" y="3699892"/>
            <a:ext cx="40290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а) Я всё-равно пойду в Кремль.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1496814" y="4042792"/>
            <a:ext cx="37623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б) Тайное становится явным.</a:t>
            </a: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1488296" y="4394456"/>
            <a:ext cx="39909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solidFill>
                  <a:srgbClr val="292929"/>
                </a:solidFill>
                <a:latin typeface="Times New Roman"/>
                <a:cs typeface="Times New Roman"/>
              </a:rPr>
              <a:t>в) Я весь вечер проведу в углу.</a:t>
            </a:r>
          </a:p>
        </p:txBody>
      </p:sp>
    </p:spTree>
    <p:extLst>
      <p:ext uri="{BB962C8B-B14F-4D97-AF65-F5344CB8AC3E}">
        <p14:creationId xmlns:p14="http://schemas.microsoft.com/office/powerpoint/2010/main" val="5531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078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Проверь себя!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565960"/>
            <a:ext cx="1440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/>
              <a:t>  б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а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а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б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в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в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 б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503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764704"/>
            <a:ext cx="231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весёлый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467" y="1268760"/>
            <a:ext cx="2220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</a:rPr>
              <a:t>озорной</a:t>
            </a:r>
            <a:endParaRPr lang="ru-RU" sz="40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204864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выдумщик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1389" y="2912750"/>
            <a:ext cx="4434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в</a:t>
            </a:r>
            <a:r>
              <a:rPr lang="ru-RU" sz="4000" b="1" dirty="0" smtClean="0">
                <a:solidFill>
                  <a:srgbClr val="7030A0"/>
                </a:solidFill>
              </a:rPr>
              <a:t>нимательный к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словам мамы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858" y="4265901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честный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848" y="4869160"/>
            <a:ext cx="4243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663300"/>
                </a:solidFill>
              </a:rPr>
              <a:t>у</a:t>
            </a:r>
            <a:r>
              <a:rPr lang="ru-RU" sz="4000" b="1" dirty="0" smtClean="0">
                <a:solidFill>
                  <a:srgbClr val="663300"/>
                </a:solidFill>
              </a:rPr>
              <a:t>меет признать </a:t>
            </a:r>
          </a:p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свою вину</a:t>
            </a:r>
            <a:endParaRPr lang="ru-RU" sz="4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DE6C36"/>
              </a:buClr>
              <a:buSzPct val="95000"/>
              <a:defRPr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«Юному человеку нужны все витамины, в том числе все нравственные витамины. Витамины доброты, благородства, честности, порядочности, мужества. Все эти витамины дарил нашим ребятам щедро и талантливо Виктор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Драгунский».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229200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поэт Яков Аким, </a:t>
            </a:r>
          </a:p>
          <a:p>
            <a:pPr marL="274320" marR="0" lvl="0" indent="-27432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близкий друг Драгунского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0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22902"/>
              </p:ext>
            </p:extLst>
          </p:nvPr>
        </p:nvGraphicFramePr>
        <p:xfrm>
          <a:off x="1259632" y="764704"/>
          <a:ext cx="6400800" cy="70104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0">
                <a:tc>
                  <a:txBody>
                    <a:bodyPr/>
                    <a:lstStyle/>
                    <a:p>
                      <a:pPr marL="63500" marR="88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1325" algn="l"/>
                        </a:tabLst>
                      </a:pPr>
                      <a:r>
                        <a:rPr lang="ru-RU" sz="4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«Сегодня на уроке…»</a:t>
                      </a:r>
                      <a:endParaRPr lang="ru-RU" sz="4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3066138"/>
            <a:ext cx="9573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25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1330" y="1621249"/>
            <a:ext cx="21454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узнал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5421" y="4005064"/>
            <a:ext cx="36834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2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научился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5421" y="5482479"/>
            <a:ext cx="3659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2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удивился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3897" y="2712195"/>
            <a:ext cx="3782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2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запомнил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 flipV="1">
            <a:off x="1424857" y="2492896"/>
            <a:ext cx="1406473" cy="82432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 flipV="1">
            <a:off x="1479719" y="3429001"/>
            <a:ext cx="1214438" cy="12969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479719" y="4125312"/>
            <a:ext cx="1351611" cy="167995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479719" y="3861048"/>
            <a:ext cx="1351611" cy="52852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36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урок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Картинка 148 из 1527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3" y="476672"/>
            <a:ext cx="451995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3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692696"/>
            <a:ext cx="644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 в шутку и всерьёз»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7" y="4509120"/>
            <a:ext cx="8149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 Назови автора»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4308.vkontakte.ru/u36597158/-1/x_47e5a3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25" y="2204864"/>
            <a:ext cx="1857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1 из 6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204864"/>
            <a:ext cx="2000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.kinopoisk.ru/im/poster/8/8/4/kinopoisk.ru-Cheburashka-8848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2276302"/>
            <a:ext cx="1785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5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4a3c7a8265f579cb5a593b4e8d.jpg (400×5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00" y="260648"/>
            <a:ext cx="20002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http://viki.rdf.ru/media/upload/preview/uspensk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918" y="260648"/>
            <a:ext cx="20701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big.jpg (220×34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446" y="188640"/>
            <a:ext cx="2143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kmrz.ru/catimg/38/3801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082" y="4509120"/>
            <a:ext cx="19288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Картинка 56 из 275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0137" y="4543392"/>
            <a:ext cx="20716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578205_Budem_znakomy_hud_SHvarcman_L.jpg (224×30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232" y="4496528"/>
            <a:ext cx="21780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2670492"/>
            <a:ext cx="201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Б.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Заходер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64835"/>
            <a:ext cx="2585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Э. Успенский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0020" y="2777781"/>
            <a:ext cx="1671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Г. Остер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2193" y="2673420"/>
            <a:ext cx="201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Б. </a:t>
            </a:r>
            <a:r>
              <a:rPr lang="ru-RU" sz="2800" b="1" dirty="0" err="1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cs typeface="Times New Roman" pitchFamily="18" charset="0"/>
              </a:rPr>
              <a:t>Заходер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4798" y="3450646"/>
            <a:ext cx="250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Э. Успенский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2072" y="3539644"/>
            <a:ext cx="2619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И.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Токмакова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C -0.00938 -0.02385 0.00555 -0.05487 -0.00695 -0.07732 C -0.00834 -0.08241 -0.01008 -0.08519 -0.01303 -0.08912 C -0.01494 -0.097 -0.02014 -0.10787 -0.02396 -0.11459 C -0.02726 -0.12732 -0.02223 -0.10903 -0.02709 -0.12246 C -0.02865 -0.12686 -0.02883 -0.13033 -0.03108 -0.1345 C -0.03334 -0.14537 -0.04098 -0.15487 -0.04098 -0.16667 " pathEditMode="relative" ptsTypes="ffffffA">
                                      <p:cBhvr>
                                        <p:cTn id="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-0.00035 -0.00255 2.77778E-7 -0.00556 -0.00104 -0.00787 C -0.00156 -0.00903 -0.00313 -0.00857 -0.00399 -0.00926 C -0.00643 -0.01088 -0.00868 -0.01273 -0.01094 -0.01459 C -0.01597 -0.01852 -0.02118 -0.02222 -0.02604 -0.02662 C -0.03056 -0.03056 -0.03559 -0.03681 -0.04097 -0.03866 C -0.05122 -0.04236 -0.06181 -0.04375 -0.07188 -0.04792 C -0.08386 -0.05278 -0.09462 -0.06158 -0.1059 -0.06806 C -0.10851 -0.06945 -0.11129 -0.06945 -0.11389 -0.0706 C -0.11736 -0.07222 -0.12066 -0.07408 -0.12396 -0.07593 C -0.125 -0.07639 -0.12587 -0.07685 -0.12691 -0.07732 C -0.1441 -0.08542 -0.16024 -0.09769 -0.17795 -0.10394 C -0.19445 -0.11945 -0.24827 -0.11204 -0.25104 -0.11204 C -0.25695 -0.11482 -0.26302 -0.11783 -0.26893 -0.11991 C -0.27222 -0.12107 -0.27899 -0.12269 -0.27899 -0.12269 C -0.29028 -0.12986 -0.30278 -0.12963 -0.31493 -0.13056 C -0.32518 -0.13519 -0.3349 -0.14051 -0.34497 -0.14537 C -0.34705 -0.14491 -0.34913 -0.14514 -0.35104 -0.14398 C -0.35208 -0.14329 -0.35208 -0.14121 -0.35295 -0.14005 C -0.35504 -0.13704 -0.35833 -0.1338 -0.36094 -0.13195 " pathEditMode="relative" ptsTypes="fffffffffffffffffffA">
                                      <p:cBhvr>
                                        <p:cTn id="1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9 -0.00625 C -0.12031 -0.00903 -0.12656 -0.00348 -0.13247 -0.00232 C -0.1375 0.00301 -0.15156 0.0081 -0.15851 0.00972 C -0.16302 0.01389 -0.1691 0.01736 -0.17448 0.01921 C -0.18663 0.0287 -0.17257 0.01875 -0.18455 0.02453 C -0.19028 0.02731 -0.19584 0.03264 -0.20156 0.03518 C -0.20347 0.03611 -0.20556 0.03588 -0.20747 0.03634 C -0.21146 0.0375 -0.21945 0.04051 -0.21945 0.04051 C -0.22674 0.04745 -0.23559 0.04768 -0.24358 0.05254 C -0.25035 0.05671 -0.25608 0.06273 -0.26354 0.06435 C -0.27327 0.06944 -0.28334 0.07569 -0.29358 0.07777 C -0.30226 0.08264 -0.31129 0.08495 -0.32049 0.08842 C -0.32934 0.09189 -0.33715 0.09606 -0.34653 0.09768 C -0.35625 0.10578 -0.36632 0.10949 -0.37761 0.11111 C -0.38195 0.11412 -0.38594 0.11435 -0.39045 0.11643 C -0.40608 0.12361 -0.42153 0.12916 -0.4375 0.13518 C -0.44879 0.13958 -0.45504 0.14629 -0.46459 0.15254 C -0.47674 0.16041 -0.49045 0.16342 -0.50347 0.16713 C -0.5099 0.17129 -0.51563 0.17199 -0.52257 0.17384 C -0.53941 0.18842 -0.56754 0.18518 -0.58455 0.18588 C -0.59254 0.18773 -0.60035 0.19051 -0.60851 0.19236 C -0.61372 0.1949 -0.61893 0.1956 -0.62448 0.19652 C -0.63785 0.20139 -0.65139 0.20648 -0.66459 0.2125 C -0.66893 0.21458 -0.6724 0.22037 -0.67656 0.22314 L -0.67153 0.20717 " pathEditMode="relative" ptsTypes="fffffffffffffffffffffffAA">
                                      <p:cBhvr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 -0.03611 C 0.07291 -0.03519 0.24774 -0.02685 0.41528 -0.03935 C 0.43281 -0.04213 0.41701 -0.03982 0.43281 -0.04167 C 0.43698 -0.04213 0.44566 -0.04329 0.44566 -0.04306 C 0.4592 -0.04769 0.48264 -0.04954 0.49844 -0.0507 C 0.52274 -0.05648 0.56545 -0.05417 0.58993 -0.0544 C 0.596 -0.05671 0.60208 -0.05741 0.60903 -0.05857 C 0.61215 -0.05972 0.61875 -0.06158 0.61875 -0.06158 " pathEditMode="relative" rAng="0" ptsTypes="fffffffA">
                                      <p:cBhvr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0.0099 0.01505 0.01736 0.03265 0.02708 0.04793 C 0.03021 0.05904 0.03715 0.06714 0.04306 0.07593 C 0.05365 0.09191 0.05764 0.09793 0.07292 0.10788 C 0.08281 0.11436 0.08924 0.12547 0.1 0.12802 C 0.12552 0.14793 0.16823 0.14445 0.19497 0.14538 C 0.20955 0.15232 0.22674 0.15024 0.24201 0.15209 C 0.26042 0.15163 0.27865 0.1507 0.29705 0.1507 C 0.33351 0.1507 0.3059 0.14654 0.31493 0.15603 C 0.31771 0.1588 0.32396 0.16274 0.32396 0.16274 C 0.32431 0.16436 0.32622 0.17061 0.32604 0.172 C 0.32587 0.17478 0.32396 0.1801 0.32396 0.1801 C 0.32361 0.17871 0.32292 0.17593 0.32292 0.17593 L 0.32396 0.16529 " pathEditMode="relative" ptsTypes="ffffffffffffAA">
                                      <p:cBhvr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248" y="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 smtClean="0">
                <a:solidFill>
                  <a:srgbClr val="B13F9A"/>
                </a:solidFill>
                <a:latin typeface="Calibri"/>
                <a:ea typeface="+mj-ea"/>
                <a:cs typeface="+mj-cs"/>
              </a:rPr>
              <a:t>Зачеркните 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повторяющиеся буквы и прочитайте</a:t>
            </a:r>
            <a:r>
              <a:rPr kumimoji="0" lang="ru-RU" sz="4000" i="0" u="none" strike="noStrike" kern="0" cap="none" spc="0" normalizeH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фамилию писателя из оставшихся букв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53080"/>
              </p:ext>
            </p:extLst>
          </p:nvPr>
        </p:nvGraphicFramePr>
        <p:xfrm>
          <a:off x="1115616" y="1844824"/>
          <a:ext cx="6335712" cy="4826000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2737"/>
                <a:gridCol w="1584325"/>
              </a:tblGrid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2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560002"/>
              </p:ext>
            </p:extLst>
          </p:nvPr>
        </p:nvGraphicFramePr>
        <p:xfrm>
          <a:off x="1475656" y="836712"/>
          <a:ext cx="6192837" cy="4824760"/>
        </p:xfrm>
        <a:graphic>
          <a:graphicData uri="http://schemas.openxmlformats.org/drawingml/2006/table">
            <a:tbl>
              <a:tblPr/>
              <a:tblGrid>
                <a:gridCol w="1547812"/>
                <a:gridCol w="1549400"/>
                <a:gridCol w="1547813"/>
                <a:gridCol w="1547812"/>
              </a:tblGrid>
              <a:tr h="965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13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6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60040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770198"/>
            <a:ext cx="624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Драгунский Виктор Юзефович</a:t>
            </a:r>
          </a:p>
        </p:txBody>
      </p:sp>
    </p:spTree>
    <p:extLst>
      <p:ext uri="{BB962C8B-B14F-4D97-AF65-F5344CB8AC3E}">
        <p14:creationId xmlns:p14="http://schemas.microsoft.com/office/powerpoint/2010/main" val="21790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http://www.uchebnik.com/linkpics/4575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" descr="http://www.kids-price.ru/contentimg/pic505/size1/dvd_818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4985">
            <a:off x="494030" y="3688045"/>
            <a:ext cx="2070874" cy="261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http://booklance.kz/img/books/big/b201c2bf43d13de63302a5be8c1126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5263">
            <a:off x="6508832" y="3839186"/>
            <a:ext cx="224551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ccs.ru/images/catalog/c1b24b5b6ee8bf3af77158781031fd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260648"/>
            <a:ext cx="23098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ozone.ru/multimedia/books_covers/1004707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404664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anya.ru/images/opit/10613/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3734412"/>
            <a:ext cx="2224261" cy="21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632" y="284453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В.Ю. Драгунский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"Тайное становится явным"</a:t>
            </a:r>
          </a:p>
        </p:txBody>
      </p:sp>
      <p:pic>
        <p:nvPicPr>
          <p:cNvPr id="3" name="Picture 14" descr="Безимени-1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217">
            <a:off x="6179725" y="1769916"/>
            <a:ext cx="26638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g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39147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D6DFF7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402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венера</cp:lastModifiedBy>
  <cp:revision>19</cp:revision>
  <dcterms:modified xsi:type="dcterms:W3CDTF">2014-04-23T13:48:26Z</dcterms:modified>
</cp:coreProperties>
</file>