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66"/>
    <a:srgbClr val="3366FF"/>
    <a:srgbClr val="ED7DD5"/>
    <a:srgbClr val="66FF99"/>
    <a:srgbClr val="B13D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CC0AC-642B-4C35-A23F-5BA633E2F676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030E-1893-484D-A29C-268E72CFE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3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/>
          <a:lstStyle/>
          <a:p>
            <a:r>
              <a:rPr lang="ru-RU" dirty="0" smtClean="0"/>
              <a:t>План-конспект</a:t>
            </a:r>
            <a:endParaRPr lang="ru-RU" dirty="0"/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4005064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По совместной деятельности по рисованию педагога с детьми младший возраст</a:t>
            </a:r>
          </a:p>
          <a:p>
            <a:pPr algn="l"/>
            <a:endParaRPr lang="ru-RU" sz="2900" dirty="0">
              <a:solidFill>
                <a:schemeClr val="tx1"/>
              </a:solidFill>
            </a:endParaRPr>
          </a:p>
          <a:p>
            <a:pPr algn="l"/>
            <a:endParaRPr lang="ru-RU" sz="2900" dirty="0" smtClean="0">
              <a:solidFill>
                <a:schemeClr val="tx1"/>
              </a:solidFill>
            </a:endParaRP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Тема: «Человек» ; «Наши ручки».</a:t>
            </a:r>
            <a:endParaRPr lang="ru-RU" sz="2900" dirty="0">
              <a:solidFill>
                <a:schemeClr val="tx1"/>
              </a:solidFill>
            </a:endParaRPr>
          </a:p>
          <a:p>
            <a:r>
              <a:rPr lang="ru-RU" sz="2900" dirty="0" smtClean="0">
                <a:solidFill>
                  <a:schemeClr val="tx1"/>
                </a:solidFill>
              </a:rPr>
              <a:t>                                   </a:t>
            </a:r>
          </a:p>
          <a:p>
            <a:pPr algn="l"/>
            <a:r>
              <a:rPr lang="ru-RU" sz="2900" dirty="0" smtClean="0">
                <a:solidFill>
                  <a:schemeClr val="tx1"/>
                </a:solidFill>
              </a:rPr>
              <a:t>Используемые современные педагогические </a:t>
            </a:r>
            <a:r>
              <a:rPr lang="ru-RU" sz="2900" dirty="0" err="1" smtClean="0">
                <a:solidFill>
                  <a:schemeClr val="tx1"/>
                </a:solidFill>
              </a:rPr>
              <a:t>технолигии</a:t>
            </a:r>
            <a:r>
              <a:rPr lang="ru-RU" sz="2900" dirty="0" smtClean="0">
                <a:solidFill>
                  <a:schemeClr val="tx1"/>
                </a:solidFill>
              </a:rPr>
              <a:t> : метод игрового проблемного  обучения, использование игрушек аналогов </a:t>
            </a:r>
            <a:r>
              <a:rPr lang="ru-RU" sz="2900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sz="2900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ru-RU" sz="2900" dirty="0">
              <a:solidFill>
                <a:schemeClr val="tx1"/>
              </a:solidFill>
            </a:endParaRP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Выполнила: воспитатель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ГБДОУ №35 Калининского района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</a:rPr>
              <a:t>Санкт-Петербурга</a:t>
            </a:r>
          </a:p>
          <a:p>
            <a:pPr algn="r"/>
            <a:r>
              <a:rPr lang="ru-RU" sz="2900" dirty="0" err="1" smtClean="0">
                <a:solidFill>
                  <a:schemeClr val="tx1"/>
                </a:solidFill>
              </a:rPr>
              <a:t>Сумаковнова</a:t>
            </a:r>
            <a:r>
              <a:rPr lang="ru-RU" sz="2900" dirty="0" smtClean="0">
                <a:solidFill>
                  <a:schemeClr val="tx1"/>
                </a:solidFill>
              </a:rPr>
              <a:t> Оксана Владимировна </a:t>
            </a:r>
          </a:p>
          <a:p>
            <a:pPr algn="r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3523">
            <a:off x="395536" y="260648"/>
            <a:ext cx="2303913" cy="184482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/>
              <a:t>1.</a:t>
            </a:r>
            <a:r>
              <a:rPr lang="ru-RU" dirty="0" smtClean="0"/>
              <a:t>Закреплять умение правильно называть части тела человека , с помощью игрушки аналога.</a:t>
            </a:r>
          </a:p>
          <a:p>
            <a:pPr algn="ctr">
              <a:buNone/>
            </a:pPr>
            <a:r>
              <a:rPr lang="ru-RU" sz="6300" dirty="0" smtClean="0"/>
              <a:t>Задачи:</a:t>
            </a:r>
          </a:p>
          <a:p>
            <a:pPr>
              <a:buNone/>
            </a:pPr>
            <a:r>
              <a:rPr lang="ru-RU" sz="2400" dirty="0" smtClean="0"/>
              <a:t>1. </a:t>
            </a:r>
            <a:r>
              <a:rPr lang="ru-RU" dirty="0" smtClean="0"/>
              <a:t>Вовлечь детей в игровую ситуацию , побуждать к ответам.</a:t>
            </a:r>
          </a:p>
          <a:p>
            <a:pPr>
              <a:buNone/>
            </a:pPr>
            <a:r>
              <a:rPr lang="ru-RU" sz="2400" dirty="0" smtClean="0"/>
              <a:t>2. </a:t>
            </a:r>
            <a:r>
              <a:rPr lang="ru-RU" dirty="0" smtClean="0"/>
              <a:t>Развивать мелкую моторику руки , речь , навыки аккуратного обращения с материалом.</a:t>
            </a:r>
          </a:p>
          <a:p>
            <a:pPr>
              <a:buNone/>
            </a:pPr>
            <a:r>
              <a:rPr lang="ru-RU" sz="2400" dirty="0" smtClean="0"/>
              <a:t>3. </a:t>
            </a:r>
            <a:r>
              <a:rPr lang="ru-RU" dirty="0" smtClean="0"/>
              <a:t>Вызвать у детей интерес к действию с красками </a:t>
            </a:r>
            <a:endParaRPr lang="ru-RU" dirty="0"/>
          </a:p>
          <a:p>
            <a:pPr>
              <a:buNone/>
            </a:pPr>
            <a:r>
              <a:rPr lang="ru-RU" sz="2400" dirty="0" smtClean="0"/>
              <a:t>4. </a:t>
            </a:r>
            <a:r>
              <a:rPr lang="ru-RU" dirty="0" smtClean="0"/>
              <a:t>Формировать умение различать и называть цвет. (зеленый , синий) </a:t>
            </a:r>
          </a:p>
          <a:p>
            <a:pPr marL="514350" indent="-514350">
              <a:buNone/>
            </a:pPr>
            <a:r>
              <a:rPr lang="ru-RU" sz="2400" dirty="0" smtClean="0"/>
              <a:t>5.  </a:t>
            </a:r>
            <a:r>
              <a:rPr lang="ru-RU" dirty="0" smtClean="0"/>
              <a:t>Снять психологический барьер боязни использования красок.</a:t>
            </a:r>
          </a:p>
          <a:p>
            <a:pPr marL="457200" indent="-457200">
              <a:buNone/>
            </a:pPr>
            <a:r>
              <a:rPr lang="ru-RU" sz="2400" dirty="0" smtClean="0"/>
              <a:t>6. </a:t>
            </a:r>
            <a:r>
              <a:rPr lang="ru-RU" dirty="0" smtClean="0"/>
              <a:t> Создать </a:t>
            </a:r>
            <a:r>
              <a:rPr lang="ru-RU" dirty="0" err="1" smtClean="0"/>
              <a:t>эмоциально</a:t>
            </a:r>
            <a:r>
              <a:rPr lang="ru-RU" dirty="0" smtClean="0"/>
              <a:t> - положительное настроение, удовлетворение от результатов работы.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33334435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5768" y="4711297"/>
            <a:ext cx="2088232" cy="2146703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Связь с другими видами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речи;</a:t>
            </a:r>
          </a:p>
          <a:p>
            <a:r>
              <a:rPr lang="ru-RU" dirty="0" smtClean="0"/>
              <a:t>Ознакомление с окружающим;</a:t>
            </a:r>
          </a:p>
          <a:p>
            <a:r>
              <a:rPr lang="ru-RU" dirty="0" smtClean="0"/>
              <a:t>Сенсорное развитие;</a:t>
            </a:r>
          </a:p>
          <a:p>
            <a:r>
              <a:rPr lang="ru-RU" dirty="0" smtClean="0"/>
              <a:t>Художественная литература;</a:t>
            </a:r>
          </a:p>
          <a:p>
            <a:pPr algn="ctr">
              <a:buNone/>
            </a:pPr>
            <a:r>
              <a:rPr lang="ru-RU" sz="4000" dirty="0" smtClean="0"/>
              <a:t>Материал к занятию:</a:t>
            </a:r>
          </a:p>
          <a:p>
            <a:pPr>
              <a:buNone/>
            </a:pPr>
            <a:r>
              <a:rPr lang="ru-RU" sz="1800" dirty="0" smtClean="0"/>
              <a:t>1. </a:t>
            </a:r>
            <a:r>
              <a:rPr lang="ru-RU" dirty="0" smtClean="0"/>
              <a:t>Юбка-тренажер </a:t>
            </a:r>
          </a:p>
          <a:p>
            <a:pPr marL="514350" indent="-514350">
              <a:buNone/>
            </a:pPr>
            <a:r>
              <a:rPr lang="ru-RU" sz="1800" dirty="0" smtClean="0"/>
              <a:t>2. </a:t>
            </a:r>
            <a:r>
              <a:rPr lang="ru-RU" dirty="0" smtClean="0"/>
              <a:t>Гуашь синего ,</a:t>
            </a:r>
            <a:r>
              <a:rPr lang="ru-RU" dirty="0"/>
              <a:t> </a:t>
            </a:r>
            <a:r>
              <a:rPr lang="ru-RU" dirty="0" smtClean="0"/>
              <a:t>зеленого цвета</a:t>
            </a:r>
          </a:p>
          <a:p>
            <a:pPr marL="514350" indent="-514350">
              <a:buNone/>
            </a:pPr>
            <a:r>
              <a:rPr lang="ru-RU" sz="1800" dirty="0" smtClean="0"/>
              <a:t>3. </a:t>
            </a:r>
            <a:r>
              <a:rPr lang="ru-RU" dirty="0" smtClean="0"/>
              <a:t>Губки , пропитанные краской </a:t>
            </a:r>
          </a:p>
          <a:p>
            <a:pPr marL="514350" indent="-514350">
              <a:buNone/>
            </a:pPr>
            <a:r>
              <a:rPr lang="ru-RU" sz="1800" dirty="0" smtClean="0"/>
              <a:t>4.  </a:t>
            </a:r>
            <a:r>
              <a:rPr lang="ru-RU" dirty="0" smtClean="0"/>
              <a:t>Лист для коллективной работы</a:t>
            </a:r>
            <a:endParaRPr lang="ru-RU" sz="1800" dirty="0" smtClean="0"/>
          </a:p>
          <a:p>
            <a:pPr>
              <a:buNone/>
            </a:pPr>
            <a:endParaRPr lang="ru-RU" sz="4000" dirty="0" smtClean="0"/>
          </a:p>
        </p:txBody>
      </p:sp>
      <p:pic>
        <p:nvPicPr>
          <p:cNvPr id="5" name="Рисунок 4" descr="крас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0527">
            <a:off x="6275459" y="1055640"/>
            <a:ext cx="2670669" cy="331926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412776"/>
            <a:ext cx="3898776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В гости девочка пришла ,</a:t>
            </a:r>
            <a:br>
              <a:rPr lang="ru-RU" sz="2700" dirty="0" smtClean="0"/>
            </a:br>
            <a:r>
              <a:rPr lang="ru-RU" sz="2700" dirty="0" smtClean="0"/>
              <a:t>Нам цветочки принесла ,</a:t>
            </a:r>
            <a:br>
              <a:rPr lang="ru-RU" sz="2700" dirty="0" smtClean="0"/>
            </a:br>
            <a:r>
              <a:rPr lang="ru-RU" sz="2700" dirty="0" smtClean="0"/>
              <a:t>Синий , желтый , красный –</a:t>
            </a:r>
            <a:br>
              <a:rPr lang="ru-RU" sz="2700" dirty="0" smtClean="0"/>
            </a:br>
            <a:r>
              <a:rPr lang="ru-RU" sz="2700" dirty="0" smtClean="0"/>
              <a:t>Вот букет прекрасный.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Содержимое 5" descr="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64034">
            <a:off x="648000" y="409093"/>
            <a:ext cx="3572622" cy="2679467"/>
          </a:xfrm>
        </p:spPr>
      </p:pic>
      <p:pic>
        <p:nvPicPr>
          <p:cNvPr id="8" name="Рисунок 7" descr="2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7408">
            <a:off x="5048127" y="3839965"/>
            <a:ext cx="3523664" cy="2642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429309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-Да , на нас она похожа,</a:t>
            </a:r>
          </a:p>
          <a:p>
            <a:r>
              <a:rPr lang="ru-RU" sz="2400" dirty="0" smtClean="0"/>
              <a:t>Ручки есть и ножки тоже.</a:t>
            </a:r>
            <a:endParaRPr lang="ru-RU" sz="2400" dirty="0"/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220072" cy="21602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Большие ноги шли по дороге</a:t>
            </a:r>
            <a:br>
              <a:rPr lang="ru-RU" sz="2400" dirty="0" smtClean="0"/>
            </a:br>
            <a:r>
              <a:rPr lang="ru-RU" sz="2400" dirty="0" smtClean="0"/>
              <a:t>Топ-топ-топ!</a:t>
            </a:r>
            <a:br>
              <a:rPr lang="ru-RU" sz="2400" dirty="0" smtClean="0"/>
            </a:br>
            <a:r>
              <a:rPr lang="ru-RU" sz="2400" dirty="0" smtClean="0"/>
              <a:t>Маленькие ножки бежали по дорожке</a:t>
            </a:r>
            <a:br>
              <a:rPr lang="ru-RU" sz="2400" dirty="0" smtClean="0"/>
            </a:br>
            <a:r>
              <a:rPr lang="ru-RU" sz="2400" dirty="0" smtClean="0"/>
              <a:t>Топ-топ-топ!</a:t>
            </a:r>
            <a:endParaRPr lang="ru-RU" sz="2400" dirty="0"/>
          </a:p>
        </p:txBody>
      </p:sp>
      <p:pic>
        <p:nvPicPr>
          <p:cNvPr id="4" name="Содержимое 3" descr="333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91613">
            <a:off x="5199252" y="201792"/>
            <a:ext cx="3564316" cy="2673237"/>
          </a:xfrm>
        </p:spPr>
      </p:pic>
      <p:pic>
        <p:nvPicPr>
          <p:cNvPr id="5" name="Рисунок 4" descr="4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1141">
            <a:off x="385870" y="3954669"/>
            <a:ext cx="3424432" cy="256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4067944" y="4221088"/>
            <a:ext cx="4824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 хвалит детей и говорит  , что они ручками (ладошками) будут рисовать для куклы.</a:t>
            </a:r>
            <a:endParaRPr lang="ru-RU" sz="2400" dirty="0"/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826768" cy="25922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Словесное сопровождение «</a:t>
            </a:r>
            <a:r>
              <a:rPr lang="ru-RU" sz="2400" dirty="0" err="1" smtClean="0"/>
              <a:t>примакнуть</a:t>
            </a:r>
            <a:r>
              <a:rPr lang="ru-RU" sz="2400" dirty="0" smtClean="0"/>
              <a:t> – поднять» </a:t>
            </a:r>
            <a:endParaRPr lang="ru-RU" sz="2400" dirty="0"/>
          </a:p>
        </p:txBody>
      </p:sp>
      <p:pic>
        <p:nvPicPr>
          <p:cNvPr id="6" name="Содержимое 5" descr="666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788239" cy="2841179"/>
          </a:xfrm>
        </p:spPr>
      </p:pic>
      <p:pic>
        <p:nvPicPr>
          <p:cNvPr id="7" name="Рисунок 6" descr="77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3016"/>
            <a:ext cx="3899925" cy="292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365104"/>
            <a:ext cx="4459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Дети отпечатывают поочередно </a:t>
            </a:r>
          </a:p>
          <a:p>
            <a:r>
              <a:rPr lang="ru-RU" sz="2400" dirty="0"/>
              <a:t>л</a:t>
            </a:r>
            <a:r>
              <a:rPr lang="ru-RU" sz="2400" dirty="0" smtClean="0"/>
              <a:t>адошки на листе бумаги.</a:t>
            </a:r>
            <a:endParaRPr lang="ru-RU" sz="2400" dirty="0"/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D5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Воспитатель хвалит детей , говорит , какие красивые получились ладошки. Какая  красивая и дружная получилась работа </a:t>
            </a:r>
            <a:br>
              <a:rPr lang="ru-RU" sz="2400" dirty="0" smtClean="0"/>
            </a:br>
            <a:r>
              <a:rPr lang="ru-RU" sz="3100" dirty="0" smtClean="0"/>
              <a:t>«Наши ручки»</a:t>
            </a:r>
            <a:endParaRPr lang="ru-RU" sz="3100" dirty="0"/>
          </a:p>
        </p:txBody>
      </p:sp>
      <p:pic>
        <p:nvPicPr>
          <p:cNvPr id="4" name="Содержимое 3" descr="8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6034617" cy="4525963"/>
          </a:xfrm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572000" cy="61206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Гимнастика для пальчиков </a:t>
            </a:r>
            <a:br>
              <a:rPr lang="ru-RU" sz="2400" dirty="0" smtClean="0"/>
            </a:br>
            <a:r>
              <a:rPr lang="ru-RU" sz="2400" dirty="0" smtClean="0"/>
              <a:t>      «Дружные ребята»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Дружат в нашей группе</a:t>
            </a:r>
            <a:br>
              <a:rPr lang="ru-RU" sz="2000" dirty="0" smtClean="0"/>
            </a:br>
            <a:r>
              <a:rPr lang="ru-RU" sz="2000" dirty="0" smtClean="0"/>
              <a:t>Девочки и мальчики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Мы с тобой подружим</a:t>
            </a:r>
            <a:br>
              <a:rPr lang="ru-RU" sz="2000" dirty="0" smtClean="0"/>
            </a:br>
            <a:r>
              <a:rPr lang="ru-RU" sz="2000" dirty="0" smtClean="0"/>
              <a:t>Маленькие пальчики </a:t>
            </a:r>
            <a:br>
              <a:rPr lang="ru-RU" sz="2000" dirty="0" smtClean="0"/>
            </a:br>
            <a:r>
              <a:rPr lang="ru-RU" sz="2000" dirty="0" smtClean="0"/>
              <a:t>Раз , два , три , четыре , пять</a:t>
            </a:r>
            <a:br>
              <a:rPr lang="ru-RU" sz="2000" dirty="0" smtClean="0"/>
            </a:br>
            <a:r>
              <a:rPr lang="ru-RU" sz="2000" dirty="0" smtClean="0"/>
              <a:t>Начинай считать опять</a:t>
            </a:r>
            <a:br>
              <a:rPr lang="ru-RU" sz="2000" dirty="0" smtClean="0"/>
            </a:br>
            <a:r>
              <a:rPr lang="ru-RU" sz="2000" dirty="0" smtClean="0"/>
              <a:t>Раз , два ,три , четыре, пять </a:t>
            </a:r>
            <a:br>
              <a:rPr lang="ru-RU" sz="2000" dirty="0" smtClean="0"/>
            </a:br>
            <a:r>
              <a:rPr lang="ru-RU" sz="2000" dirty="0" smtClean="0"/>
              <a:t>Мы закончили считать.</a:t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4" name="Содержимое 3" descr="99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960440" cy="2970330"/>
          </a:xfrm>
        </p:spPr>
      </p:pic>
      <p:pic>
        <p:nvPicPr>
          <p:cNvPr id="5" name="Рисунок 4" descr="1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3995935" cy="29969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259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План-конспект</vt:lpstr>
      <vt:lpstr>Цель:</vt:lpstr>
      <vt:lpstr>Связь с другими видами деятельности:</vt:lpstr>
      <vt:lpstr>В гости девочка пришла , Нам цветочки принесла , Синий , желтый , красный – Вот букет прекрасный. </vt:lpstr>
      <vt:lpstr>Большие ноги шли по дороге Топ-топ-топ! Маленькие ножки бежали по дорожке Топ-топ-топ!</vt:lpstr>
      <vt:lpstr>Словесное сопровождение «примакнуть – поднять» </vt:lpstr>
      <vt:lpstr>Воспитатель хвалит детей , говорит , какие красивые получились ладошки. Какая  красивая и дружная получилась работа  «Наши ручки»</vt:lpstr>
      <vt:lpstr>Гимнастика для пальчиков        «Дружные ребята»  Дружат в нашей группе Девочки и мальчики  Мы с тобой подружим Маленькие пальчики  Раз , два , три , четыре , пять Начинай считать опять Раз , два ,три , четыре, пять  Мы закончили считать.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План-конспект</dc:title>
  <dc:creator>Комп</dc:creator>
  <cp:lastModifiedBy>Комп</cp:lastModifiedBy>
  <cp:revision>12</cp:revision>
  <dcterms:created xsi:type="dcterms:W3CDTF">2013-10-20T18:07:43Z</dcterms:created>
  <dcterms:modified xsi:type="dcterms:W3CDTF">2013-10-20T19:59:58Z</dcterms:modified>
</cp:coreProperties>
</file>