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77" r:id="rId7"/>
    <p:sldId id="261" r:id="rId8"/>
    <p:sldId id="279" r:id="rId9"/>
    <p:sldId id="262" r:id="rId10"/>
    <p:sldId id="276" r:id="rId11"/>
    <p:sldId id="263" r:id="rId12"/>
    <p:sldId id="269" r:id="rId13"/>
    <p:sldId id="270" r:id="rId14"/>
    <p:sldId id="271" r:id="rId15"/>
    <p:sldId id="273" r:id="rId16"/>
    <p:sldId id="275" r:id="rId17"/>
    <p:sldId id="264" r:id="rId18"/>
    <p:sldId id="265" r:id="rId19"/>
    <p:sldId id="281" r:id="rId20"/>
    <p:sldId id="266" r:id="rId21"/>
    <p:sldId id="274" r:id="rId22"/>
    <p:sldId id="267" r:id="rId23"/>
    <p:sldId id="280" r:id="rId24"/>
    <p:sldId id="278" r:id="rId25"/>
    <p:sldId id="26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60243-E5B7-44CC-A899-D9EAFA6D616F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95AFD-92BB-4878-9A53-B1184FBF4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60243-E5B7-44CC-A899-D9EAFA6D616F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95AFD-92BB-4878-9A53-B1184FBF4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60243-E5B7-44CC-A899-D9EAFA6D616F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95AFD-92BB-4878-9A53-B1184FBF4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60243-E5B7-44CC-A899-D9EAFA6D616F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95AFD-92BB-4878-9A53-B1184FBF4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60243-E5B7-44CC-A899-D9EAFA6D616F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95AFD-92BB-4878-9A53-B1184FBF4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60243-E5B7-44CC-A899-D9EAFA6D616F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95AFD-92BB-4878-9A53-B1184FBF4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60243-E5B7-44CC-A899-D9EAFA6D616F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95AFD-92BB-4878-9A53-B1184FBF4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60243-E5B7-44CC-A899-D9EAFA6D616F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95AFD-92BB-4878-9A53-B1184FBF4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60243-E5B7-44CC-A899-D9EAFA6D616F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95AFD-92BB-4878-9A53-B1184FBF4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60243-E5B7-44CC-A899-D9EAFA6D616F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95AFD-92BB-4878-9A53-B1184FBF4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60243-E5B7-44CC-A899-D9EAFA6D616F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95AFD-92BB-4878-9A53-B1184FBF4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0060243-E5B7-44CC-A899-D9EAFA6D616F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8195AFD-92BB-4878-9A53-B1184FBF4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285860"/>
            <a:ext cx="7406640" cy="1472184"/>
          </a:xfrm>
        </p:spPr>
        <p:txBody>
          <a:bodyPr/>
          <a:lstStyle/>
          <a:p>
            <a:r>
              <a:rPr lang="ru-RU" dirty="0" smtClean="0"/>
              <a:t>Урок  </a:t>
            </a:r>
            <a:r>
              <a:rPr lang="ru-RU" dirty="0"/>
              <a:t> </a:t>
            </a:r>
            <a:r>
              <a:rPr lang="ru-RU" dirty="0" smtClean="0"/>
              <a:t>литературного чтения во 2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286124"/>
            <a:ext cx="7406640" cy="1752600"/>
          </a:xfrm>
        </p:spPr>
        <p:txBody>
          <a:bodyPr/>
          <a:lstStyle/>
          <a:p>
            <a:r>
              <a:rPr lang="ru-RU" dirty="0" smtClean="0"/>
              <a:t>по рассказу В.Осеевой «Волшебное слово»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Словарная работа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4400" i="1" dirty="0" smtClean="0">
                <a:solidFill>
                  <a:schemeClr val="accent4">
                    <a:lumMod val="50000"/>
                  </a:schemeClr>
                </a:solidFill>
              </a:rPr>
              <a:t>Сквер</a:t>
            </a:r>
          </a:p>
          <a:p>
            <a:r>
              <a:rPr lang="ru-RU" sz="4400" i="1" dirty="0" smtClean="0">
                <a:solidFill>
                  <a:schemeClr val="accent4">
                    <a:lumMod val="50000"/>
                  </a:schemeClr>
                </a:solidFill>
              </a:rPr>
              <a:t>смущённо</a:t>
            </a:r>
          </a:p>
          <a:p>
            <a:r>
              <a:rPr lang="ru-RU" sz="4400" i="1" dirty="0" smtClean="0">
                <a:solidFill>
                  <a:schemeClr val="accent4">
                    <a:lumMod val="50000"/>
                  </a:schemeClr>
                </a:solidFill>
              </a:rPr>
              <a:t>стряпает</a:t>
            </a:r>
          </a:p>
          <a:p>
            <a:r>
              <a:rPr lang="ru-RU" sz="4400" i="1" dirty="0" smtClean="0">
                <a:solidFill>
                  <a:schemeClr val="accent4">
                    <a:lumMod val="50000"/>
                  </a:schemeClr>
                </a:solidFill>
              </a:rPr>
              <a:t>противень</a:t>
            </a:r>
            <a:endParaRPr lang="ru-RU" sz="44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4400" i="1" dirty="0" smtClean="0">
                <a:solidFill>
                  <a:schemeClr val="accent4">
                    <a:lumMod val="50000"/>
                  </a:schemeClr>
                </a:solidFill>
              </a:rPr>
              <a:t>морщинки</a:t>
            </a:r>
            <a:endParaRPr lang="ru-RU" sz="44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4400" i="1" dirty="0" smtClean="0">
                <a:solidFill>
                  <a:schemeClr val="accent4">
                    <a:lumMod val="50000"/>
                  </a:schemeClr>
                </a:solidFill>
              </a:rPr>
              <a:t>отворил</a:t>
            </a:r>
          </a:p>
          <a:p>
            <a:r>
              <a:rPr lang="ru-RU" sz="4400" i="1" dirty="0" smtClean="0">
                <a:solidFill>
                  <a:schemeClr val="accent4">
                    <a:lumMod val="50000"/>
                  </a:schemeClr>
                </a:solidFill>
              </a:rPr>
              <a:t>робко</a:t>
            </a:r>
            <a:endParaRPr lang="ru-RU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500042"/>
            <a:ext cx="5114932" cy="79690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План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2046285"/>
            <a:ext cx="6657964" cy="4811715"/>
          </a:xfrm>
        </p:spPr>
        <p:txBody>
          <a:bodyPr/>
          <a:lstStyle/>
          <a:p>
            <a:pPr>
              <a:buNone/>
            </a:pPr>
            <a:r>
              <a:rPr lang="ru-RU" sz="4800" i="1" dirty="0" smtClean="0">
                <a:solidFill>
                  <a:schemeClr val="tx2">
                    <a:lumMod val="75000"/>
                  </a:schemeClr>
                </a:solidFill>
              </a:rPr>
              <a:t>Разговор  с  </a:t>
            </a:r>
            <a:r>
              <a:rPr lang="ru-RU" sz="4800" i="1" dirty="0">
                <a:solidFill>
                  <a:schemeClr val="tx2">
                    <a:lumMod val="75000"/>
                  </a:schemeClr>
                </a:solidFill>
              </a:rPr>
              <a:t>Леной. 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800" i="1" dirty="0" smtClean="0">
                <a:solidFill>
                  <a:schemeClr val="tx2">
                    <a:lumMod val="75000"/>
                  </a:schemeClr>
                </a:solidFill>
              </a:rPr>
              <a:t>Беседа  </a:t>
            </a:r>
            <a:r>
              <a:rPr lang="ru-RU" sz="4800" i="1" dirty="0">
                <a:solidFill>
                  <a:schemeClr val="tx2">
                    <a:lumMod val="75000"/>
                  </a:schemeClr>
                </a:solidFill>
              </a:rPr>
              <a:t>за обедом.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ru-RU" sz="4800" i="1" dirty="0" smtClean="0">
                <a:solidFill>
                  <a:schemeClr val="tx2">
                    <a:lumMod val="75000"/>
                  </a:schemeClr>
                </a:solidFill>
              </a:rPr>
              <a:t>Встреча </a:t>
            </a:r>
            <a:r>
              <a:rPr lang="ru-RU" sz="4800" i="1" dirty="0">
                <a:solidFill>
                  <a:schemeClr val="tx2">
                    <a:lumMod val="75000"/>
                  </a:schemeClr>
                </a:solidFill>
              </a:rPr>
              <a:t>со стариком.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ru-RU" sz="4800" i="1" dirty="0" smtClean="0">
                <a:solidFill>
                  <a:schemeClr val="tx2">
                    <a:lumMod val="75000"/>
                  </a:schemeClr>
                </a:solidFill>
              </a:rPr>
              <a:t>Возвращение  в  </a:t>
            </a:r>
            <a:r>
              <a:rPr lang="ru-RU" sz="4800" i="1" dirty="0">
                <a:solidFill>
                  <a:schemeClr val="tx2">
                    <a:lumMod val="75000"/>
                  </a:schemeClr>
                </a:solidFill>
              </a:rPr>
              <a:t>сквер. 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800" i="1" dirty="0" smtClean="0">
                <a:solidFill>
                  <a:schemeClr val="tx2">
                    <a:lumMod val="75000"/>
                  </a:schemeClr>
                </a:solidFill>
              </a:rPr>
              <a:t>Разговор  с  </a:t>
            </a:r>
            <a:r>
              <a:rPr lang="ru-RU" sz="4800" i="1" dirty="0">
                <a:solidFill>
                  <a:schemeClr val="tx2">
                    <a:lumMod val="75000"/>
                  </a:schemeClr>
                </a:solidFill>
              </a:rPr>
              <a:t>бабушкой. 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2285992"/>
            <a:ext cx="3571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</a:p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</a:p>
          <a:p>
            <a:r>
              <a:rPr lang="ru-RU" sz="4800" dirty="0">
                <a:solidFill>
                  <a:schemeClr val="tx2">
                    <a:lumMod val="75000"/>
                  </a:schemeClr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8888 L 0.00035 -0.422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0.00816 -0.073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00694 -0.4680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01441 -0.1553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3143248"/>
            <a:ext cx="6772268" cy="1362075"/>
          </a:xfrm>
        </p:spPr>
        <p:txBody>
          <a:bodyPr/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Встреча со стариком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Анализ первой части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500438"/>
            <a:ext cx="7772400" cy="1362075"/>
          </a:xfrm>
        </p:spPr>
        <p:txBody>
          <a:bodyPr/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Разговор  с  Леной.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Анализ второй части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285992"/>
            <a:ext cx="7772400" cy="1362075"/>
          </a:xfrm>
        </p:spPr>
        <p:txBody>
          <a:bodyPr/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Разговор  с  бабушкой.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Анализ  третьей  части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3116"/>
            <a:ext cx="7772400" cy="1362075"/>
          </a:xfrm>
        </p:spPr>
        <p:txBody>
          <a:bodyPr/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Беседа  за обедом.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Анализ   четвёртой  части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714488"/>
            <a:ext cx="7772400" cy="2054223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«Волшебные»   слова  – вежливые    слова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4143380"/>
            <a:ext cx="7772400" cy="1500187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festival.1september.ru/articles/417367/img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428605"/>
            <a:ext cx="7429551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festival.1september.ru/articles/417367/img5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57190"/>
            <a:ext cx="6738966" cy="6500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  чём  секрет  волшебных  слов?</a:t>
            </a:r>
          </a:p>
          <a:p>
            <a:pPr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От  чего  в  них  появляется  волшебство?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600200"/>
            <a:ext cx="711519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Ну-ка, проверь, дружок,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Ты готов начать урок?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Всё ль на месте,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Всё ль в порядке?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Все ли правильно сидят?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Все ль внимательно глядят?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Каждый хочет получать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Только лишь оценку пять.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Вывод: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9"/>
            <a:ext cx="8229600" cy="385765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волшебные  слова нужно правильно произносить: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спокойно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и  приветливо,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добротой, иначе они могут потерять своё волшебство.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000240"/>
            <a:ext cx="7772400" cy="1362075"/>
          </a:xfrm>
        </p:spPr>
        <p:txBody>
          <a:bodyPr/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Возвращение   в   сквер.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2571744"/>
            <a:ext cx="7772400" cy="1500187"/>
          </a:xfrm>
        </p:spPr>
        <p:txBody>
          <a:bodyPr/>
          <a:lstStyle/>
          <a:p>
            <a:r>
              <a:rPr lang="ru-RU" dirty="0" smtClean="0"/>
              <a:t>Анализ   пятой  части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Пословицы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Добрый </a:t>
            </a:r>
            <a:r>
              <a:rPr lang="ru-RU" dirty="0" smtClean="0">
                <a:solidFill>
                  <a:srgbClr val="002060"/>
                </a:solidFill>
              </a:rPr>
              <a:t>  человек   добру   и    </a:t>
            </a:r>
            <a:r>
              <a:rPr lang="ru-RU" dirty="0">
                <a:solidFill>
                  <a:srgbClr val="002060"/>
                </a:solidFill>
              </a:rPr>
              <a:t>учит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Добрый </a:t>
            </a:r>
            <a:r>
              <a:rPr lang="ru-RU" dirty="0" smtClean="0">
                <a:solidFill>
                  <a:srgbClr val="002060"/>
                </a:solidFill>
              </a:rPr>
              <a:t> человек  в  добре  </a:t>
            </a:r>
            <a:r>
              <a:rPr lang="ru-RU" dirty="0">
                <a:solidFill>
                  <a:srgbClr val="002060"/>
                </a:solidFill>
              </a:rPr>
              <a:t>проживёт </a:t>
            </a:r>
            <a:r>
              <a:rPr lang="ru-RU" dirty="0" smtClean="0">
                <a:solidFill>
                  <a:srgbClr val="002060"/>
                </a:solidFill>
              </a:rPr>
              <a:t> век.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Доброе   слово   путь   к   сердцу  открывает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Отношения  Павлика  и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окружающих  его людей друг  к другу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57158" y="1357298"/>
            <a:ext cx="4023360" cy="64008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Павлик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786314" y="1428736"/>
            <a:ext cx="4023360" cy="64008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Сестра, </a:t>
            </a:r>
            <a:r>
              <a:rPr lang="ru-RU" dirty="0" err="1" smtClean="0">
                <a:solidFill>
                  <a:srgbClr val="FF0000"/>
                </a:solidFill>
              </a:rPr>
              <a:t>бабушка,брат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57158" y="2285992"/>
            <a:ext cx="4040188" cy="395128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Павлик   говорит   грубо, </a:t>
            </a:r>
          </a:p>
          <a:p>
            <a:pPr>
              <a:buNone/>
            </a:pPr>
            <a:r>
              <a:rPr lang="ru-RU" dirty="0" smtClean="0"/>
              <a:t>со  злостью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Павлик  говорит  вежливо,</a:t>
            </a:r>
          </a:p>
          <a:p>
            <a:pPr>
              <a:buNone/>
            </a:pPr>
            <a:r>
              <a:rPr lang="ru-RU" dirty="0" smtClean="0"/>
              <a:t>спокойно, с  добротой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57752" y="2428868"/>
            <a:ext cx="4023360" cy="41148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Отношение   к   Павлику  плохое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Отношение    к   Павлику хорошее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Главная   мысль 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рассказа -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>Поступай  с  людьми  так, </a:t>
            </a:r>
          </a:p>
          <a:p>
            <a:pPr>
              <a:buNone/>
            </a:pP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>как  хочешь  чтобы  они </a:t>
            </a:r>
          </a:p>
          <a:p>
            <a:pPr>
              <a:buNone/>
            </a:pP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>поступали с тобой!</a:t>
            </a:r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>
                <a:solidFill>
                  <a:srgbClr val="FF0000"/>
                </a:solidFill>
              </a:rPr>
              <a:t>Домашнее задание </a:t>
            </a:r>
            <a:endParaRPr lang="ru-RU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Приготовить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пересказ  </a:t>
            </a:r>
            <a:r>
              <a:rPr lang="ru-RU" smtClean="0">
                <a:solidFill>
                  <a:schemeClr val="tx2">
                    <a:lumMod val="75000"/>
                  </a:schemeClr>
                </a:solidFill>
              </a:rPr>
              <a:t>текста  с.87-92.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Раздел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http://festival.1september.ru/articles/417367/img1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357298"/>
            <a:ext cx="645798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525963"/>
          </a:xfrm>
        </p:spPr>
        <p:txBody>
          <a:bodyPr>
            <a:normAutofit/>
          </a:bodyPr>
          <a:lstStyle/>
          <a:p>
            <a:r>
              <a:rPr lang="ru-RU" sz="4800" i="1" dirty="0">
                <a:solidFill>
                  <a:schemeClr val="accent2">
                    <a:lumMod val="50000"/>
                  </a:schemeClr>
                </a:solidFill>
              </a:rPr>
              <a:t>Волшебное яблоко</a:t>
            </a:r>
            <a:r>
              <a:rPr lang="ru-RU" sz="4800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4800" i="1" dirty="0">
                <a:solidFill>
                  <a:schemeClr val="accent2">
                    <a:lumMod val="50000"/>
                  </a:schemeClr>
                </a:solidFill>
              </a:rPr>
              <a:t>Волшебное слово. </a:t>
            </a:r>
            <a:endParaRPr lang="ru-RU" sz="4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4800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4800" i="1" dirty="0" smtClean="0">
                <a:solidFill>
                  <a:schemeClr val="accent2">
                    <a:lumMod val="50000"/>
                  </a:schemeClr>
                </a:solidFill>
              </a:rPr>
              <a:t>Волшебное </a:t>
            </a:r>
            <a:r>
              <a:rPr lang="ru-RU" sz="4800" i="1" dirty="0">
                <a:solidFill>
                  <a:schemeClr val="accent2">
                    <a:lumMod val="50000"/>
                  </a:schemeClr>
                </a:solidFill>
              </a:rPr>
              <a:t>колечко. 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Валентина    Осеева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festival.1september.ru/articles/417367/img2.gif"/>
          <p:cNvPicPr>
            <a:picLocks noGrp="1"/>
          </p:cNvPicPr>
          <p:nvPr>
            <p:ph idx="1"/>
          </p:nvPr>
        </p:nvPicPr>
        <p:blipFill>
          <a:blip r:embed="rId2" cstate="print"/>
          <a:srcRect l="65802"/>
          <a:stretch>
            <a:fillRect/>
          </a:stretch>
        </p:blipFill>
        <p:spPr bwMode="auto">
          <a:xfrm>
            <a:off x="2500298" y="1500174"/>
            <a:ext cx="3398852" cy="4085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71802" y="5643578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(1902-1969)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6229368" cy="200025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Беспризорный-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</a:rPr>
              <a:t>лишённый  </a:t>
            </a:r>
            <a:r>
              <a:rPr lang="ru-RU" sz="2700" dirty="0" err="1" smtClean="0">
                <a:solidFill>
                  <a:schemeClr val="accent4">
                    <a:lumMod val="50000"/>
                  </a:schemeClr>
                </a:solidFill>
              </a:rPr>
              <a:t>надзора,присмотра</a:t>
            </a: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</a:rPr>
              <a:t>,  </a:t>
            </a:r>
            <a:br>
              <a:rPr lang="ru-RU" sz="27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</a:rPr>
              <a:t> 2. ребенок, подросток, не имеющий семьи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 descr="Беспризорники играют в кар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857496"/>
            <a:ext cx="4876800" cy="3505200"/>
          </a:xfrm>
          <a:prstGeom prst="rect">
            <a:avLst/>
          </a:prstGeom>
          <a:noFill/>
        </p:spPr>
      </p:pic>
      <p:pic>
        <p:nvPicPr>
          <p:cNvPr id="5" name="Picture 6" descr="http://img.labirint.ru/images/books3/134542/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32513">
            <a:off x="1176972" y="2426716"/>
            <a:ext cx="1402131" cy="2166930"/>
          </a:xfrm>
          <a:prstGeom prst="rect">
            <a:avLst/>
          </a:prstGeom>
          <a:noFill/>
        </p:spPr>
      </p:pic>
      <p:pic>
        <p:nvPicPr>
          <p:cNvPr id="6" name="Picture 8" descr="http://vuzer.info/_ld/9/597494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435019">
            <a:off x="578745" y="4693327"/>
            <a:ext cx="1359317" cy="1995477"/>
          </a:xfrm>
          <a:prstGeom prst="rect">
            <a:avLst/>
          </a:prstGeom>
          <a:noFill/>
        </p:spPr>
      </p:pic>
      <p:pic>
        <p:nvPicPr>
          <p:cNvPr id="7" name="Picture 4" descr="http://i026.radikal.ru/0712/0c/3e5e8ce88e4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233550">
            <a:off x="7056439" y="1042803"/>
            <a:ext cx="1457322" cy="2208064"/>
          </a:xfrm>
          <a:prstGeom prst="rect">
            <a:avLst/>
          </a:prstGeom>
          <a:noFill/>
        </p:spPr>
      </p:pic>
      <p:pic>
        <p:nvPicPr>
          <p:cNvPr id="8" name="Picture 10" descr="http://www.ozon.ru/multimedia/books_covers/93101503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539508">
            <a:off x="7099959" y="4611403"/>
            <a:ext cx="1285884" cy="2070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571480"/>
            <a:ext cx="7901014" cy="600079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>
                <a:solidFill>
                  <a:srgbClr val="FF0000"/>
                </a:solidFill>
              </a:rPr>
              <a:t>В одной из своих книг В.Осеева обратилась к своим читателям с такими словами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pPr lvl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«Дорогие ребята! Когда я была такой, как вы, я любила читать маленькие рассказы. Я любила их за то, что могла читать без помощи взрослых. Один раз мама спросила: </a:t>
            </a:r>
            <a:br>
              <a:rPr lang="ru-RU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 – Понравился тебе рассказ? </a:t>
            </a:r>
            <a:br>
              <a:rPr lang="ru-RU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Я ответила: </a:t>
            </a:r>
            <a:br>
              <a:rPr lang="ru-RU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 – Не знаю. Я о нём не думала. </a:t>
            </a:r>
            <a:br>
              <a:rPr lang="ru-RU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Мама очень огорчилась. </a:t>
            </a:r>
            <a:br>
              <a:rPr lang="ru-RU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      </a:t>
            </a:r>
            <a:r>
              <a:rPr lang="ru-RU" i="1" dirty="0">
                <a:solidFill>
                  <a:srgbClr val="FF0000"/>
                </a:solidFill>
              </a:rPr>
              <a:t>– Мало уметь читать, надо уметь думать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– сказала она. </a:t>
            </a:r>
            <a:br>
              <a:rPr lang="ru-RU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С тех пор, прочитав рассказ, я стала думать о хороших и плохих поступках девочек и мальчиков, а иногда и о своих собственных. И так как в жизни мне это очень помогло, то я написала для вас короткие рассказы, чтобы вам легче было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научиться думать.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Притча -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332037"/>
            <a:ext cx="8229600" cy="223997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 короткий   рассказ – поучение,</a:t>
            </a:r>
          </a:p>
          <a:p>
            <a:pPr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 который  учит  вежливости, честности, </a:t>
            </a:r>
          </a:p>
          <a:p>
            <a:pPr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 уважению  к  людям.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festival.1september.ru/articles/417367/img3.gif"/>
          <p:cNvPicPr>
            <a:picLocks noGrp="1"/>
          </p:cNvPicPr>
          <p:nvPr>
            <p:ph idx="1"/>
          </p:nvPr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1714480" y="1357298"/>
            <a:ext cx="485778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189</TotalTime>
  <Words>327</Words>
  <Application>Microsoft Office PowerPoint</Application>
  <PresentationFormat>Экран (4:3)</PresentationFormat>
  <Paragraphs>88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Солнцестояние</vt:lpstr>
      <vt:lpstr>Урок   литературного чтения во 2 классе</vt:lpstr>
      <vt:lpstr>Слайд 2</vt:lpstr>
      <vt:lpstr>Раздел </vt:lpstr>
      <vt:lpstr>Слайд 4</vt:lpstr>
      <vt:lpstr>Валентина    Осеева</vt:lpstr>
      <vt:lpstr>Беспризорный-  1. лишённый  надзора,присмотра,    2. ребенок, подросток, не имеющий семьи </vt:lpstr>
      <vt:lpstr>Слайд 7</vt:lpstr>
      <vt:lpstr>Притча - </vt:lpstr>
      <vt:lpstr>Слайд 9</vt:lpstr>
      <vt:lpstr>Словарная работа </vt:lpstr>
      <vt:lpstr>План </vt:lpstr>
      <vt:lpstr>Встреча со стариком</vt:lpstr>
      <vt:lpstr>Разговор  с  Леной.  </vt:lpstr>
      <vt:lpstr>Разговор  с  бабушкой.  </vt:lpstr>
      <vt:lpstr>Беседа  за обедом. </vt:lpstr>
      <vt:lpstr>«Волшебные»   слова  – вежливые    слова</vt:lpstr>
      <vt:lpstr>Слайд 17</vt:lpstr>
      <vt:lpstr>Слайд 18</vt:lpstr>
      <vt:lpstr>Слайд 19</vt:lpstr>
      <vt:lpstr>Вывод: </vt:lpstr>
      <vt:lpstr>Возвращение   в   сквер.</vt:lpstr>
      <vt:lpstr>Пословицы </vt:lpstr>
      <vt:lpstr>Отношения  Павлика  и  окружающих  его людей друг  к другу</vt:lpstr>
      <vt:lpstr>Главная   мысль  рассказа - 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 чтения</dc:title>
  <dc:creator>Admin</dc:creator>
  <cp:lastModifiedBy>Пользователь</cp:lastModifiedBy>
  <cp:revision>34</cp:revision>
  <dcterms:created xsi:type="dcterms:W3CDTF">2011-02-22T00:29:49Z</dcterms:created>
  <dcterms:modified xsi:type="dcterms:W3CDTF">2014-10-12T05:19:07Z</dcterms:modified>
</cp:coreProperties>
</file>