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2" r:id="rId6"/>
    <p:sldId id="259" r:id="rId7"/>
    <p:sldId id="260" r:id="rId8"/>
    <p:sldId id="263" r:id="rId9"/>
    <p:sldId id="264" r:id="rId10"/>
    <p:sldId id="265" r:id="rId11"/>
    <p:sldId id="266" r:id="rId12"/>
    <p:sldId id="267" r:id="rId13"/>
    <p:sldId id="268" r:id="rId14"/>
    <p:sldId id="271" r:id="rId15"/>
    <p:sldId id="273" r:id="rId16"/>
    <p:sldId id="269" r:id="rId17"/>
    <p:sldId id="270" r:id="rId18"/>
    <p:sldId id="27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65780BB1-CBAC-4A5B-A804-01BD10BA5A4B}" type="datetimeFigureOut">
              <a:rPr lang="ru-RU" smtClean="0"/>
              <a:pPr/>
              <a:t>20.10.2014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4D352C38-1BDF-4EC8-AC5F-98B023DF636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5780BB1-CBAC-4A5B-A804-01BD10BA5A4B}" type="datetimeFigureOut">
              <a:rPr lang="ru-RU" smtClean="0"/>
              <a:pPr/>
              <a:t>20.10.2014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352C38-1BDF-4EC8-AC5F-98B023DF636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5780BB1-CBAC-4A5B-A804-01BD10BA5A4B}" type="datetimeFigureOut">
              <a:rPr lang="ru-RU" smtClean="0"/>
              <a:pPr/>
              <a:t>20.10.2014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352C38-1BDF-4EC8-AC5F-98B023DF636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5780BB1-CBAC-4A5B-A804-01BD10BA5A4B}" type="datetimeFigureOut">
              <a:rPr lang="ru-RU" smtClean="0"/>
              <a:pPr/>
              <a:t>20.10.2014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4D352C38-1BDF-4EC8-AC5F-98B023DF636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65780BB1-CBAC-4A5B-A804-01BD10BA5A4B}" type="datetimeFigureOut">
              <a:rPr lang="ru-RU" smtClean="0"/>
              <a:pPr/>
              <a:t>20.10.2014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4D352C38-1BDF-4EC8-AC5F-98B023DF6362}"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65780BB1-CBAC-4A5B-A804-01BD10BA5A4B}" type="datetimeFigureOut">
              <a:rPr lang="ru-RU" smtClean="0"/>
              <a:pPr/>
              <a:t>20.10.2014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4D352C38-1BDF-4EC8-AC5F-98B023DF636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65780BB1-CBAC-4A5B-A804-01BD10BA5A4B}" type="datetimeFigureOut">
              <a:rPr lang="ru-RU" smtClean="0"/>
              <a:pPr/>
              <a:t>20.10.2014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4D352C38-1BDF-4EC8-AC5F-98B023DF6362}"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65780BB1-CBAC-4A5B-A804-01BD10BA5A4B}" type="datetimeFigureOut">
              <a:rPr lang="ru-RU" smtClean="0"/>
              <a:pPr/>
              <a:t>20.10.2014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352C38-1BDF-4EC8-AC5F-98B023DF636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5780BB1-CBAC-4A5B-A804-01BD10BA5A4B}" type="datetimeFigureOut">
              <a:rPr lang="ru-RU" smtClean="0"/>
              <a:pPr/>
              <a:t>20.10.2014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352C38-1BDF-4EC8-AC5F-98B023DF636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5780BB1-CBAC-4A5B-A804-01BD10BA5A4B}" type="datetimeFigureOut">
              <a:rPr lang="ru-RU" smtClean="0"/>
              <a:pPr/>
              <a:t>20.10.2014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352C38-1BDF-4EC8-AC5F-98B023DF636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65780BB1-CBAC-4A5B-A804-01BD10BA5A4B}" type="datetimeFigureOut">
              <a:rPr lang="ru-RU" smtClean="0"/>
              <a:pPr/>
              <a:t>20.10.2014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4D352C38-1BDF-4EC8-AC5F-98B023DF6362}"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5780BB1-CBAC-4A5B-A804-01BD10BA5A4B}" type="datetimeFigureOut">
              <a:rPr lang="ru-RU" smtClean="0"/>
              <a:pPr/>
              <a:t>20.10.2014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D352C38-1BDF-4EC8-AC5F-98B023DF6362}"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БАСКЕТБОЛ</a:t>
            </a:r>
            <a:br>
              <a:rPr lang="ru-RU" dirty="0" smtClean="0"/>
            </a:br>
            <a:endParaRPr lang="ru-RU" dirty="0"/>
          </a:p>
        </p:txBody>
      </p:sp>
      <p:sp>
        <p:nvSpPr>
          <p:cNvPr id="3" name="Подзаголовок 2"/>
          <p:cNvSpPr>
            <a:spLocks noGrp="1"/>
          </p:cNvSpPr>
          <p:nvPr>
            <p:ph type="subTitle" idx="1"/>
          </p:nvPr>
        </p:nvSpPr>
        <p:spPr/>
        <p:txBody>
          <a:bodyPr/>
          <a:lstStyle/>
          <a:p>
            <a:r>
              <a:rPr lang="ru-RU" b="1" i="1" dirty="0" smtClean="0"/>
              <a:t>Презентация по теме:</a:t>
            </a:r>
            <a:endParaRPr lang="ru-RU" b="1" i="1" dirty="0"/>
          </a:p>
        </p:txBody>
      </p:sp>
      <p:pic>
        <p:nvPicPr>
          <p:cNvPr id="4" name="Рисунок 3" descr="i (11).jpg"/>
          <p:cNvPicPr>
            <a:picLocks noChangeAspect="1"/>
          </p:cNvPicPr>
          <p:nvPr/>
        </p:nvPicPr>
        <p:blipFill>
          <a:blip r:embed="rId2" cstate="print"/>
          <a:stretch>
            <a:fillRect/>
          </a:stretch>
        </p:blipFill>
        <p:spPr>
          <a:xfrm>
            <a:off x="251520" y="188640"/>
            <a:ext cx="5082480" cy="3811860"/>
          </a:xfrm>
          <a:prstGeom prst="rect">
            <a:avLst/>
          </a:prstGeom>
        </p:spPr>
      </p:pic>
      <p:sp>
        <p:nvSpPr>
          <p:cNvPr id="5" name="TextBox 4"/>
          <p:cNvSpPr txBox="1"/>
          <p:nvPr/>
        </p:nvSpPr>
        <p:spPr>
          <a:xfrm>
            <a:off x="4283968" y="6237312"/>
            <a:ext cx="4752528" cy="369332"/>
          </a:xfrm>
          <a:prstGeom prst="rect">
            <a:avLst/>
          </a:prstGeom>
          <a:noFill/>
        </p:spPr>
        <p:txBody>
          <a:bodyPr wrap="square" rtlCol="0">
            <a:spAutoFit/>
          </a:bodyPr>
          <a:lstStyle/>
          <a:p>
            <a:r>
              <a:rPr lang="ru-RU" dirty="0" smtClean="0"/>
              <a:t>Подготовила инструктор по ФК </a:t>
            </a:r>
            <a:r>
              <a:rPr lang="ru-RU" dirty="0" err="1" smtClean="0"/>
              <a:t>Лотоцкая</a:t>
            </a:r>
            <a:r>
              <a:rPr lang="ru-RU" dirty="0" smtClean="0"/>
              <a:t> Н.В.</a:t>
            </a:r>
            <a:endParaRPr lang="ru-RU" dirty="0"/>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5076056" y="980728"/>
            <a:ext cx="3763144" cy="4896544"/>
          </a:xfrm>
        </p:spPr>
        <p:txBody>
          <a:bodyPr>
            <a:normAutofit/>
          </a:bodyPr>
          <a:lstStyle/>
          <a:p>
            <a:pPr algn="l"/>
            <a:r>
              <a:rPr lang="ru-RU" dirty="0" smtClean="0"/>
              <a:t>Благодаря повышенной частоте дыхательных движений достигающей 50 — 60 циклов за одну минуту с объёмом в пределах 120-150 литров во время игры в баскетбол, жизненная ёмкость лёгких со временем увеличивается. Постепенное развитие дыхательных органов делает человека более энергичным и выносливым, что оказывает благотворное влияет на здоровье.</a:t>
            </a:r>
          </a:p>
          <a:p>
            <a:pPr algn="l"/>
            <a:endParaRPr lang="ru-RU" dirty="0"/>
          </a:p>
        </p:txBody>
      </p:sp>
      <p:sp>
        <p:nvSpPr>
          <p:cNvPr id="3" name="Заголовок 2"/>
          <p:cNvSpPr>
            <a:spLocks noGrp="1"/>
          </p:cNvSpPr>
          <p:nvPr>
            <p:ph type="title"/>
          </p:nvPr>
        </p:nvSpPr>
        <p:spPr>
          <a:xfrm>
            <a:off x="251520" y="260648"/>
            <a:ext cx="8686800" cy="1184825"/>
          </a:xfrm>
        </p:spPr>
        <p:txBody>
          <a:bodyPr/>
          <a:lstStyle/>
          <a:p>
            <a:pPr algn="l"/>
            <a:r>
              <a:rPr lang="ru-RU" dirty="0" smtClean="0"/>
              <a:t>Дыхательная </a:t>
            </a:r>
            <a:r>
              <a:rPr lang="ru-RU" b="1" dirty="0" smtClean="0"/>
              <a:t>система</a:t>
            </a:r>
            <a:endParaRPr lang="ru-RU" b="1" dirty="0"/>
          </a:p>
        </p:txBody>
      </p:sp>
      <p:pic>
        <p:nvPicPr>
          <p:cNvPr id="4" name="Рисунок 3" descr="Легкие спортсмена"/>
          <p:cNvPicPr/>
          <p:nvPr/>
        </p:nvPicPr>
        <p:blipFill>
          <a:blip r:embed="rId2" cstate="print"/>
          <a:srcRect/>
          <a:stretch>
            <a:fillRect/>
          </a:stretch>
        </p:blipFill>
        <p:spPr bwMode="auto">
          <a:xfrm>
            <a:off x="179512" y="980728"/>
            <a:ext cx="4762500" cy="3573780"/>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 (3).jpg"/>
          <p:cNvPicPr>
            <a:picLocks noChangeAspect="1"/>
          </p:cNvPicPr>
          <p:nvPr/>
        </p:nvPicPr>
        <p:blipFill>
          <a:blip r:embed="rId2" cstate="print"/>
          <a:stretch>
            <a:fillRect/>
          </a:stretch>
        </p:blipFill>
        <p:spPr>
          <a:xfrm>
            <a:off x="5940152" y="4509120"/>
            <a:ext cx="2824708" cy="2118531"/>
          </a:xfrm>
          <a:prstGeom prst="rect">
            <a:avLst/>
          </a:prstGeom>
        </p:spPr>
      </p:pic>
      <p:sp>
        <p:nvSpPr>
          <p:cNvPr id="2" name="Заголовок 1"/>
          <p:cNvSpPr>
            <a:spLocks noGrp="1"/>
          </p:cNvSpPr>
          <p:nvPr>
            <p:ph type="title"/>
          </p:nvPr>
        </p:nvSpPr>
        <p:spPr/>
        <p:txBody>
          <a:bodyPr/>
          <a:lstStyle/>
          <a:p>
            <a:r>
              <a:rPr lang="ru-RU" dirty="0" smtClean="0"/>
              <a:t>Хорошая форма – крепкое здоровье</a:t>
            </a:r>
            <a:endParaRPr lang="ru-RU" dirty="0"/>
          </a:p>
        </p:txBody>
      </p:sp>
      <p:sp>
        <p:nvSpPr>
          <p:cNvPr id="3" name="Содержимое 2"/>
          <p:cNvSpPr>
            <a:spLocks noGrp="1"/>
          </p:cNvSpPr>
          <p:nvPr>
            <p:ph idx="1"/>
          </p:nvPr>
        </p:nvSpPr>
        <p:spPr>
          <a:xfrm>
            <a:off x="0" y="1052736"/>
            <a:ext cx="8244408" cy="4608511"/>
          </a:xfrm>
        </p:spPr>
        <p:txBody>
          <a:bodyPr>
            <a:normAutofit fontScale="70000" lnSpcReduction="20000"/>
          </a:bodyPr>
          <a:lstStyle/>
          <a:p>
            <a:r>
              <a:rPr lang="ru-RU" dirty="0" smtClean="0"/>
              <a:t>Некоторые упражнения современного баскетбола настолько полезны, что были включены во многие курсы лечебно-оздоровительной физкультуры. К примеру, такое упражнение для баскетбола как бросок мяча в корзину                            развивает кисти рук, мышцы ног и спины что может быть хорошей профилактикой болезни суставов. Интересная и подвижная игра с постоянными перемещениями поможет ослабленным и малоподвижным людям почувствовать себя намного лучше после регулярных тренировок.</a:t>
            </a:r>
          </a:p>
          <a:p>
            <a:r>
              <a:rPr lang="ru-RU" dirty="0" smtClean="0"/>
              <a:t>Занятия баскетболом окажут положительное влияние на развитие организма, только если начинающий спортсмен уделил достаточно внимания начальному уровню подготовки для тренировок.</a:t>
            </a:r>
          </a:p>
          <a:p>
            <a:endParaRPr lang="ru-RU" dirty="0" smtClean="0"/>
          </a:p>
          <a:p>
            <a:endParaRPr lang="ru-RU" dirty="0"/>
          </a:p>
        </p:txBody>
      </p:sp>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4067944" y="1196752"/>
            <a:ext cx="4771256" cy="2376264"/>
          </a:xfrm>
        </p:spPr>
        <p:txBody>
          <a:bodyPr>
            <a:normAutofit fontScale="85000" lnSpcReduction="20000"/>
          </a:bodyPr>
          <a:lstStyle/>
          <a:p>
            <a:pPr algn="l"/>
            <a:r>
              <a:rPr lang="ru-RU" sz="1900" b="1" dirty="0" smtClean="0"/>
              <a:t>Б</a:t>
            </a:r>
            <a:r>
              <a:rPr lang="ru-RU" sz="1900" b="1" dirty="0" smtClean="0">
                <a:latin typeface="Tahoma" pitchFamily="34" charset="0"/>
                <a:ea typeface="Tahoma" pitchFamily="34" charset="0"/>
                <a:cs typeface="Tahoma" pitchFamily="34" charset="0"/>
              </a:rPr>
              <a:t>ольше всего рекомендуется заниматься баскетболом в спортивных залах с ровной поверхностью.</a:t>
            </a:r>
            <a:r>
              <a:rPr lang="ru-RU" sz="1900" dirty="0" smtClean="0">
                <a:latin typeface="Tahoma" pitchFamily="34" charset="0"/>
                <a:ea typeface="Tahoma" pitchFamily="34" charset="0"/>
                <a:cs typeface="Tahoma" pitchFamily="34" charset="0"/>
              </a:rPr>
              <a:t> </a:t>
            </a:r>
            <a:r>
              <a:rPr lang="ru-RU" sz="1900" b="1" dirty="0" smtClean="0">
                <a:solidFill>
                  <a:schemeClr val="bg2">
                    <a:lumMod val="20000"/>
                    <a:lumOff val="80000"/>
                  </a:schemeClr>
                </a:solidFill>
                <a:latin typeface="Tahoma" pitchFamily="34" charset="0"/>
                <a:ea typeface="Times New Roman" pitchFamily="18" charset="0"/>
                <a:cs typeface="Tahoma" pitchFamily="34" charset="0"/>
              </a:rPr>
              <a:t>При наличии различных неровностей даже небольшого размера у многих игроков, значительно повышается шанс травматизма в виде растяжений, вывихов и ушибов. Под риском находятся спортсмены, которые сильно увлекаются игрой, пренебрегая основами безопасности сложных технических движений.</a:t>
            </a:r>
            <a:endParaRPr lang="ru-RU" sz="1900" b="1" dirty="0" smtClean="0"/>
          </a:p>
          <a:p>
            <a:pPr algn="l"/>
            <a:endParaRPr lang="ru-RU" dirty="0"/>
          </a:p>
        </p:txBody>
      </p:sp>
      <p:sp>
        <p:nvSpPr>
          <p:cNvPr id="3" name="Заголовок 2"/>
          <p:cNvSpPr>
            <a:spLocks noGrp="1"/>
          </p:cNvSpPr>
          <p:nvPr>
            <p:ph type="title"/>
          </p:nvPr>
        </p:nvSpPr>
        <p:spPr>
          <a:xfrm>
            <a:off x="0" y="0"/>
            <a:ext cx="8686800" cy="1184825"/>
          </a:xfrm>
        </p:spPr>
        <p:txBody>
          <a:bodyPr/>
          <a:lstStyle/>
          <a:p>
            <a:pPr algn="l"/>
            <a:r>
              <a:rPr lang="ru-RU" dirty="0" smtClean="0"/>
              <a:t>Место для тренировок</a:t>
            </a:r>
            <a:endParaRPr lang="ru-RU" dirty="0"/>
          </a:p>
        </p:txBody>
      </p:sp>
      <p:pic>
        <p:nvPicPr>
          <p:cNvPr id="4" name="Рисунок 3" descr="Зал для баскетбола"/>
          <p:cNvPicPr/>
          <p:nvPr/>
        </p:nvPicPr>
        <p:blipFill>
          <a:blip r:embed="rId2" cstate="print"/>
          <a:srcRect/>
          <a:stretch>
            <a:fillRect/>
          </a:stretch>
        </p:blipFill>
        <p:spPr bwMode="auto">
          <a:xfrm>
            <a:off x="179512" y="620688"/>
            <a:ext cx="3937620" cy="2937118"/>
          </a:xfrm>
          <a:prstGeom prst="rect">
            <a:avLst/>
          </a:prstGeom>
          <a:noFill/>
          <a:ln w="9525">
            <a:noFill/>
            <a:miter lim="800000"/>
            <a:headEnd/>
            <a:tailEnd/>
          </a:ln>
        </p:spPr>
      </p:pic>
      <p:sp>
        <p:nvSpPr>
          <p:cNvPr id="10" name="TextBox 9"/>
          <p:cNvSpPr txBox="1"/>
          <p:nvPr/>
        </p:nvSpPr>
        <p:spPr>
          <a:xfrm>
            <a:off x="179512" y="3573016"/>
            <a:ext cx="8784976" cy="1323439"/>
          </a:xfrm>
          <a:prstGeom prst="rect">
            <a:avLst/>
          </a:prstGeom>
          <a:noFill/>
        </p:spPr>
        <p:txBody>
          <a:bodyPr wrap="square" rtlCol="0">
            <a:spAutoFit/>
          </a:bodyPr>
          <a:lstStyle/>
          <a:p>
            <a:pPr lvl="0" fontAlgn="base">
              <a:spcBef>
                <a:spcPct val="0"/>
              </a:spcBef>
              <a:spcAft>
                <a:spcPct val="0"/>
              </a:spcAft>
            </a:pPr>
            <a:r>
              <a:rPr lang="ru-RU" sz="2000" dirty="0" smtClean="0">
                <a:solidFill>
                  <a:schemeClr val="bg2">
                    <a:lumMod val="20000"/>
                    <a:lumOff val="80000"/>
                  </a:schemeClr>
                </a:solidFill>
                <a:latin typeface="Tahoma" pitchFamily="34" charset="0"/>
                <a:ea typeface="Times New Roman" pitchFamily="18" charset="0"/>
                <a:cs typeface="Tahoma" pitchFamily="34" charset="0"/>
              </a:rPr>
              <a:t>Лучше всего для занятий современным баскетболом подходит спортивная обувь на резиновой основе без каблуков, она прекрасно поглощает физическую нагрузку стопы и сохраняет высокую подвижность и манёвренность во время матча.</a:t>
            </a:r>
            <a:endParaRPr lang="ru-RU" sz="2000" dirty="0" smtClean="0">
              <a:solidFill>
                <a:schemeClr val="bg2">
                  <a:lumMod val="20000"/>
                  <a:lumOff val="80000"/>
                </a:schemeClr>
              </a:solidFill>
              <a:latin typeface="Arial" pitchFamily="34" charset="0"/>
              <a:cs typeface="Arial" pitchFamily="34" charset="0"/>
            </a:endParaRPr>
          </a:p>
        </p:txBody>
      </p:sp>
    </p:spTree>
  </p:cSld>
  <p:clrMapOvr>
    <a:masterClrMapping/>
  </p:clrMapOvr>
  <p:transition spd="slow">
    <p:wheel spokes="2"/>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Правила  игры</a:t>
            </a:r>
            <a:endParaRPr lang="ru-RU" dirty="0"/>
          </a:p>
        </p:txBody>
      </p:sp>
      <p:sp>
        <p:nvSpPr>
          <p:cNvPr id="3" name="Содержимое 2"/>
          <p:cNvSpPr>
            <a:spLocks noGrp="1"/>
          </p:cNvSpPr>
          <p:nvPr>
            <p:ph idx="1"/>
          </p:nvPr>
        </p:nvSpPr>
        <p:spPr>
          <a:xfrm>
            <a:off x="179512" y="1340768"/>
            <a:ext cx="8812088" cy="5517232"/>
          </a:xfrm>
        </p:spPr>
        <p:txBody>
          <a:bodyPr>
            <a:normAutofit fontScale="70000" lnSpcReduction="20000"/>
          </a:bodyPr>
          <a:lstStyle/>
          <a:p>
            <a:pPr fontAlgn="base"/>
            <a:r>
              <a:rPr lang="ru-RU" dirty="0" smtClean="0"/>
              <a:t>Изначально правила игры в баскетбол были сформулированы американцем Джеймсом </a:t>
            </a:r>
            <a:r>
              <a:rPr lang="ru-RU" dirty="0" err="1" smtClean="0"/>
              <a:t>Нейсмитом</a:t>
            </a:r>
            <a:r>
              <a:rPr lang="ru-RU" dirty="0" smtClean="0"/>
              <a:t> и состояли лишь из 13 пунктов. С течением времени баскетбол изменялся, изменений потребовали и правила. Первые международные правила игры были приняты в 1932 году на первом конгрессе ФИБА, после этого они многократно корректировались и изменялись, последние значительные изменения были внесены в 1998 и 2004 годах. С 2004 года правила игры остаются неизменными.</a:t>
            </a:r>
          </a:p>
          <a:p>
            <a:pPr fontAlgn="base"/>
            <a:r>
              <a:rPr lang="ru-RU" dirty="0" smtClean="0"/>
              <a:t>В баскетбол играют две команды, обычно по двенадцать человек, от каждой из которых на площадке одновременно присутствует пять игроков. Цель каждой команды в баскетболе - забросить мяч в корзину соперника и помешать, другой команде овладеть мячом и забросить его в корзину своей команды. Мячом играют только руками. Бежать с мячом, не ударяя им в пол, преднамеренно бить по нему ногой, блокировать любой частью ноги или бить по нему кулаком является нарушением. Случайное же соприкосновение или касание мяча стопой или ногой не является нарушением.</a:t>
            </a:r>
          </a:p>
          <a:p>
            <a:endParaRPr lang="ru-RU" dirty="0"/>
          </a:p>
        </p:txBody>
      </p:sp>
    </p:spTree>
  </p:cSld>
  <p:clrMapOvr>
    <a:masterClrMapping/>
  </p:clrMapOvr>
  <p:transition spd="slow">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381000" y="260648"/>
            <a:ext cx="8458200" cy="6264696"/>
          </a:xfrm>
        </p:spPr>
        <p:txBody>
          <a:bodyPr>
            <a:normAutofit/>
          </a:bodyPr>
          <a:lstStyle/>
          <a:p>
            <a:pPr algn="l" fontAlgn="base"/>
            <a:r>
              <a:rPr lang="ru-RU" dirty="0" smtClean="0"/>
              <a:t>Победителем в баскетболе становится команда, которая по окончании игрового времени набрала большее количество очков. При равном счёте по окончании основного времени матча назначается </a:t>
            </a:r>
            <a:r>
              <a:rPr lang="ru-RU" dirty="0" err="1" smtClean="0"/>
              <a:t>овертайм</a:t>
            </a:r>
            <a:r>
              <a:rPr lang="ru-RU" dirty="0" smtClean="0"/>
              <a:t> (обычно пять минут дополнительного времени), в случае, если и по его окончании счёт будет равен, назначается второй, третий </a:t>
            </a:r>
            <a:r>
              <a:rPr lang="ru-RU" dirty="0" err="1" smtClean="0"/>
              <a:t>овертайм</a:t>
            </a:r>
            <a:r>
              <a:rPr lang="ru-RU" dirty="0" smtClean="0"/>
              <a:t> и т. д., до тех пор, пока не будет выявлен победитель матча. За одно попадание мяча в кольцо может быть засчитано разное количество очков:</a:t>
            </a:r>
          </a:p>
          <a:p>
            <a:pPr algn="l" fontAlgn="base"/>
            <a:r>
              <a:rPr lang="ru-RU" dirty="0" smtClean="0"/>
              <a:t>1 очко — бросок со штрафной линии</a:t>
            </a:r>
          </a:p>
          <a:p>
            <a:pPr algn="l" fontAlgn="base"/>
            <a:r>
              <a:rPr lang="ru-RU" dirty="0" smtClean="0"/>
              <a:t>2 очка — бросок со средней или близкой дистанции (ближе трёх очковой линии)</a:t>
            </a:r>
          </a:p>
          <a:p>
            <a:pPr algn="l" fontAlgn="base"/>
            <a:r>
              <a:rPr lang="ru-RU" dirty="0" smtClean="0"/>
              <a:t>3 очка — бросок из-за трёх очковой линии на расстоянии 6м 75см (7м 24см в Национальной баскетбольной ассоциации) Игра официально начинается спорным броском в центральном круге, когда мяч правильно отбит одним из спорящих. Матч состоит из четырёх периодов по десять минут с перерывами по две минуты. Продолжительность перерыва между второй и третьей четвертями игры - пятнадцать минут. После большого перерыва команды должны поменяться корзинами.</a:t>
            </a:r>
          </a:p>
          <a:p>
            <a:pPr algn="l"/>
            <a:endParaRPr lang="ru-RU" dirty="0"/>
          </a:p>
        </p:txBody>
      </p:sp>
    </p:spTree>
  </p:cSld>
  <p:clrMapOvr>
    <a:masterClrMapping/>
  </p:clrMapOvr>
  <p:transition spd="slow">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Тактические фазы в баскетболе"/>
          <p:cNvPicPr/>
          <p:nvPr/>
        </p:nvPicPr>
        <p:blipFill>
          <a:blip r:embed="rId2" cstate="print"/>
          <a:srcRect/>
          <a:stretch>
            <a:fillRect/>
          </a:stretch>
        </p:blipFill>
        <p:spPr bwMode="auto">
          <a:xfrm>
            <a:off x="683568" y="0"/>
            <a:ext cx="7776864" cy="6858000"/>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 (7).jpg"/>
          <p:cNvPicPr>
            <a:picLocks noChangeAspect="1"/>
          </p:cNvPicPr>
          <p:nvPr/>
        </p:nvPicPr>
        <p:blipFill>
          <a:blip r:embed="rId2" cstate="print"/>
          <a:stretch>
            <a:fillRect/>
          </a:stretch>
        </p:blipFill>
        <p:spPr>
          <a:xfrm>
            <a:off x="683568" y="0"/>
            <a:ext cx="4248472" cy="3186354"/>
          </a:xfrm>
          <a:prstGeom prst="rect">
            <a:avLst/>
          </a:prstGeom>
        </p:spPr>
      </p:pic>
      <p:pic>
        <p:nvPicPr>
          <p:cNvPr id="5" name="Рисунок 4" descr="i (8).jpg"/>
          <p:cNvPicPr>
            <a:picLocks noChangeAspect="1"/>
          </p:cNvPicPr>
          <p:nvPr/>
        </p:nvPicPr>
        <p:blipFill>
          <a:blip r:embed="rId3" cstate="print"/>
          <a:stretch>
            <a:fillRect/>
          </a:stretch>
        </p:blipFill>
        <p:spPr>
          <a:xfrm>
            <a:off x="4860032" y="548680"/>
            <a:ext cx="3851920" cy="3851920"/>
          </a:xfrm>
          <a:prstGeom prst="rect">
            <a:avLst/>
          </a:prstGeom>
        </p:spPr>
      </p:pic>
      <p:pic>
        <p:nvPicPr>
          <p:cNvPr id="6" name="Рисунок 5" descr="i (5).jpg"/>
          <p:cNvPicPr>
            <a:picLocks noChangeAspect="1"/>
          </p:cNvPicPr>
          <p:nvPr/>
        </p:nvPicPr>
        <p:blipFill>
          <a:blip r:embed="rId4" cstate="print"/>
          <a:stretch>
            <a:fillRect/>
          </a:stretch>
        </p:blipFill>
        <p:spPr>
          <a:xfrm>
            <a:off x="5580112" y="4077072"/>
            <a:ext cx="3360373" cy="2520280"/>
          </a:xfrm>
          <a:prstGeom prst="rect">
            <a:avLst/>
          </a:prstGeom>
        </p:spPr>
      </p:pic>
      <p:pic>
        <p:nvPicPr>
          <p:cNvPr id="7" name="Рисунок 6" descr="i (6).jpg"/>
          <p:cNvPicPr>
            <a:picLocks noChangeAspect="1"/>
          </p:cNvPicPr>
          <p:nvPr/>
        </p:nvPicPr>
        <p:blipFill>
          <a:blip r:embed="rId5" cstate="print"/>
          <a:stretch>
            <a:fillRect/>
          </a:stretch>
        </p:blipFill>
        <p:spPr>
          <a:xfrm>
            <a:off x="323528" y="3284984"/>
            <a:ext cx="5116500" cy="33959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800" dirty="0" smtClean="0"/>
              <a:t>Спасибо за внимание!</a:t>
            </a:r>
            <a:endParaRPr lang="ru-RU" sz="4800" dirty="0"/>
          </a:p>
        </p:txBody>
      </p:sp>
      <p:sp>
        <p:nvSpPr>
          <p:cNvPr id="3" name="Текст 2"/>
          <p:cNvSpPr>
            <a:spLocks noGrp="1"/>
          </p:cNvSpPr>
          <p:nvPr>
            <p:ph type="body" idx="2"/>
          </p:nvPr>
        </p:nvSpPr>
        <p:spPr>
          <a:xfrm>
            <a:off x="251520" y="609600"/>
            <a:ext cx="3384376" cy="4800600"/>
          </a:xfrm>
        </p:spPr>
        <p:txBody>
          <a:bodyPr>
            <a:normAutofit/>
          </a:bodyPr>
          <a:lstStyle/>
          <a:p>
            <a:r>
              <a:rPr lang="ru-RU" sz="1800" dirty="0" err="1" smtClean="0"/>
              <a:t>Басктбол</a:t>
            </a:r>
            <a:r>
              <a:rPr lang="ru-RU" sz="1800" dirty="0" smtClean="0"/>
              <a:t> оказывает благоприятное влияние на здоровье игрока, сопровождается развитием устойчивой психики  и волевого характера  спортсмена. Командная игра улучшает инициативность и коммуникабельность личности, развивает тактику действий на пути к цели, а динамичный процесс соревнования мотивирует к поиску решений в трудных ситуациях.</a:t>
            </a:r>
          </a:p>
          <a:p>
            <a:r>
              <a:rPr lang="ru-RU" sz="1800" dirty="0" smtClean="0"/>
              <a:t> </a:t>
            </a:r>
          </a:p>
          <a:p>
            <a:endParaRPr lang="ru-RU" dirty="0"/>
          </a:p>
        </p:txBody>
      </p:sp>
      <p:pic>
        <p:nvPicPr>
          <p:cNvPr id="5" name="Содержимое 4" descr="mjach-i-kolco.jpg"/>
          <p:cNvPicPr>
            <a:picLocks noGrp="1" noChangeAspect="1"/>
          </p:cNvPicPr>
          <p:nvPr>
            <p:ph sz="half" idx="1"/>
          </p:nvPr>
        </p:nvPicPr>
        <p:blipFill>
          <a:blip r:embed="rId2" cstate="print"/>
          <a:stretch>
            <a:fillRect/>
          </a:stretch>
        </p:blipFill>
        <p:spPr>
          <a:xfrm>
            <a:off x="3491880" y="0"/>
            <a:ext cx="4343400" cy="3255264"/>
          </a:xfrm>
        </p:spPr>
      </p:pic>
      <p:pic>
        <p:nvPicPr>
          <p:cNvPr id="6" name="Рисунок 5" descr="Прыжок баскетболиста"/>
          <p:cNvPicPr/>
          <p:nvPr/>
        </p:nvPicPr>
        <p:blipFill>
          <a:blip r:embed="rId3" cstate="print"/>
          <a:srcRect/>
          <a:stretch>
            <a:fillRect/>
          </a:stretch>
        </p:blipFill>
        <p:spPr bwMode="auto">
          <a:xfrm>
            <a:off x="5723112" y="1052736"/>
            <a:ext cx="3420888" cy="4248472"/>
          </a:xfrm>
          <a:prstGeom prst="rect">
            <a:avLst/>
          </a:prstGeom>
          <a:noFill/>
          <a:ln w="9525">
            <a:noFill/>
            <a:miter lim="800000"/>
            <a:headEnd/>
            <a:tailEnd/>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то3303.jpg"/>
          <p:cNvPicPr>
            <a:picLocks noChangeAspect="1"/>
          </p:cNvPicPr>
          <p:nvPr/>
        </p:nvPicPr>
        <p:blipFill>
          <a:blip r:embed="rId2" cstate="print"/>
          <a:stretch>
            <a:fillRect/>
          </a:stretch>
        </p:blipFill>
        <p:spPr>
          <a:xfrm>
            <a:off x="395536" y="2996952"/>
            <a:ext cx="4355976" cy="3266982"/>
          </a:xfrm>
          <a:prstGeom prst="rect">
            <a:avLst/>
          </a:prstGeom>
        </p:spPr>
      </p:pic>
      <p:pic>
        <p:nvPicPr>
          <p:cNvPr id="4" name="Рисунок 3" descr="Фото3299.jpg"/>
          <p:cNvPicPr>
            <a:picLocks noChangeAspect="1"/>
          </p:cNvPicPr>
          <p:nvPr/>
        </p:nvPicPr>
        <p:blipFill>
          <a:blip r:embed="rId3" cstate="print"/>
          <a:stretch>
            <a:fillRect/>
          </a:stretch>
        </p:blipFill>
        <p:spPr>
          <a:xfrm>
            <a:off x="755576" y="332656"/>
            <a:ext cx="3227851" cy="2420888"/>
          </a:xfrm>
          <a:prstGeom prst="rect">
            <a:avLst/>
          </a:prstGeom>
        </p:spPr>
      </p:pic>
      <p:pic>
        <p:nvPicPr>
          <p:cNvPr id="5" name="Рисунок 4" descr="Фото3300.jpg"/>
          <p:cNvPicPr>
            <a:picLocks noChangeAspect="1"/>
          </p:cNvPicPr>
          <p:nvPr/>
        </p:nvPicPr>
        <p:blipFill>
          <a:blip r:embed="rId4" cstate="print"/>
          <a:stretch>
            <a:fillRect/>
          </a:stretch>
        </p:blipFill>
        <p:spPr>
          <a:xfrm>
            <a:off x="4427984" y="1700808"/>
            <a:ext cx="3803915" cy="28529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такое БАСКЕТБОЛ?</a:t>
            </a:r>
            <a:endParaRPr lang="ru-RU" dirty="0"/>
          </a:p>
        </p:txBody>
      </p:sp>
      <p:pic>
        <p:nvPicPr>
          <p:cNvPr id="4" name="Содержимое 3" descr="420.jpg"/>
          <p:cNvPicPr>
            <a:picLocks noGrp="1" noChangeAspect="1"/>
          </p:cNvPicPr>
          <p:nvPr>
            <p:ph idx="1"/>
          </p:nvPr>
        </p:nvPicPr>
        <p:blipFill>
          <a:blip r:embed="rId2" cstate="print"/>
          <a:stretch>
            <a:fillRect/>
          </a:stretch>
        </p:blipFill>
        <p:spPr>
          <a:xfrm>
            <a:off x="251520" y="1340768"/>
            <a:ext cx="6233964" cy="4608103"/>
          </a:xfrm>
        </p:spPr>
      </p:pic>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381000" y="260648"/>
            <a:ext cx="8458200" cy="6264696"/>
          </a:xfrm>
        </p:spPr>
        <p:txBody>
          <a:bodyPr>
            <a:noAutofit/>
          </a:bodyPr>
          <a:lstStyle/>
          <a:p>
            <a:pPr algn="just"/>
            <a:r>
              <a:rPr lang="ru-RU" sz="1800" b="1" dirty="0" smtClean="0">
                <a:latin typeface="Times New Roman" pitchFamily="18" charset="0"/>
                <a:cs typeface="Times New Roman" pitchFamily="18" charset="0"/>
              </a:rPr>
              <a:t>	</a:t>
            </a:r>
            <a:r>
              <a:rPr lang="ru-RU" sz="3200" b="1" dirty="0" smtClean="0">
                <a:solidFill>
                  <a:schemeClr val="tx1"/>
                </a:solidFill>
                <a:latin typeface="Times New Roman" pitchFamily="18" charset="0"/>
                <a:cs typeface="Times New Roman" pitchFamily="18" charset="0"/>
              </a:rPr>
              <a:t>Баскетбол</a:t>
            </a:r>
            <a:r>
              <a:rPr lang="ru-RU" b="1" dirty="0" smtClean="0">
                <a:solidFill>
                  <a:schemeClr val="tx1"/>
                </a:solidFill>
                <a:latin typeface="Times New Roman" pitchFamily="18" charset="0"/>
                <a:cs typeface="Times New Roman" pitchFamily="18" charset="0"/>
              </a:rPr>
              <a:t> – командная игра с мячом. Придумал эту игру преподаватель </a:t>
            </a:r>
            <a:r>
              <a:rPr lang="ru-RU" b="1" dirty="0" err="1" smtClean="0">
                <a:solidFill>
                  <a:schemeClr val="tx1"/>
                </a:solidFill>
                <a:latin typeface="Times New Roman" pitchFamily="18" charset="0"/>
                <a:cs typeface="Times New Roman" pitchFamily="18" charset="0"/>
              </a:rPr>
              <a:t>Спрингфилдского</a:t>
            </a:r>
            <a:r>
              <a:rPr lang="ru-RU" b="1" dirty="0" smtClean="0">
                <a:solidFill>
                  <a:schemeClr val="tx1"/>
                </a:solidFill>
                <a:latin typeface="Times New Roman" pitchFamily="18" charset="0"/>
                <a:cs typeface="Times New Roman" pitchFamily="18" charset="0"/>
              </a:rPr>
              <a:t> колледжа Джеймс </a:t>
            </a:r>
            <a:r>
              <a:rPr lang="ru-RU" b="1" dirty="0" err="1" smtClean="0">
                <a:solidFill>
                  <a:schemeClr val="tx1"/>
                </a:solidFill>
                <a:latin typeface="Times New Roman" pitchFamily="18" charset="0"/>
                <a:cs typeface="Times New Roman" pitchFamily="18" charset="0"/>
              </a:rPr>
              <a:t>Нейсмит</a:t>
            </a:r>
            <a:r>
              <a:rPr lang="ru-RU" b="1" dirty="0" smtClean="0">
                <a:solidFill>
                  <a:schemeClr val="tx1"/>
                </a:solidFill>
                <a:latin typeface="Times New Roman" pitchFamily="18" charset="0"/>
                <a:cs typeface="Times New Roman" pitchFamily="18" charset="0"/>
              </a:rPr>
              <a:t> в 1981 году.</a:t>
            </a:r>
          </a:p>
          <a:p>
            <a:pPr algn="just"/>
            <a:r>
              <a:rPr lang="ru-RU" sz="1400" i="1" dirty="0" smtClean="0">
                <a:latin typeface="Times New Roman" pitchFamily="18" charset="0"/>
                <a:cs typeface="Times New Roman" pitchFamily="18" charset="0"/>
              </a:rPr>
              <a:t>	Играют две команды. В каждой команде по 12 человек, на поле выходят 5 человек. Игра состоит из четырех периодов по 10 минут каждый (ранее игра состояла из двух периодов по 15 минут каждый и перерывом между ними – 15 минут). Перерывы между периодами по две минуты, а между вторым и третьим периодом – 15 минут. После второго периода игроки меняются кольцами.</a:t>
            </a:r>
          </a:p>
          <a:p>
            <a:pPr algn="just"/>
            <a:r>
              <a:rPr lang="ru-RU" sz="1400" i="1" dirty="0" smtClean="0">
                <a:latin typeface="Times New Roman" pitchFamily="18" charset="0"/>
                <a:cs typeface="Times New Roman" pitchFamily="18" charset="0"/>
              </a:rPr>
              <a:t>	Баскетбольное кольцо расположено на высоте 3 метра 05 сантиметров, </a:t>
            </a:r>
          </a:p>
          <a:p>
            <a:pPr algn="just"/>
            <a:r>
              <a:rPr lang="ru-RU" sz="1400" i="1" dirty="0" smtClean="0">
                <a:latin typeface="Times New Roman" pitchFamily="18" charset="0"/>
                <a:cs typeface="Times New Roman" pitchFamily="18" charset="0"/>
              </a:rPr>
              <a:t>размеры площадки – 26х14 метров.</a:t>
            </a:r>
          </a:p>
          <a:p>
            <a:pPr algn="just"/>
            <a:endParaRPr lang="ru-RU" sz="1400" i="1" dirty="0" smtClean="0">
              <a:latin typeface="Times New Roman" pitchFamily="18" charset="0"/>
              <a:cs typeface="Times New Roman" pitchFamily="18" charset="0"/>
            </a:endParaRPr>
          </a:p>
          <a:p>
            <a:pPr algn="just"/>
            <a:r>
              <a:rPr lang="ru-RU" sz="1800" b="1" u="sng" dirty="0" smtClean="0">
                <a:solidFill>
                  <a:schemeClr val="tx1"/>
                </a:solidFill>
                <a:latin typeface="Times New Roman" pitchFamily="18" charset="0"/>
                <a:cs typeface="Times New Roman" pitchFamily="18" charset="0"/>
              </a:rPr>
              <a:t>Цель игры</a:t>
            </a:r>
            <a:r>
              <a:rPr lang="ru-RU" sz="1800" b="1" dirty="0" smtClean="0">
                <a:solidFill>
                  <a:schemeClr val="tx1"/>
                </a:solidFill>
                <a:latin typeface="Times New Roman" pitchFamily="18" charset="0"/>
                <a:cs typeface="Times New Roman" pitchFamily="18" charset="0"/>
              </a:rPr>
              <a:t> – забросит как можно больше мячей в корзину соперников.</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Сильнейшие игроки мира выступают в НБА – национальной баскетбольной ассоциацией.</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Согласно прежним правилам МОК профессионалы НБА не могли выступать в Олимпийских играх. Поэтому сборная США по баскетболу формировалась в основном из студентов.</a:t>
            </a:r>
          </a:p>
          <a:p>
            <a:pPr algn="just"/>
            <a:r>
              <a:rPr lang="ru-RU" sz="1400" dirty="0" smtClean="0">
                <a:latin typeface="Times New Roman" pitchFamily="18" charset="0"/>
                <a:cs typeface="Times New Roman" pitchFamily="18" charset="0"/>
              </a:rPr>
              <a:t>	Уровень баскетбола в НБА, по мнению специалистов, на уровень выше, чем на чемпионатах мира и Олимпийских играх.</a:t>
            </a:r>
          </a:p>
          <a:p>
            <a:pPr algn="just"/>
            <a:r>
              <a:rPr lang="ru-RU" sz="1400" i="1" dirty="0" smtClean="0">
                <a:latin typeface="Times New Roman" pitchFamily="18" charset="0"/>
                <a:cs typeface="Times New Roman" pitchFamily="18" charset="0"/>
              </a:rPr>
              <a:t>	Чемпионаты Европы начали проводятся с 1935 года.</a:t>
            </a:r>
          </a:p>
          <a:p>
            <a:pPr algn="just"/>
            <a:r>
              <a:rPr lang="ru-RU" sz="1400" dirty="0" smtClean="0">
                <a:latin typeface="Times New Roman" pitchFamily="18" charset="0"/>
                <a:cs typeface="Times New Roman" pitchFamily="18" charset="0"/>
              </a:rPr>
              <a:t>	Чемпионаты мира по баскетболу регулярно стали проводится с 1950 года (мужчины) и с 1953 года (женщины). </a:t>
            </a:r>
          </a:p>
          <a:p>
            <a:pPr algn="just"/>
            <a:r>
              <a:rPr lang="ru-RU" sz="1400" dirty="0" smtClean="0">
                <a:latin typeface="Times New Roman" pitchFamily="18" charset="0"/>
                <a:cs typeface="Times New Roman" pitchFamily="18" charset="0"/>
              </a:rPr>
              <a:t>	В нашей стране всесоюзные чемпионаты среди женщин стали проводится раньше (1923 г), чем у мужчин (1924). </a:t>
            </a:r>
          </a:p>
          <a:p>
            <a:pPr algn="just"/>
            <a:r>
              <a:rPr lang="ru-RU" sz="1400" dirty="0" smtClean="0">
                <a:latin typeface="Times New Roman" pitchFamily="18" charset="0"/>
                <a:cs typeface="Times New Roman" pitchFamily="18" charset="0"/>
              </a:rPr>
              <a:t>	Долгое время женская сборная СССР была сильнейшей в мире с 1959 года по 1983 год.</a:t>
            </a:r>
            <a:endParaRPr lang="ru-RU" sz="1400" b="1"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  БАСКЕТБОЛА</a:t>
            </a:r>
            <a:endParaRPr lang="ru-RU" dirty="0"/>
          </a:p>
        </p:txBody>
      </p:sp>
      <p:pic>
        <p:nvPicPr>
          <p:cNvPr id="4" name="Содержимое 3" descr="i (4).jpg"/>
          <p:cNvPicPr>
            <a:picLocks noGrp="1" noChangeAspect="1"/>
          </p:cNvPicPr>
          <p:nvPr>
            <p:ph idx="1"/>
          </p:nvPr>
        </p:nvPicPr>
        <p:blipFill>
          <a:blip r:embed="rId2" cstate="print"/>
          <a:stretch>
            <a:fillRect/>
          </a:stretch>
        </p:blipFill>
        <p:spPr>
          <a:xfrm>
            <a:off x="395536" y="1268760"/>
            <a:ext cx="6084118" cy="4854350"/>
          </a:xfrm>
        </p:spPr>
      </p:pic>
    </p:spTree>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381000" y="404664"/>
            <a:ext cx="8458200" cy="6048672"/>
          </a:xfrm>
        </p:spPr>
        <p:txBody>
          <a:bodyPr>
            <a:normAutofit/>
          </a:bodyPr>
          <a:lstStyle/>
          <a:p>
            <a:pPr algn="just" fontAlgn="base"/>
            <a:r>
              <a:rPr lang="ru-RU" dirty="0" smtClean="0"/>
              <a:t> Скромный преподаватель колледжа Молодёжной Христианской Ассоциации из Спрингфилда, штат Массачусетс, по имени Джеймс </a:t>
            </a:r>
            <a:r>
              <a:rPr lang="ru-RU" dirty="0" err="1" smtClean="0"/>
              <a:t>Нейсмит</a:t>
            </a:r>
            <a:r>
              <a:rPr lang="ru-RU" dirty="0" smtClean="0"/>
              <a:t>. Нашел выход, как можно разнообразить уроки физкультуры в колледже. 1 декабря 1891 года он привязал две корзины из-под персиков к перилам балкона спортивного зала и, разделив восемнадцать студентов на две команды, предложил им игру, смысл которой сводился к тому, чтобы забросить большее количество мячей в корзину соперников.</a:t>
            </a:r>
          </a:p>
          <a:p>
            <a:pPr algn="just" fontAlgn="base"/>
            <a:r>
              <a:rPr lang="ru-RU" dirty="0" smtClean="0"/>
              <a:t>             Вполне прагматично названная «баскетбол» игра, конечно, лишь отдалённо напоминала то феерическое зрелище, которое известно нам под этим именем сегодня. Ведения мяча не существовало, игроки только перебрасывали его друг другу, стоя на месте, и стремились, затем закинуть в корзину, причём исключительно обеими руками снизу или от груди, а после удачного броска один из игроков забирался на приставленную к стене лестницу и извлекал мяч из корзины. С современной точки зрения действия команд показались бы нам вялыми и заторможенными, однако целью доктора </a:t>
            </a:r>
            <a:r>
              <a:rPr lang="ru-RU" dirty="0" err="1" smtClean="0"/>
              <a:t>Нейсмита</a:t>
            </a:r>
            <a:r>
              <a:rPr lang="ru-RU" dirty="0" smtClean="0"/>
              <a:t> было создать игру именно коллективную, в которую можно было бы вовлечь одновременно большое количество участвующих, и этой задаче его изобретение отвечало в полной мере.</a:t>
            </a:r>
          </a:p>
          <a:p>
            <a:endParaRPr lang="ru-RU" dirty="0"/>
          </a:p>
        </p:txBody>
      </p:sp>
    </p:spTree>
  </p:cSld>
  <p:clrMapOvr>
    <a:masterClrMapping/>
  </p:clrMapOvr>
  <p:transition spd="slow">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 чем польза баскетбола?</a:t>
            </a:r>
            <a:endParaRPr lang="ru-RU" dirty="0"/>
          </a:p>
        </p:txBody>
      </p:sp>
      <p:pic>
        <p:nvPicPr>
          <p:cNvPr id="3" name="Рисунок 2" descr="Баскетбольный бросок"/>
          <p:cNvPicPr/>
          <p:nvPr/>
        </p:nvPicPr>
        <p:blipFill>
          <a:blip r:embed="rId2" cstate="print"/>
          <a:srcRect/>
          <a:stretch>
            <a:fillRect/>
          </a:stretch>
        </p:blipFill>
        <p:spPr bwMode="auto">
          <a:xfrm>
            <a:off x="611560" y="1700808"/>
            <a:ext cx="3960440" cy="3240360"/>
          </a:xfrm>
          <a:prstGeom prst="rect">
            <a:avLst/>
          </a:prstGeom>
          <a:noFill/>
          <a:ln w="9525">
            <a:noFill/>
            <a:miter lim="800000"/>
            <a:headEnd/>
            <a:tailEnd/>
          </a:ln>
        </p:spPr>
      </p:pic>
      <p:sp>
        <p:nvSpPr>
          <p:cNvPr id="4" name="TextBox 3"/>
          <p:cNvSpPr txBox="1"/>
          <p:nvPr/>
        </p:nvSpPr>
        <p:spPr>
          <a:xfrm>
            <a:off x="4932040" y="1556792"/>
            <a:ext cx="3456384" cy="5078313"/>
          </a:xfrm>
          <a:prstGeom prst="rect">
            <a:avLst/>
          </a:prstGeom>
          <a:noFill/>
        </p:spPr>
        <p:txBody>
          <a:bodyPr wrap="square" rtlCol="0">
            <a:spAutoFit/>
          </a:bodyPr>
          <a:lstStyle/>
          <a:p>
            <a:pPr algn="just"/>
            <a:r>
              <a:rPr lang="ru-RU" dirty="0" smtClean="0"/>
              <a:t>Людям, которые хотят укрепить своё здоровье полезными тренировками следует обратить внимание на баскетбол. Сегодня секция баскетбола является одной из самых увлекательных и доступных для людей., которые желают вести здоровый образ жизни.</a:t>
            </a:r>
          </a:p>
          <a:p>
            <a:pPr algn="just"/>
            <a:r>
              <a:rPr lang="ru-RU" dirty="0" smtClean="0"/>
              <a:t>Простая на первый взгляд игра с мячом способна надолго привлечь внимание многих зрителей и самих спортсменов. Однако не маловажным остаётся вопрос: что полезного для здоровья приносят эти занятия и почему баскетбол?</a:t>
            </a:r>
          </a:p>
          <a:p>
            <a:endParaRPr lang="ru-RU" dirty="0"/>
          </a:p>
        </p:txBody>
      </p:sp>
    </p:spTree>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выносливость</a:t>
            </a:r>
            <a:endParaRPr lang="ru-RU" dirty="0"/>
          </a:p>
        </p:txBody>
      </p:sp>
      <p:pic>
        <p:nvPicPr>
          <p:cNvPr id="4" name="Содержимое 3" descr="i (2).jpg"/>
          <p:cNvPicPr>
            <a:picLocks noGrp="1" noChangeAspect="1"/>
          </p:cNvPicPr>
          <p:nvPr>
            <p:ph idx="1"/>
          </p:nvPr>
        </p:nvPicPr>
        <p:blipFill>
          <a:blip r:embed="rId2" cstate="print"/>
          <a:stretch>
            <a:fillRect/>
          </a:stretch>
        </p:blipFill>
        <p:spPr>
          <a:xfrm>
            <a:off x="395536" y="1484784"/>
            <a:ext cx="2447900" cy="3059875"/>
          </a:xfrm>
        </p:spPr>
      </p:pic>
      <p:sp>
        <p:nvSpPr>
          <p:cNvPr id="6" name="TextBox 5"/>
          <p:cNvSpPr txBox="1"/>
          <p:nvPr/>
        </p:nvSpPr>
        <p:spPr>
          <a:xfrm>
            <a:off x="3275856" y="1700808"/>
            <a:ext cx="4536504" cy="4739759"/>
          </a:xfrm>
          <a:prstGeom prst="rect">
            <a:avLst/>
          </a:prstGeom>
          <a:noFill/>
        </p:spPr>
        <p:txBody>
          <a:bodyPr wrap="square" rtlCol="0">
            <a:spAutoFit/>
          </a:bodyPr>
          <a:lstStyle/>
          <a:p>
            <a:pPr algn="just" eaLnBrk="0" fontAlgn="base" hangingPunct="0">
              <a:spcBef>
                <a:spcPct val="0"/>
              </a:spcBef>
              <a:spcAft>
                <a:spcPct val="0"/>
              </a:spcAft>
            </a:pPr>
            <a:r>
              <a:rPr lang="ru-RU" dirty="0" smtClean="0">
                <a:solidFill>
                  <a:schemeClr val="tx2">
                    <a:lumMod val="75000"/>
                  </a:schemeClr>
                </a:solidFill>
                <a:latin typeface="Tahoma" pitchFamily="34" charset="0"/>
                <a:ea typeface="Tahoma" pitchFamily="34" charset="0"/>
                <a:cs typeface="Tahoma" pitchFamily="34" charset="0"/>
              </a:rPr>
              <a:t>Эффективные занятия баскетболом создают благоприятные условия не только для развития физической силы спортсмена. Играя с мячом, человек отлично развивает свою координацию в процессе двигательной активности, а так же становится более выносливым после длительных тренировок дыхательного аппарата во время резких напряжений, бросков,  прыжков, пробежек и перемещений. Движения в баскетболе заставляют организм, во время игры работать слаженно, как часы, поэтому благоприятному влиянию поддаются органы внутренней секреции и пищеварительная система.</a:t>
            </a:r>
          </a:p>
          <a:p>
            <a:pPr lvl="0" eaLnBrk="0" fontAlgn="base" hangingPunct="0">
              <a:spcBef>
                <a:spcPct val="0"/>
              </a:spcBef>
              <a:spcAft>
                <a:spcPct val="0"/>
              </a:spcAft>
            </a:pPr>
            <a:endParaRPr lang="ru-RU" sz="1400" dirty="0" smtClean="0">
              <a:latin typeface="Arial" pitchFamily="34" charset="0"/>
              <a:cs typeface="Arial" pitchFamily="34" charset="0"/>
            </a:endParaRPr>
          </a:p>
        </p:txBody>
      </p:sp>
    </p:spTree>
  </p:cSld>
  <p:clrMapOvr>
    <a:masterClrMapping/>
  </p:clrMapOvr>
  <p:transition spd="slow">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381000" y="764704"/>
            <a:ext cx="8458200" cy="6093296"/>
          </a:xfrm>
        </p:spPr>
        <p:txBody>
          <a:bodyPr>
            <a:normAutofit/>
          </a:bodyPr>
          <a:lstStyle/>
          <a:p>
            <a:pPr algn="l"/>
            <a:r>
              <a:rPr lang="ru-RU" dirty="0" smtClean="0"/>
              <a:t>Нервная система подвергается определённым нагрузкам и развитию за счёт постоянного контроля активности органов. Человек, занимающийся баскетболом, улучшает своё периферическое зрение, а это большой плюс, оказывающий значительное влияние на эффективность зрительного восприятия. Исследования показали, что сегодня регулярные занятия баскетболом увеличивают в среднем на 40% чувствительность зрительного восприятия световых импульсов. Всё выше сказанное показывает, на сколько полезным станет баскетбол для детей.</a:t>
            </a:r>
          </a:p>
          <a:p>
            <a:endParaRPr lang="ru-RU" dirty="0" smtClean="0"/>
          </a:p>
          <a:p>
            <a:endParaRPr lang="ru-RU" dirty="0"/>
          </a:p>
        </p:txBody>
      </p:sp>
      <p:sp>
        <p:nvSpPr>
          <p:cNvPr id="3" name="Заголовок 2"/>
          <p:cNvSpPr>
            <a:spLocks noGrp="1"/>
          </p:cNvSpPr>
          <p:nvPr>
            <p:ph type="title"/>
          </p:nvPr>
        </p:nvSpPr>
        <p:spPr>
          <a:xfrm>
            <a:off x="179512" y="0"/>
            <a:ext cx="8686800" cy="1184825"/>
          </a:xfrm>
        </p:spPr>
        <p:txBody>
          <a:bodyPr/>
          <a:lstStyle/>
          <a:p>
            <a:r>
              <a:rPr lang="ru-RU" dirty="0" smtClean="0"/>
              <a:t>НЕРВНАЯ СИСТЕМА</a:t>
            </a:r>
            <a:endParaRPr lang="ru-RU" dirty="0"/>
          </a:p>
        </p:txBody>
      </p:sp>
      <p:pic>
        <p:nvPicPr>
          <p:cNvPr id="5" name="Рисунок 4" descr="Нервная система человека"/>
          <p:cNvPicPr/>
          <p:nvPr/>
        </p:nvPicPr>
        <p:blipFill>
          <a:blip r:embed="rId2" cstate="print"/>
          <a:srcRect/>
          <a:stretch>
            <a:fillRect/>
          </a:stretch>
        </p:blipFill>
        <p:spPr bwMode="auto">
          <a:xfrm>
            <a:off x="4788024" y="764704"/>
            <a:ext cx="3933810" cy="2592288"/>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СЕРДЕЧНО-СОСУДИСТАЯ система</a:t>
            </a:r>
            <a:endParaRPr lang="ru-RU" dirty="0"/>
          </a:p>
        </p:txBody>
      </p:sp>
      <p:sp>
        <p:nvSpPr>
          <p:cNvPr id="4" name="Содержимое 3"/>
          <p:cNvSpPr>
            <a:spLocks noGrp="1"/>
          </p:cNvSpPr>
          <p:nvPr>
            <p:ph sz="half" idx="2"/>
          </p:nvPr>
        </p:nvSpPr>
        <p:spPr>
          <a:xfrm>
            <a:off x="5076056" y="1600200"/>
            <a:ext cx="3915544" cy="2476872"/>
          </a:xfrm>
        </p:spPr>
        <p:txBody>
          <a:bodyPr/>
          <a:lstStyle/>
          <a:p>
            <a:pPr algn="just"/>
            <a:r>
              <a:rPr lang="ru-RU" sz="2000" b="1" dirty="0" smtClean="0"/>
              <a:t>Так же баскетбол помогает организму в развитии сердечнососудистой системы, что происходит благодаря нормированной физической нагрузке. </a:t>
            </a:r>
          </a:p>
          <a:p>
            <a:endParaRPr lang="ru-RU" dirty="0"/>
          </a:p>
        </p:txBody>
      </p:sp>
      <p:pic>
        <p:nvPicPr>
          <p:cNvPr id="5" name="Содержимое 4" descr="Ритм сердца спортсмена"/>
          <p:cNvPicPr>
            <a:picLocks noGrp="1"/>
          </p:cNvPicPr>
          <p:nvPr>
            <p:ph sz="half" idx="1"/>
          </p:nvPr>
        </p:nvPicPr>
        <p:blipFill>
          <a:blip r:embed="rId2" cstate="print"/>
          <a:srcRect/>
          <a:stretch>
            <a:fillRect/>
          </a:stretch>
        </p:blipFill>
        <p:spPr bwMode="auto">
          <a:xfrm>
            <a:off x="395536" y="1556792"/>
            <a:ext cx="4191000" cy="2058080"/>
          </a:xfrm>
          <a:prstGeom prst="rect">
            <a:avLst/>
          </a:prstGeom>
          <a:noFill/>
          <a:ln w="9525">
            <a:noFill/>
            <a:miter lim="800000"/>
            <a:headEnd/>
            <a:tailEnd/>
          </a:ln>
        </p:spPr>
      </p:pic>
      <p:sp>
        <p:nvSpPr>
          <p:cNvPr id="8" name="TextBox 7"/>
          <p:cNvSpPr txBox="1"/>
          <p:nvPr/>
        </p:nvSpPr>
        <p:spPr>
          <a:xfrm>
            <a:off x="395536" y="4221088"/>
            <a:ext cx="8064896" cy="1015663"/>
          </a:xfrm>
          <a:prstGeom prst="rect">
            <a:avLst/>
          </a:prstGeom>
          <a:noFill/>
        </p:spPr>
        <p:txBody>
          <a:bodyPr wrap="square" rtlCol="0">
            <a:spAutoFit/>
          </a:bodyPr>
          <a:lstStyle/>
          <a:p>
            <a:pPr lvl="0" fontAlgn="base">
              <a:spcBef>
                <a:spcPct val="0"/>
              </a:spcBef>
              <a:spcAft>
                <a:spcPct val="0"/>
              </a:spcAft>
            </a:pPr>
            <a:r>
              <a:rPr lang="ru-RU" sz="2000" dirty="0" smtClean="0">
                <a:solidFill>
                  <a:schemeClr val="tx2">
                    <a:lumMod val="75000"/>
                  </a:schemeClr>
                </a:solidFill>
                <a:latin typeface="+mj-lt"/>
              </a:rPr>
              <a:t>Сердцебиение спортсменов </a:t>
            </a:r>
            <a:r>
              <a:rPr lang="ru-RU" sz="2000" dirty="0" smtClean="0">
                <a:solidFill>
                  <a:schemeClr val="tx2">
                    <a:lumMod val="75000"/>
                  </a:schemeClr>
                </a:solidFill>
                <a:latin typeface="+mj-lt"/>
                <a:ea typeface="Times New Roman" pitchFamily="18" charset="0"/>
                <a:cs typeface="Tahoma" pitchFamily="34" charset="0"/>
              </a:rPr>
              <a:t>во время матча достигает от 180 до 230 ударов  в минуту, при этом артериальное давление не превышает 180-200 мм ртутного столба.</a:t>
            </a:r>
            <a:endParaRPr lang="ru-RU" sz="2000" dirty="0" smtClean="0">
              <a:solidFill>
                <a:schemeClr val="tx2">
                  <a:lumMod val="75000"/>
                </a:schemeClr>
              </a:solidFill>
              <a:latin typeface="+mj-lt"/>
              <a:cs typeface="Arial" pitchFamily="34" charset="0"/>
            </a:endParaRPr>
          </a:p>
        </p:txBody>
      </p:sp>
    </p:spTree>
  </p:cSld>
  <p:clrMapOvr>
    <a:masterClrMapping/>
  </p:clrMapOvr>
  <p:transition spd="slow">
    <p:whee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207</TotalTime>
  <Words>1017</Words>
  <Application>Microsoft Office PowerPoint</Application>
  <PresentationFormat>Экран (4:3)</PresentationFormat>
  <Paragraphs>47</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Трек</vt:lpstr>
      <vt:lpstr>БАСКЕТБОЛ </vt:lpstr>
      <vt:lpstr>Что такое БАСКЕТБОЛ?</vt:lpstr>
      <vt:lpstr>Слайд 3</vt:lpstr>
      <vt:lpstr>ИСТОРИЯ  БАСКЕТБОЛА</vt:lpstr>
      <vt:lpstr>Слайд 5</vt:lpstr>
      <vt:lpstr>В чем польза баскетбола?</vt:lpstr>
      <vt:lpstr>выносливость</vt:lpstr>
      <vt:lpstr>НЕРВНАЯ СИСТЕМА</vt:lpstr>
      <vt:lpstr>СЕРДЕЧНО-СОСУДИСТАЯ система</vt:lpstr>
      <vt:lpstr>Дыхательная система</vt:lpstr>
      <vt:lpstr>Хорошая форма – крепкое здоровье</vt:lpstr>
      <vt:lpstr>Место для тренировок</vt:lpstr>
      <vt:lpstr>Правила  игры</vt:lpstr>
      <vt:lpstr>Слайд 14</vt:lpstr>
      <vt:lpstr>Слайд 15</vt:lpstr>
      <vt:lpstr>Слайд 16</vt:lpstr>
      <vt:lpstr>Спасибо за внимание!</vt:lpstr>
      <vt:lpstr>Слайд 18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БАСКЕТБОЛ</dc:title>
  <dc:creator>Иван</dc:creator>
  <cp:lastModifiedBy>Иван</cp:lastModifiedBy>
  <cp:revision>23</cp:revision>
  <dcterms:created xsi:type="dcterms:W3CDTF">2014-09-30T10:27:37Z</dcterms:created>
  <dcterms:modified xsi:type="dcterms:W3CDTF">2014-10-19T20:13:42Z</dcterms:modified>
</cp:coreProperties>
</file>