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  <p:sldMasterId id="2147483780" r:id="rId3"/>
  </p:sldMasterIdLst>
  <p:sldIdLst>
    <p:sldId id="256" r:id="rId4"/>
    <p:sldId id="257" r:id="rId5"/>
    <p:sldId id="259" r:id="rId6"/>
    <p:sldId id="258" r:id="rId7"/>
    <p:sldId id="295" r:id="rId8"/>
    <p:sldId id="296" r:id="rId9"/>
    <p:sldId id="297" r:id="rId10"/>
    <p:sldId id="298" r:id="rId11"/>
    <p:sldId id="299" r:id="rId12"/>
    <p:sldId id="301" r:id="rId13"/>
    <p:sldId id="270" r:id="rId14"/>
    <p:sldId id="302" r:id="rId15"/>
    <p:sldId id="303" r:id="rId16"/>
    <p:sldId id="277" r:id="rId17"/>
    <p:sldId id="260" r:id="rId18"/>
    <p:sldId id="304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3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3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5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9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4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8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43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1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9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3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2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1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20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6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3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2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8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7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4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3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3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7313612" cy="1728192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Детский сад будущего создаем сегодня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191000"/>
            <a:ext cx="6992962" cy="1447800"/>
          </a:xfrm>
        </p:spPr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нформация с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Всероссийского съезда работников дошкольного образования</a:t>
            </a:r>
          </a:p>
          <a:p>
            <a:endPara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Ломакина Наталья Михайловна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73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7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Гости съезда</a:t>
            </a:r>
            <a:endParaRPr lang="ru-RU" dirty="0"/>
          </a:p>
        </p:txBody>
      </p:sp>
      <p:pic>
        <p:nvPicPr>
          <p:cNvPr id="5" name="Содержимое 3" descr="IMG_11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96752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21020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7704856" cy="990600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день работы съезда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1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Секция 1</a:t>
            </a:r>
          </a:p>
          <a:p>
            <a:r>
              <a:rPr lang="ru-RU" dirty="0"/>
              <a:t>Тема: </a:t>
            </a:r>
            <a:r>
              <a:rPr lang="ru-RU" b="1" dirty="0"/>
              <a:t>«Организация апробации и внедрения ФГОС дошкольного образования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r>
              <a:rPr lang="ru-RU" dirty="0"/>
              <a:t>Секция 2</a:t>
            </a:r>
          </a:p>
          <a:p>
            <a:r>
              <a:rPr lang="ru-RU" dirty="0"/>
              <a:t>Тема: </a:t>
            </a:r>
            <a:r>
              <a:rPr lang="ru-RU" b="1" dirty="0"/>
              <a:t>«Профессиональный и личностный рост педагогов дошкольного </a:t>
            </a:r>
            <a:r>
              <a:rPr lang="ru-RU" b="1" dirty="0" smtClean="0"/>
              <a:t>образования»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Секция 3</a:t>
            </a:r>
          </a:p>
          <a:p>
            <a:r>
              <a:rPr lang="ru-RU" dirty="0"/>
              <a:t>Тема: </a:t>
            </a:r>
            <a:r>
              <a:rPr lang="ru-RU" b="1" dirty="0"/>
              <a:t>«Особенности разработки основной образовательной программы дошкольного образования образовательными организациями»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Секция 4</a:t>
            </a:r>
          </a:p>
          <a:p>
            <a:r>
              <a:rPr lang="ru-RU" dirty="0"/>
              <a:t>Тема: </a:t>
            </a:r>
            <a:r>
              <a:rPr lang="ru-RU" b="1" dirty="0"/>
              <a:t>«Особенности включения детей с особыми возможностями здоровья в </a:t>
            </a:r>
            <a:r>
              <a:rPr lang="ru-RU" b="1" dirty="0" smtClean="0"/>
              <a:t>образовательное пространство </a:t>
            </a:r>
            <a:r>
              <a:rPr lang="ru-RU" b="1" dirty="0"/>
              <a:t>дошкольной организации»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Секция 5</a:t>
            </a:r>
          </a:p>
          <a:p>
            <a:r>
              <a:rPr lang="ru-RU" dirty="0" smtClean="0"/>
              <a:t>Тема: </a:t>
            </a:r>
            <a:r>
              <a:rPr lang="ru-RU" b="1" dirty="0" smtClean="0"/>
              <a:t>«Культурно-историческая методология проектирования вариативного развивающего дошкольного образования»</a:t>
            </a:r>
            <a:r>
              <a:rPr lang="ru-RU" dirty="0" smtClean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116632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секциям</a:t>
            </a:r>
            <a:endParaRPr lang="ru-RU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4680520" cy="1512168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Малофеев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Николаевич,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ФГНУ ИКП РАО, академик РАО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IMG_1293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836712"/>
            <a:ext cx="4103687" cy="511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060848"/>
            <a:ext cx="4286467" cy="136815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Рубцов</a:t>
            </a:r>
            <a:r>
              <a:rPr lang="ru-RU" sz="2400" dirty="0" smtClean="0"/>
              <a:t> </a:t>
            </a:r>
            <a:r>
              <a:rPr lang="ru-RU" sz="3200" dirty="0"/>
              <a:t>Виталий Владимирович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1800" b="0" dirty="0" smtClean="0"/>
              <a:t>ректор </a:t>
            </a:r>
            <a:r>
              <a:rPr lang="ru-RU" sz="1800" b="0" dirty="0"/>
              <a:t>ГБОУ ВПО Московского городского психолого-педагогического университета, директор ФГНУ «Психологический институт» РАО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908720"/>
            <a:ext cx="4852560" cy="273630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149080"/>
            <a:ext cx="8784976" cy="233712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rgbClr val="000000"/>
                </a:solidFill>
              </a:rPr>
              <a:t>	«Центральной </a:t>
            </a:r>
            <a:r>
              <a:rPr lang="ru-RU" sz="1800" kern="1200" dirty="0">
                <a:solidFill>
                  <a:srgbClr val="000000"/>
                </a:solidFill>
              </a:rPr>
              <a:t>фигурой в дошкольном образовании является фигура того, кто работает с ребенком  этого возраста. От него зависит какие будут компетентности у ребенка, как будет строиться детско-взрослое сообщество. Современный воспитатель должен обладать высоким уровнем психолого-педагогической подготовки! Практико-ориентированная часть обучения, когда начиная со 2 курса, будущие педагоги, наши бакалавры приходят в детские сады, является главной частью подготовки будущего специалиста дошкольного </a:t>
            </a:r>
            <a:r>
              <a:rPr lang="ru-RU" sz="1800" kern="1200" dirty="0" smtClean="0">
                <a:solidFill>
                  <a:srgbClr val="000000"/>
                </a:solidFill>
              </a:rPr>
              <a:t>образования»</a:t>
            </a:r>
            <a:endParaRPr lang="ru-RU" sz="1800" kern="12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3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836712"/>
            <a:ext cx="4608512" cy="1512168"/>
          </a:xfrm>
        </p:spPr>
        <p:txBody>
          <a:bodyPr/>
          <a:lstStyle/>
          <a:p>
            <a:r>
              <a:rPr lang="ru-RU" sz="3200" dirty="0" smtClean="0"/>
              <a:t>Ямбург Евгений Александрович, </a:t>
            </a:r>
            <a:br>
              <a:rPr lang="ru-RU" sz="3200" dirty="0" smtClean="0"/>
            </a:br>
            <a:r>
              <a:rPr lang="ru-RU" b="0" dirty="0" smtClean="0"/>
              <a:t>директор </a:t>
            </a:r>
            <a:r>
              <a:rPr lang="ru-RU" b="0" dirty="0"/>
              <a:t>ГБОУ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города Москвы Центра образования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66085"/>
            <a:ext cx="3899636" cy="5853113"/>
          </a:xfrm>
        </p:spPr>
      </p:pic>
      <p:sp>
        <p:nvSpPr>
          <p:cNvPr id="10" name="TextBox 9"/>
          <p:cNvSpPr txBox="1"/>
          <p:nvPr/>
        </p:nvSpPr>
        <p:spPr>
          <a:xfrm>
            <a:off x="12010" y="2564904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«Меняется </a:t>
            </a:r>
            <a:r>
              <a:rPr lang="ru-RU" dirty="0"/>
              <a:t>мир, изменяются дети, что, в свою очередь, выдвигает новые требования к квалификации педагога. </a:t>
            </a:r>
            <a:r>
              <a:rPr lang="ru-RU" b="1" dirty="0"/>
              <a:t>Но от педагога нельзя требовать то, чему его никто никогда не учил.</a:t>
            </a:r>
            <a:r>
              <a:rPr lang="ru-RU" dirty="0"/>
              <a:t> Следовательно, </a:t>
            </a:r>
            <a:r>
              <a:rPr lang="ru-RU" i="1" dirty="0"/>
              <a:t>введение нового профессионального стандарта педагога должно неизбежно повлечь за собой изменение стандартов его подготовки и переподготовки в высшей школе и в центрах повышения </a:t>
            </a:r>
            <a:r>
              <a:rPr lang="ru-RU" i="1" dirty="0" smtClean="0"/>
              <a:t>квалификации»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5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" y="0"/>
            <a:ext cx="9240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12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804" y="332656"/>
            <a:ext cx="8388424" cy="1800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Всероссийский съезд работников дошкольного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049" y="3573016"/>
            <a:ext cx="8856984" cy="201622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ea typeface="Batang" panose="02030600000101010101" pitchFamily="18" charset="-127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Организаторы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Съезда </a:t>
            </a:r>
            <a:r>
              <a:rPr lang="ru-RU" sz="2400" dirty="0">
                <a:solidFill>
                  <a:schemeClr val="tx1"/>
                </a:solidFill>
                <a:ea typeface="Batang" panose="02030600000101010101" pitchFamily="18" charset="-127"/>
              </a:rPr>
              <a:t>– Министерство образования и науки Российской Федерации и Российский книжный </a:t>
            </a:r>
            <a:r>
              <a:rPr lang="ru-RU" sz="2400" dirty="0" smtClean="0">
                <a:solidFill>
                  <a:schemeClr val="tx1"/>
                </a:solidFill>
                <a:ea typeface="Batang" panose="02030600000101010101" pitchFamily="18" charset="-127"/>
              </a:rPr>
              <a:t>союз 	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ea typeface="Batang" panose="02030600000101010101" pitchFamily="18" charset="-127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Участники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Съезда</a:t>
            </a:r>
            <a:r>
              <a:rPr lang="ru-RU" sz="2400" dirty="0">
                <a:solidFill>
                  <a:schemeClr val="tx1"/>
                </a:solidFill>
                <a:ea typeface="Batang" panose="02030600000101010101" pitchFamily="18" charset="-127"/>
              </a:rPr>
              <a:t>  - более 700 работников системы дошкольного образования и представителей родительской общественности из всех субъектов Российской </a:t>
            </a:r>
            <a:r>
              <a:rPr lang="ru-RU" sz="2400" dirty="0" smtClean="0">
                <a:solidFill>
                  <a:schemeClr val="tx1"/>
                </a:solidFill>
                <a:ea typeface="Batang" panose="02030600000101010101" pitchFamily="18" charset="-127"/>
              </a:rPr>
              <a:t>Федерации</a:t>
            </a:r>
            <a:endParaRPr lang="ru-RU" sz="2400" dirty="0">
              <a:solidFill>
                <a:schemeClr val="tx1"/>
              </a:solidFill>
              <a:ea typeface="Batang" panose="02030600000101010101" pitchFamily="18" charset="-127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31374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 с 30 </a:t>
            </a:r>
            <a:r>
              <a:rPr lang="ru-RU" dirty="0"/>
              <a:t>сентября по 01 октября </a:t>
            </a:r>
            <a:r>
              <a:rPr lang="ru-RU" dirty="0" smtClean="0"/>
              <a:t> 2013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573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253" y="0"/>
            <a:ext cx="9240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80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5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-214338"/>
            <a:ext cx="9454599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39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6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564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6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565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253" y="0"/>
            <a:ext cx="9240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40" y="332656"/>
            <a:ext cx="875872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G_10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44" y="1651880"/>
            <a:ext cx="3691600" cy="4922133"/>
          </a:xfrm>
          <a:prstGeom prst="rect">
            <a:avLst/>
          </a:prstGeom>
        </p:spPr>
      </p:pic>
      <p:pic>
        <p:nvPicPr>
          <p:cNvPr id="3" name="Рисунок 2" descr="IMG_1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099" y="241953"/>
            <a:ext cx="4277645" cy="3208235"/>
          </a:xfrm>
          <a:prstGeom prst="rect">
            <a:avLst/>
          </a:prstGeom>
        </p:spPr>
      </p:pic>
      <p:pic>
        <p:nvPicPr>
          <p:cNvPr id="4" name="Рисунок 3" descr="IMG_107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6"/>
          <a:stretch/>
        </p:blipFill>
        <p:spPr>
          <a:xfrm>
            <a:off x="4583099" y="3501008"/>
            <a:ext cx="4277645" cy="31061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6343" y="546043"/>
            <a:ext cx="420675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ru-RU" kern="0" smtClean="0"/>
              <a:t>Мурманская</a:t>
            </a:r>
            <a:br>
              <a:rPr lang="ru-RU" kern="0" smtClean="0"/>
            </a:br>
            <a:r>
              <a:rPr lang="ru-RU" kern="0" smtClean="0"/>
              <a:t> область  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827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10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4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66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494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144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0"/>
            <a:ext cx="9144064" cy="6858048"/>
          </a:xfrm>
        </p:spPr>
      </p:pic>
    </p:spTree>
    <p:extLst>
      <p:ext uri="{BB962C8B-B14F-4D97-AF65-F5344CB8AC3E}">
        <p14:creationId xmlns:p14="http://schemas.microsoft.com/office/powerpoint/2010/main" val="25102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o many fil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190</TotalTime>
  <Words>76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WritingDesignTemplate</vt:lpstr>
      <vt:lpstr>1_WritingDesignTemplate</vt:lpstr>
      <vt:lpstr>Too many files design template</vt:lpstr>
      <vt:lpstr>Детский сад будущего создаем сегодня </vt:lpstr>
      <vt:lpstr>Первый Всероссийский съезд работников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Гости съезда</vt:lpstr>
      <vt:lpstr>Второй день работы съезда</vt:lpstr>
      <vt:lpstr>Презентация PowerPoint</vt:lpstr>
      <vt:lpstr>Малофеев Николай Николаевич,  директор ФГНУ ИКП РАО, академик РАО</vt:lpstr>
      <vt:lpstr>   Рубцов Виталий Владимирович, ректор ГБОУ ВПО Московского городского психолого-педагогического университета, директор ФГНУ «Психологический институт» РАО</vt:lpstr>
      <vt:lpstr>Ямбург Евгений Александрович,  директор ГБОУ города Москвы Центра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27</cp:revision>
  <dcterms:created xsi:type="dcterms:W3CDTF">2013-10-28T06:38:00Z</dcterms:created>
  <dcterms:modified xsi:type="dcterms:W3CDTF">2014-12-11T11:01:34Z</dcterms:modified>
</cp:coreProperties>
</file>