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342" r:id="rId3"/>
    <p:sldId id="259" r:id="rId4"/>
    <p:sldId id="302" r:id="rId5"/>
    <p:sldId id="303" r:id="rId6"/>
    <p:sldId id="305" r:id="rId7"/>
    <p:sldId id="306" r:id="rId8"/>
    <p:sldId id="308" r:id="rId9"/>
    <p:sldId id="309" r:id="rId10"/>
    <p:sldId id="310" r:id="rId11"/>
    <p:sldId id="343" r:id="rId12"/>
    <p:sldId id="344" r:id="rId13"/>
    <p:sldId id="345" r:id="rId14"/>
    <p:sldId id="346" r:id="rId15"/>
    <p:sldId id="347" r:id="rId16"/>
    <p:sldId id="348" r:id="rId17"/>
    <p:sldId id="312" r:id="rId18"/>
    <p:sldId id="313" r:id="rId19"/>
    <p:sldId id="314" r:id="rId20"/>
    <p:sldId id="315" r:id="rId21"/>
    <p:sldId id="316" r:id="rId22"/>
    <p:sldId id="317" r:id="rId23"/>
    <p:sldId id="318" r:id="rId24"/>
    <p:sldId id="319" r:id="rId25"/>
    <p:sldId id="320" r:id="rId26"/>
    <p:sldId id="321" r:id="rId27"/>
    <p:sldId id="322" r:id="rId28"/>
    <p:sldId id="323" r:id="rId29"/>
    <p:sldId id="324" r:id="rId30"/>
    <p:sldId id="326" r:id="rId31"/>
    <p:sldId id="327" r:id="rId32"/>
    <p:sldId id="328" r:id="rId33"/>
    <p:sldId id="329" r:id="rId34"/>
    <p:sldId id="330" r:id="rId35"/>
    <p:sldId id="331" r:id="rId36"/>
    <p:sldId id="332" r:id="rId37"/>
    <p:sldId id="333" r:id="rId38"/>
    <p:sldId id="334" r:id="rId39"/>
    <p:sldId id="336" r:id="rId40"/>
    <p:sldId id="337" r:id="rId41"/>
    <p:sldId id="340" r:id="rId42"/>
    <p:sldId id="341" r:id="rId4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58C87C5-6022-41B7-822F-058CF7A74B57}" type="datetimeFigureOut">
              <a:rPr lang="ru-RU" smtClean="0"/>
              <a:t>27.11.2014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021642E-6871-4DEE-935A-6DBF8B6D724D}" type="slidenum">
              <a:rPr lang="ru-RU" smtClean="0"/>
              <a:t>‹#›</a:t>
            </a:fld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C87C5-6022-41B7-822F-058CF7A74B57}" type="datetimeFigureOut">
              <a:rPr lang="ru-RU" smtClean="0"/>
              <a:t>27.11.2014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1642E-6871-4DEE-935A-6DBF8B6D724D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C87C5-6022-41B7-822F-058CF7A74B57}" type="datetimeFigureOut">
              <a:rPr lang="ru-RU" smtClean="0"/>
              <a:t>27.11.2014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1642E-6871-4DEE-935A-6DBF8B6D724D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C87C5-6022-41B7-822F-058CF7A74B57}" type="datetimeFigureOut">
              <a:rPr lang="ru-RU" smtClean="0"/>
              <a:t>27.11.2014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1642E-6871-4DEE-935A-6DBF8B6D724D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C87C5-6022-41B7-822F-058CF7A74B57}" type="datetimeFigureOut">
              <a:rPr lang="ru-RU" smtClean="0"/>
              <a:t>27.11.2014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1642E-6871-4DEE-935A-6DBF8B6D724D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C87C5-6022-41B7-822F-058CF7A74B57}" type="datetimeFigureOut">
              <a:rPr lang="ru-RU" smtClean="0"/>
              <a:t>27.11.2014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1642E-6871-4DEE-935A-6DBF8B6D724D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C87C5-6022-41B7-822F-058CF7A74B57}" type="datetimeFigureOut">
              <a:rPr lang="ru-RU" smtClean="0"/>
              <a:t>27.11.2014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1642E-6871-4DEE-935A-6DBF8B6D724D}" type="slidenum">
              <a:rPr lang="ru-RU" smtClean="0"/>
              <a:t>‹#›</a:t>
            </a:fld>
            <a:endParaRPr lang="ru-RU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C87C5-6022-41B7-822F-058CF7A74B57}" type="datetimeFigureOut">
              <a:rPr lang="ru-RU" smtClean="0"/>
              <a:t>27.11.2014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1642E-6871-4DEE-935A-6DBF8B6D724D}" type="slidenum">
              <a:rPr lang="ru-RU" smtClean="0"/>
              <a:t>‹#›</a:t>
            </a:fld>
            <a:endParaRPr lang="ru-RU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C87C5-6022-41B7-822F-058CF7A74B57}" type="datetimeFigureOut">
              <a:rPr lang="ru-RU" smtClean="0"/>
              <a:t>27.11.2014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1642E-6871-4DEE-935A-6DBF8B6D72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C87C5-6022-41B7-822F-058CF7A74B57}" type="datetimeFigureOut">
              <a:rPr lang="ru-RU" smtClean="0"/>
              <a:t>27.11.2014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1642E-6871-4DEE-935A-6DBF8B6D72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C87C5-6022-41B7-822F-058CF7A74B57}" type="datetimeFigureOut">
              <a:rPr lang="ru-RU" smtClean="0"/>
              <a:t>27.11.2014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1642E-6871-4DEE-935A-6DBF8B6D72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958C87C5-6022-41B7-822F-058CF7A74B57}" type="datetimeFigureOut">
              <a:rPr lang="ru-RU" smtClean="0"/>
              <a:t>27.11.2014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E021642E-6871-4DEE-935A-6DBF8B6D724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331640" y="1268760"/>
            <a:ext cx="6778625" cy="1731963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altLang="ru-RU" sz="4000" b="1" dirty="0">
                <a:solidFill>
                  <a:srgbClr val="002060"/>
                </a:solidFill>
              </a:rPr>
              <a:t>Нормативно-правовое  обеспечение реализации ФГОС дошкольного образования</a:t>
            </a:r>
            <a:endParaRPr lang="ru-RU" sz="4900" dirty="0"/>
          </a:p>
        </p:txBody>
      </p:sp>
    </p:spTree>
    <p:extLst>
      <p:ext uri="{BB962C8B-B14F-4D97-AF65-F5344CB8AC3E}">
        <p14:creationId xmlns:p14="http://schemas.microsoft.com/office/powerpoint/2010/main" val="5755091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564904"/>
            <a:ext cx="7756263" cy="1054250"/>
          </a:xfrm>
        </p:spPr>
        <p:txBody>
          <a:bodyPr/>
          <a:lstStyle/>
          <a:p>
            <a:r>
              <a:rPr lang="ru-RU" sz="1600" b="1" cap="all" dirty="0">
                <a:solidFill>
                  <a:schemeClr val="tx1"/>
                </a:solidFill>
              </a:rPr>
              <a:t>СТАТЬЯ 11. ФЕДЕРАЛЬНЫЕ ГОСУДАРСТВЕННЫЕ ОБРАЗОВАТЕЛЬНЫЕ СТАНДАРТЫ И ФЕДЕРАЛЬНЫЕ ГОСУДАРСТВЕННЫЕ ТРЕБОВАНИЯ. ОБРАЗОВАТЕЛЬНЫЕ СТАНДАРТЫ</a:t>
            </a:r>
            <a:r>
              <a:rPr lang="ru-RU" sz="1600" b="1" dirty="0"/>
              <a:t/>
            </a:r>
            <a:br>
              <a:rPr lang="ru-RU" sz="1600" b="1" dirty="0"/>
            </a:b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4734444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39552" y="563960"/>
            <a:ext cx="835292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государственный образовательный  стандарт дошкольного образования</a:t>
            </a:r>
            <a:b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(Приказ от 17 октября 2013 года № 1155)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Настоящий федеральный государственный образовательный стандарт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дошкольного образования представляет собой совокупность обязательных государственных гарантий бесплатного доступного качественного образования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051453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764704"/>
            <a:ext cx="806489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Стандарте учитываются:</a:t>
            </a:r>
          </a:p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индивидуальные потребности ребенка, связанные с его жизненной ситуацией и состоянием здоровья, определяющие особые условия получения им образования (далее - особые образовательные потребности), индивидуальные потребности отдельных категорий детей, в том числе с ограниченными возможностями здоровья;</a:t>
            </a:r>
          </a:p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возможности освоения ребенком Программы на разных этапах ее реализации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9902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404664"/>
            <a:ext cx="792088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принципы дошкольного образования: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полноценное проживание ребенком всех этапов детства (младенческого, раннего и дошкольного возраста), обогащение (амплификация) детского развития;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построение образовательной деятельности на основе индивидуальных особенностей каждого ребенка, при котором сам ребенок становится активным в выборе содержания своего образования, становится субъектом образования (далее - индивидуализация дошкольного образования);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содействие и сотрудничество детей и взрослых, признание ребенка полноценным участником (субъектом) образовательных отношений;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поддержка инициативы детей в различных видах деятельности;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 сотрудничество Организации с семьей;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6) приобщение детей к социокультурным нормам, традициям семьи, общества и государства;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7) формирование познавательных интересов и познавательных действий ребенка в различных видах деятельности;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8) возрастная адекватность дошкольного образования (соответствие условий, требований, методов возрасту и особенностям развития);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9) учет этнокультурной ситуации развития детей.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50252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69665" y="548680"/>
            <a:ext cx="8136904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 направлен на достижение следующих целей: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повышение социального статуса дошкольного образования;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обеспечение государством равенства возможностей для каждого ребенка в получении качественного дошкольного образования;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обеспечение государственных гарантий уровня и качества дошкольного образования на основе единства обязательных требований к условиям реализации образовательных программ дошкольного образования, их структуре и результатам их освоения;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сохранение единства образовательного пространства Российской Федерации относительно уровня дошкольного образования.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1.6. Стандарт направлен на решение следующих задач: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охраны и укрепления физического и психического здоровья детей, в том числе их эмоционального благополучия;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обеспечения равных возможностей для полноценного развития каждого ребенка в период дошкольного детства независимо от места жительства, пола, нации, языка, социального статуса, психофизиологических и других особенностей (в том числе ограниченных возможностей здоровья);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обеспечения преемственности целей, задач и содержания образования, реализуемых в рамках образовательных программ различных уровней (далее - преемственность основных образовательных программ дошкольного и начального общего образования);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39657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332656"/>
            <a:ext cx="820891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создания благоприятных условий развития детей в соответствии с их возрастными и индивидуальными особенностями и склонностями, развития способностей и творческого потенциала каждого ребенка как субъекта отношений с самим собой, другими детьми, взрослыми и миром;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 объединения обучения и воспитания в целостный образовательный процесс на основе духовно-нравственных и социокультурных ценностей и принятых в обществе правил и норм поведения в интересах человека, семьи, общества;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6) формирования общей культуры личности детей, в том числе ценностей здорового образа жизни, развития их социальных, нравственных, эстетических, интеллектуальных, физических качеств, инициативности, самостоятельности и ответственности ребенка, формирования предпосылок учебной деятельности;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7) обеспечения вариативности и разнообразия содержания Программ и организационных форм дошкольного образования, возможности формирования Программ различной направленности с учетом образовательных потребностей, способностей и состояния здоровья детей;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8) формирования социокультурной среды, соответствующей возрастным, индивидуальным, психологическим и физиологическим особенностям детей;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9) обеспечения психолого-педагогической поддержки семьи и повышения компетентности родителей (законных представителей) в вопросах развития и образования, охраны и укрепления здоровья детей.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49655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2636912"/>
            <a:ext cx="734481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условиям реализации основной образовательной программы дошкольного образования (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педагогические условия, требования к развивающей предметно – пространственной среде; кадровые условия и финансовые условия).</a:t>
            </a:r>
          </a:p>
          <a:p>
            <a:pPr algn="just"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структуре  образовательной программы дошкольного образования (программа определяет содержание и организацию образовательной деятельности на уровне дошкольного образования).</a:t>
            </a:r>
          </a:p>
          <a:p>
            <a:pPr algn="just"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результатам освоения основной образовательной программы дошкольного образования (целевые ориентиры)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8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ТРЕБОВАНИЯ, ОБЯЗАТЕЛЬНЫЕ ПРИ РЕАЛИЗАЦИИ ПРОГРАММЫ</a:t>
            </a:r>
            <a:endParaRPr lang="ru-RU" sz="1800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06768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ru-RU" sz="1600" b="1" cap="all" dirty="0" smtClean="0"/>
              <a:t/>
            </a:r>
            <a:br>
              <a:rPr lang="ru-RU" sz="1600" b="1" cap="all" dirty="0" smtClean="0"/>
            </a:br>
            <a:r>
              <a:rPr lang="ru-RU" sz="1600" b="1" cap="all" dirty="0"/>
              <a:t/>
            </a:r>
            <a:br>
              <a:rPr lang="ru-RU" sz="1600" b="1" cap="all" dirty="0"/>
            </a:br>
            <a:r>
              <a:rPr lang="ru-RU" sz="1600" b="1" cap="all" dirty="0" smtClean="0"/>
              <a:t/>
            </a:r>
            <a:br>
              <a:rPr lang="ru-RU" sz="1600" b="1" cap="all" dirty="0" smtClean="0"/>
            </a:br>
            <a:r>
              <a:rPr lang="ru-RU" sz="1600" b="1" cap="all" dirty="0"/>
              <a:t/>
            </a:r>
            <a:br>
              <a:rPr lang="ru-RU" sz="1600" b="1" cap="all" dirty="0"/>
            </a:br>
            <a:r>
              <a:rPr lang="ru-RU" sz="1600" b="1" cap="all" dirty="0" smtClean="0"/>
              <a:t/>
            </a:r>
            <a:br>
              <a:rPr lang="ru-RU" sz="1600" b="1" cap="all" dirty="0" smtClean="0"/>
            </a:br>
            <a:r>
              <a:rPr lang="ru-RU" sz="1600" b="1" cap="all" dirty="0"/>
              <a:t/>
            </a:r>
            <a:br>
              <a:rPr lang="ru-RU" sz="1600" b="1" cap="all" dirty="0"/>
            </a:br>
            <a:r>
              <a:rPr lang="ru-RU" sz="1600" b="1" cap="all" dirty="0" smtClean="0"/>
              <a:t/>
            </a:r>
            <a:br>
              <a:rPr lang="ru-RU" sz="1600" b="1" cap="all" dirty="0" smtClean="0"/>
            </a:br>
            <a:r>
              <a:rPr lang="ru-RU" sz="1600" b="1" cap="all" dirty="0"/>
              <a:t/>
            </a:r>
            <a:br>
              <a:rPr lang="ru-RU" sz="1600" b="1" cap="all" dirty="0"/>
            </a:br>
            <a:r>
              <a:rPr lang="ru-RU" sz="1600" b="1" cap="all" dirty="0" smtClean="0"/>
              <a:t/>
            </a:r>
            <a:br>
              <a:rPr lang="ru-RU" sz="1600" b="1" cap="all" dirty="0" smtClean="0"/>
            </a:br>
            <a:r>
              <a:rPr lang="ru-RU" sz="1600" b="1" cap="all" dirty="0"/>
              <a:t/>
            </a:r>
            <a:br>
              <a:rPr lang="ru-RU" sz="1600" b="1" cap="all" dirty="0"/>
            </a:br>
            <a:r>
              <a:rPr lang="ru-RU" sz="1600" b="1" cap="all" dirty="0" smtClean="0"/>
              <a:t/>
            </a:r>
            <a:br>
              <a:rPr lang="ru-RU" sz="1600" b="1" cap="all" dirty="0" smtClean="0"/>
            </a:br>
            <a:r>
              <a:rPr lang="ru-RU" sz="1600" b="1" cap="all" dirty="0"/>
              <a:t/>
            </a:r>
            <a:br>
              <a:rPr lang="ru-RU" sz="1600" b="1" cap="all" dirty="0"/>
            </a:br>
            <a:r>
              <a:rPr lang="ru-RU" sz="1600" b="1" cap="all" dirty="0" smtClean="0"/>
              <a:t/>
            </a:r>
            <a:br>
              <a:rPr lang="ru-RU" sz="1600" b="1" cap="all" dirty="0" smtClean="0"/>
            </a:br>
            <a:r>
              <a:rPr lang="ru-RU" sz="1600" b="1" cap="all" dirty="0"/>
              <a:t/>
            </a:r>
            <a:br>
              <a:rPr lang="ru-RU" sz="1600" b="1" cap="all" dirty="0"/>
            </a:br>
            <a:r>
              <a:rPr lang="ru-RU" sz="1600" b="1" cap="all" dirty="0" smtClean="0"/>
              <a:t/>
            </a:r>
            <a:br>
              <a:rPr lang="ru-RU" sz="1600" b="1" cap="all" dirty="0" smtClean="0"/>
            </a:br>
            <a:r>
              <a:rPr lang="ru-RU" sz="1600" b="1" cap="all" dirty="0" smtClean="0">
                <a:solidFill>
                  <a:schemeClr val="tx1"/>
                </a:solidFill>
              </a:rPr>
              <a:t>СТАТЬЯ </a:t>
            </a:r>
            <a:r>
              <a:rPr lang="ru-RU" sz="1600" b="1" cap="all" dirty="0">
                <a:solidFill>
                  <a:schemeClr val="tx1"/>
                </a:solidFill>
              </a:rPr>
              <a:t>12. ОБРАЗОВАТЕЛЬНЫЕ </a:t>
            </a:r>
            <a:r>
              <a:rPr lang="ru-RU" sz="1600" b="1" cap="all" dirty="0" smtClean="0">
                <a:solidFill>
                  <a:schemeClr val="tx1"/>
                </a:solidFill>
              </a:rPr>
              <a:t>ПРОГРАММЫ</a:t>
            </a:r>
            <a:br>
              <a:rPr lang="ru-RU" sz="1600" b="1" cap="all" dirty="0" smtClean="0">
                <a:solidFill>
                  <a:schemeClr val="tx1"/>
                </a:solidFill>
              </a:rPr>
            </a:br>
            <a:r>
              <a:rPr lang="ru-RU" sz="1600" b="1" cap="all" dirty="0">
                <a:solidFill>
                  <a:schemeClr val="tx1"/>
                </a:solidFill>
              </a:rPr>
              <a:t/>
            </a:r>
            <a:br>
              <a:rPr lang="ru-RU" sz="1600" b="1" cap="all" dirty="0">
                <a:solidFill>
                  <a:schemeClr val="tx1"/>
                </a:solidFill>
              </a:rPr>
            </a:br>
            <a:r>
              <a:rPr lang="ru-RU" sz="1600" b="1" cap="all" dirty="0" smtClean="0">
                <a:solidFill>
                  <a:schemeClr val="tx1"/>
                </a:solidFill>
              </a:rPr>
              <a:t/>
            </a:r>
            <a:br>
              <a:rPr lang="ru-RU" sz="1600" b="1" cap="all" dirty="0" smtClean="0">
                <a:solidFill>
                  <a:schemeClr val="tx1"/>
                </a:solidFill>
              </a:rPr>
            </a:br>
            <a:r>
              <a:rPr lang="ru-RU" sz="1600" b="1" cap="all" dirty="0">
                <a:solidFill>
                  <a:schemeClr val="tx1"/>
                </a:solidFill>
              </a:rPr>
              <a:t/>
            </a:r>
            <a:br>
              <a:rPr lang="ru-RU" sz="1600" b="1" cap="all" dirty="0">
                <a:solidFill>
                  <a:schemeClr val="tx1"/>
                </a:solidFill>
              </a:rPr>
            </a:br>
            <a:r>
              <a:rPr lang="ru-RU" sz="1600" b="1" dirty="0">
                <a:solidFill>
                  <a:schemeClr val="tx1"/>
                </a:solidFill>
              </a:rPr>
              <a:t/>
            </a:r>
            <a:br>
              <a:rPr lang="ru-RU" sz="1600" b="1" dirty="0">
                <a:solidFill>
                  <a:schemeClr val="tx1"/>
                </a:solidFill>
              </a:rPr>
            </a:br>
            <a:r>
              <a:rPr lang="ru-RU" sz="1600" dirty="0">
                <a:solidFill>
                  <a:schemeClr val="tx1"/>
                </a:solidFill>
              </a:rPr>
              <a:t>1. Образовательные программы определяют содержание образования. Содержание образования должно содействовать взаимопониманию и сотрудничеству между людьми, народами независимо от расовой, национальной, этнической, религиозной и социальной принадлежности, учитывать разнообразие мировоззренческих подходов, способствовать реализации права обучающихся на свободный выбор мнений и убеждений, обеспечивать развитие способностей каждого человека, формирование и развитие его личности в соответствии с принятыми в семье и обществе духовно-нравственными и социокультурными ценностями. </a:t>
            </a:r>
          </a:p>
        </p:txBody>
      </p:sp>
    </p:spTree>
    <p:extLst>
      <p:ext uri="{BB962C8B-B14F-4D97-AF65-F5344CB8AC3E}">
        <p14:creationId xmlns:p14="http://schemas.microsoft.com/office/powerpoint/2010/main" val="42581129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2348880"/>
            <a:ext cx="7756263" cy="1054250"/>
          </a:xfrm>
        </p:spPr>
        <p:txBody>
          <a:bodyPr/>
          <a:lstStyle/>
          <a:p>
            <a:r>
              <a:rPr lang="ru-RU" sz="1600" b="1" cap="all" dirty="0">
                <a:solidFill>
                  <a:schemeClr val="tx1"/>
                </a:solidFill>
              </a:rPr>
              <a:t>СТАТЬЯ 13. ОБЩИЕ ТРЕБОВАНИЯ К РЕАЛИЗАЦИИ ОБРАЗОВАТЕЛЬНЫХ ПРОГРАММ</a:t>
            </a:r>
            <a:endParaRPr lang="ru-RU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52913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1790" y="513006"/>
            <a:ext cx="7756263" cy="1054250"/>
          </a:xfrm>
        </p:spPr>
        <p:txBody>
          <a:bodyPr/>
          <a:lstStyle/>
          <a:p>
            <a:pPr algn="l"/>
            <a:r>
              <a:rPr lang="ru-RU" sz="1600" b="1" cap="all" dirty="0" smtClean="0"/>
              <a:t/>
            </a:r>
            <a:br>
              <a:rPr lang="ru-RU" sz="1600" b="1" cap="all" dirty="0" smtClean="0"/>
            </a:br>
            <a:r>
              <a:rPr lang="ru-RU" sz="1600" b="1" cap="all" dirty="0"/>
              <a:t/>
            </a:r>
            <a:br>
              <a:rPr lang="ru-RU" sz="1600" b="1" cap="all" dirty="0"/>
            </a:br>
            <a:r>
              <a:rPr lang="ru-RU" sz="1600" b="1" cap="all" dirty="0" smtClean="0"/>
              <a:t/>
            </a:r>
            <a:br>
              <a:rPr lang="ru-RU" sz="1600" b="1" cap="all" dirty="0" smtClean="0"/>
            </a:br>
            <a:r>
              <a:rPr lang="ru-RU" sz="1600" b="1" cap="all" dirty="0"/>
              <a:t/>
            </a:r>
            <a:br>
              <a:rPr lang="ru-RU" sz="1600" b="1" cap="all" dirty="0"/>
            </a:br>
            <a:r>
              <a:rPr lang="ru-RU" sz="1600" b="1" cap="all" dirty="0" smtClean="0"/>
              <a:t/>
            </a:r>
            <a:br>
              <a:rPr lang="ru-RU" sz="1600" b="1" cap="all" dirty="0" smtClean="0"/>
            </a:br>
            <a:r>
              <a:rPr lang="ru-RU" sz="1600" b="1" cap="all" dirty="0"/>
              <a:t/>
            </a:r>
            <a:br>
              <a:rPr lang="ru-RU" sz="1600" b="1" cap="all" dirty="0"/>
            </a:br>
            <a:r>
              <a:rPr lang="ru-RU" sz="1600" b="1" cap="all" dirty="0" smtClean="0"/>
              <a:t/>
            </a:r>
            <a:br>
              <a:rPr lang="ru-RU" sz="1600" b="1" cap="all" dirty="0" smtClean="0"/>
            </a:br>
            <a:r>
              <a:rPr lang="ru-RU" sz="1600" b="1" cap="all" dirty="0">
                <a:solidFill>
                  <a:schemeClr val="tx1"/>
                </a:solidFill>
              </a:rPr>
              <a:t/>
            </a:r>
            <a:br>
              <a:rPr lang="ru-RU" sz="1600" b="1" cap="all" dirty="0">
                <a:solidFill>
                  <a:schemeClr val="tx1"/>
                </a:solidFill>
              </a:rPr>
            </a:br>
            <a:r>
              <a:rPr lang="ru-RU" sz="1600" b="1" cap="all" dirty="0" smtClean="0">
                <a:solidFill>
                  <a:schemeClr val="tx1"/>
                </a:solidFill>
              </a:rPr>
              <a:t/>
            </a:r>
            <a:br>
              <a:rPr lang="ru-RU" sz="1600" b="1" cap="all" dirty="0" smtClean="0">
                <a:solidFill>
                  <a:schemeClr val="tx1"/>
                </a:solidFill>
              </a:rPr>
            </a:br>
            <a:r>
              <a:rPr lang="ru-RU" sz="1600" b="1" cap="all" dirty="0">
                <a:solidFill>
                  <a:schemeClr val="tx1"/>
                </a:solidFill>
              </a:rPr>
              <a:t/>
            </a:r>
            <a:br>
              <a:rPr lang="ru-RU" sz="1600" b="1" cap="all" dirty="0">
                <a:solidFill>
                  <a:schemeClr val="tx1"/>
                </a:solidFill>
              </a:rPr>
            </a:br>
            <a:r>
              <a:rPr lang="ru-RU" sz="1600" b="1" cap="all" dirty="0" smtClean="0">
                <a:solidFill>
                  <a:schemeClr val="tx1"/>
                </a:solidFill>
              </a:rPr>
              <a:t/>
            </a:r>
            <a:br>
              <a:rPr lang="ru-RU" sz="1600" b="1" cap="all" dirty="0" smtClean="0">
                <a:solidFill>
                  <a:schemeClr val="tx1"/>
                </a:solidFill>
              </a:rPr>
            </a:br>
            <a:r>
              <a:rPr lang="ru-RU" sz="1600" b="1" cap="all" dirty="0">
                <a:solidFill>
                  <a:schemeClr val="tx1"/>
                </a:solidFill>
              </a:rPr>
              <a:t/>
            </a:r>
            <a:br>
              <a:rPr lang="ru-RU" sz="1600" b="1" cap="all" dirty="0">
                <a:solidFill>
                  <a:schemeClr val="tx1"/>
                </a:solidFill>
              </a:rPr>
            </a:br>
            <a:r>
              <a:rPr lang="ru-RU" sz="1600" b="1" cap="all" dirty="0" smtClean="0">
                <a:solidFill>
                  <a:schemeClr val="tx1"/>
                </a:solidFill>
              </a:rPr>
              <a:t/>
            </a:r>
            <a:br>
              <a:rPr lang="ru-RU" sz="1600" b="1" cap="all" dirty="0" smtClean="0">
                <a:solidFill>
                  <a:schemeClr val="tx1"/>
                </a:solidFill>
              </a:rPr>
            </a:br>
            <a:r>
              <a:rPr lang="ru-RU" sz="1600" b="1" cap="all" dirty="0" smtClean="0">
                <a:solidFill>
                  <a:schemeClr val="tx1"/>
                </a:solidFill>
              </a:rPr>
              <a:t>СТАТЬЯ </a:t>
            </a:r>
            <a:r>
              <a:rPr lang="ru-RU" sz="1600" b="1" cap="all" dirty="0">
                <a:solidFill>
                  <a:schemeClr val="tx1"/>
                </a:solidFill>
              </a:rPr>
              <a:t>14. ЯЗЫК </a:t>
            </a:r>
            <a:r>
              <a:rPr lang="ru-RU" sz="1600" b="1" cap="all" dirty="0" smtClean="0">
                <a:solidFill>
                  <a:schemeClr val="tx1"/>
                </a:solidFill>
              </a:rPr>
              <a:t>ОБРАЗОВАНИЯ</a:t>
            </a:r>
            <a:br>
              <a:rPr lang="ru-RU" sz="1600" b="1" cap="all" dirty="0" smtClean="0">
                <a:solidFill>
                  <a:schemeClr val="tx1"/>
                </a:solidFill>
              </a:rPr>
            </a:br>
            <a:r>
              <a:rPr lang="ru-RU" sz="1600" b="1" dirty="0">
                <a:solidFill>
                  <a:schemeClr val="tx1"/>
                </a:solidFill>
              </a:rPr>
              <a:t/>
            </a:r>
            <a:br>
              <a:rPr lang="ru-RU" sz="1600" b="1" dirty="0">
                <a:solidFill>
                  <a:schemeClr val="tx1"/>
                </a:solidFill>
              </a:rPr>
            </a:br>
            <a:r>
              <a:rPr lang="ru-RU" sz="1600" b="1" dirty="0">
                <a:solidFill>
                  <a:schemeClr val="tx1"/>
                </a:solidFill>
              </a:rPr>
              <a:t/>
            </a:r>
            <a:br>
              <a:rPr lang="ru-RU" sz="1600" b="1" dirty="0">
                <a:solidFill>
                  <a:schemeClr val="tx1"/>
                </a:solidFill>
              </a:rPr>
            </a:br>
            <a:r>
              <a:rPr lang="ru-RU" sz="1600" b="1" dirty="0" smtClean="0">
                <a:solidFill>
                  <a:schemeClr val="tx1"/>
                </a:solidFill>
              </a:rPr>
              <a:t/>
            </a:r>
            <a:br>
              <a:rPr lang="ru-RU" sz="1600" b="1" dirty="0" smtClean="0">
                <a:solidFill>
                  <a:schemeClr val="tx1"/>
                </a:solidFill>
              </a:rPr>
            </a:br>
            <a:r>
              <a:rPr lang="ru-RU" sz="1600" b="1" dirty="0" smtClean="0">
                <a:solidFill>
                  <a:schemeClr val="tx1"/>
                </a:solidFill>
              </a:rPr>
              <a:t> </a:t>
            </a:r>
            <a:br>
              <a:rPr lang="ru-RU" sz="1600" b="1" dirty="0" smtClean="0">
                <a:solidFill>
                  <a:schemeClr val="tx1"/>
                </a:solidFill>
              </a:rPr>
            </a:br>
            <a:r>
              <a:rPr lang="ru-RU" sz="1600" dirty="0" smtClean="0">
                <a:solidFill>
                  <a:schemeClr val="tx1"/>
                </a:solidFill>
              </a:rPr>
              <a:t>В </a:t>
            </a:r>
            <a:r>
              <a:rPr lang="ru-RU" sz="1600" dirty="0">
                <a:solidFill>
                  <a:schemeClr val="tx1"/>
                </a:solidFill>
              </a:rPr>
              <a:t>Российской Федерации гарантируется получение образования на государственном языке Российской Федерации, а также выбор языка обучения и воспитания в пределах возможностей, предоставляемых системой образования</a:t>
            </a:r>
            <a:r>
              <a:rPr lang="ru-RU" sz="1600" dirty="0" smtClean="0">
                <a:solidFill>
                  <a:schemeClr val="tx1"/>
                </a:solidFill>
              </a:rPr>
              <a:t>.</a:t>
            </a:r>
            <a:br>
              <a:rPr lang="ru-RU" sz="1600" dirty="0" smtClean="0">
                <a:solidFill>
                  <a:schemeClr val="tx1"/>
                </a:solidFill>
              </a:rPr>
            </a:br>
            <a:r>
              <a:rPr lang="ru-RU" sz="1600" dirty="0" smtClean="0">
                <a:solidFill>
                  <a:schemeClr val="tx1"/>
                </a:solidFill>
              </a:rPr>
              <a:t/>
            </a:r>
            <a:br>
              <a:rPr lang="ru-RU" sz="1600" dirty="0" smtClean="0">
                <a:solidFill>
                  <a:schemeClr val="tx1"/>
                </a:solidFill>
              </a:rPr>
            </a:br>
            <a:r>
              <a:rPr lang="ru-RU" sz="1600" dirty="0" smtClean="0">
                <a:solidFill>
                  <a:schemeClr val="tx1"/>
                </a:solidFill>
              </a:rPr>
              <a:t>Образование </a:t>
            </a:r>
            <a:r>
              <a:rPr lang="ru-RU" sz="1600" dirty="0">
                <a:solidFill>
                  <a:schemeClr val="tx1"/>
                </a:solidFill>
              </a:rPr>
              <a:t>может быть получено на иностранном языке в соответствии с образовательной программой и в порядке, установленном законодательством об образовании и локальными нормативными актами организации, осуществляющей образовательную деятельность.</a:t>
            </a:r>
            <a:br>
              <a:rPr lang="ru-RU" sz="1600" dirty="0">
                <a:solidFill>
                  <a:schemeClr val="tx1"/>
                </a:solidFill>
              </a:rPr>
            </a:br>
            <a:r>
              <a:rPr lang="ru-RU" sz="1600" dirty="0">
                <a:solidFill>
                  <a:schemeClr val="tx1"/>
                </a:solidFill>
              </a:rPr>
              <a:t/>
            </a:r>
            <a:br>
              <a:rPr lang="ru-RU" sz="1600" dirty="0">
                <a:solidFill>
                  <a:schemeClr val="tx1"/>
                </a:solidFill>
              </a:rPr>
            </a:br>
            <a:endParaRPr lang="ru-RU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1264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331640" y="1268760"/>
            <a:ext cx="6778625" cy="1731963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4000" b="1" dirty="0" smtClean="0"/>
              <a:t>НОВЫЙ ЗАКОН</a:t>
            </a:r>
            <a:br>
              <a:rPr lang="ru-RU" sz="4000" b="1" dirty="0" smtClean="0"/>
            </a:br>
            <a:r>
              <a:rPr lang="ru-RU" sz="4000" b="1" dirty="0" smtClean="0"/>
              <a:t>« ОБ ОБРАЗОВАНИИ </a:t>
            </a:r>
            <a:br>
              <a:rPr lang="ru-RU" sz="4000" b="1" dirty="0" smtClean="0"/>
            </a:br>
            <a:r>
              <a:rPr lang="ru-RU" sz="4900" b="1" dirty="0" smtClean="0"/>
              <a:t>Российской Федерации</a:t>
            </a:r>
            <a:r>
              <a:rPr lang="ru-RU" sz="4900" b="1" smtClean="0"/>
              <a:t>» Федеральный закон вступил </a:t>
            </a:r>
            <a:r>
              <a:rPr lang="ru-RU" sz="4900" b="1" dirty="0" smtClean="0"/>
              <a:t>в силу с 1 сентября 2013 года</a:t>
            </a:r>
            <a:r>
              <a:rPr lang="ru-RU" sz="4900" dirty="0"/>
              <a:t> </a:t>
            </a:r>
            <a:br>
              <a:rPr lang="ru-RU" sz="4900" dirty="0"/>
            </a:br>
            <a:endParaRPr lang="ru-RU" sz="4900" dirty="0"/>
          </a:p>
        </p:txBody>
      </p:sp>
    </p:spTree>
    <p:extLst>
      <p:ext uri="{BB962C8B-B14F-4D97-AF65-F5344CB8AC3E}">
        <p14:creationId xmlns:p14="http://schemas.microsoft.com/office/powerpoint/2010/main" val="16224290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sz="1600" b="1" dirty="0" smtClean="0"/>
              <a:t/>
            </a:r>
            <a:br>
              <a:rPr lang="ru-RU" sz="1600" b="1" dirty="0" smtClean="0"/>
            </a:br>
            <a:r>
              <a:rPr lang="ru-RU" sz="1600" b="1" dirty="0"/>
              <a:t/>
            </a:r>
            <a:br>
              <a:rPr lang="ru-RU" sz="1600" b="1" dirty="0"/>
            </a:br>
            <a:r>
              <a:rPr lang="ru-RU" sz="1600" b="1" dirty="0" smtClean="0"/>
              <a:t/>
            </a:r>
            <a:br>
              <a:rPr lang="ru-RU" sz="1600" b="1" dirty="0" smtClean="0"/>
            </a:br>
            <a:r>
              <a:rPr lang="ru-RU" sz="1600" b="1" dirty="0"/>
              <a:t/>
            </a:r>
            <a:br>
              <a:rPr lang="ru-RU" sz="1600" b="1" dirty="0"/>
            </a:br>
            <a:r>
              <a:rPr lang="ru-RU" sz="1600" b="1" dirty="0" smtClean="0"/>
              <a:t/>
            </a:r>
            <a:br>
              <a:rPr lang="ru-RU" sz="1600" b="1" dirty="0" smtClean="0"/>
            </a:br>
            <a:r>
              <a:rPr lang="ru-RU" sz="1600" b="1" dirty="0"/>
              <a:t/>
            </a:r>
            <a:br>
              <a:rPr lang="ru-RU" sz="1600" b="1" dirty="0"/>
            </a:br>
            <a:r>
              <a:rPr lang="ru-RU" sz="1600" b="1" dirty="0" smtClean="0"/>
              <a:t/>
            </a:r>
            <a:br>
              <a:rPr lang="ru-RU" sz="1600" b="1" dirty="0" smtClean="0"/>
            </a:br>
            <a:r>
              <a:rPr lang="ru-RU" sz="1600" b="1" dirty="0"/>
              <a:t/>
            </a:r>
            <a:br>
              <a:rPr lang="ru-RU" sz="1600" b="1" dirty="0"/>
            </a:br>
            <a:r>
              <a:rPr lang="ru-RU" sz="1600" b="1" dirty="0" smtClean="0"/>
              <a:t/>
            </a:r>
            <a:br>
              <a:rPr lang="ru-RU" sz="1600" b="1" dirty="0" smtClean="0"/>
            </a:br>
            <a:r>
              <a:rPr lang="ru-RU" sz="1600" b="1" dirty="0"/>
              <a:t/>
            </a:r>
            <a:br>
              <a:rPr lang="ru-RU" sz="1600" b="1" dirty="0"/>
            </a:br>
            <a:r>
              <a:rPr lang="ru-RU" sz="1600" b="1" dirty="0" smtClean="0"/>
              <a:t/>
            </a:r>
            <a:br>
              <a:rPr lang="ru-RU" sz="1600" b="1" dirty="0" smtClean="0"/>
            </a:br>
            <a:r>
              <a:rPr lang="ru-RU" sz="1600" b="1" dirty="0"/>
              <a:t/>
            </a:r>
            <a:br>
              <a:rPr lang="ru-RU" sz="1600" b="1" dirty="0"/>
            </a:br>
            <a:r>
              <a:rPr lang="ru-RU" sz="1600" b="1" dirty="0" smtClean="0"/>
              <a:t/>
            </a:r>
            <a:br>
              <a:rPr lang="ru-RU" sz="1600" b="1" dirty="0" smtClean="0"/>
            </a:br>
            <a:r>
              <a:rPr lang="ru-RU" sz="1600" b="1" dirty="0"/>
              <a:t/>
            </a:r>
            <a:br>
              <a:rPr lang="ru-RU" sz="1600" b="1" dirty="0"/>
            </a:br>
            <a:r>
              <a:rPr lang="ru-RU" sz="1600" b="1" dirty="0" smtClean="0"/>
              <a:t/>
            </a:r>
            <a:br>
              <a:rPr lang="ru-RU" sz="1600" b="1" dirty="0" smtClean="0"/>
            </a:br>
            <a:r>
              <a:rPr lang="ru-RU" sz="1600" b="1" dirty="0" smtClean="0">
                <a:solidFill>
                  <a:schemeClr val="tx1"/>
                </a:solidFill>
              </a:rPr>
              <a:t>Глава </a:t>
            </a:r>
            <a:r>
              <a:rPr lang="ru-RU" sz="1600" b="1" dirty="0">
                <a:solidFill>
                  <a:schemeClr val="tx1"/>
                </a:solidFill>
              </a:rPr>
              <a:t>3. Лица, осуществляющие образовательную деятельность</a:t>
            </a:r>
            <a:br>
              <a:rPr lang="ru-RU" sz="1600" b="1" dirty="0">
                <a:solidFill>
                  <a:schemeClr val="tx1"/>
                </a:solidFill>
              </a:rPr>
            </a:br>
            <a:r>
              <a:rPr lang="ru-RU" sz="1600" b="1" cap="all" dirty="0">
                <a:solidFill>
                  <a:schemeClr val="tx1"/>
                </a:solidFill>
              </a:rPr>
              <a:t>СТАТЬЯ 23. ТИПЫ ОБРАЗОВАТЕЛЬНЫХ </a:t>
            </a:r>
            <a:r>
              <a:rPr lang="ru-RU" sz="1600" b="1" cap="all" dirty="0" smtClean="0">
                <a:solidFill>
                  <a:schemeClr val="tx1"/>
                </a:solidFill>
              </a:rPr>
              <a:t>ОРГАНИЗАЦИЙ</a:t>
            </a:r>
            <a:br>
              <a:rPr lang="ru-RU" sz="1600" b="1" cap="all" dirty="0" smtClean="0">
                <a:solidFill>
                  <a:schemeClr val="tx1"/>
                </a:solidFill>
              </a:rPr>
            </a:br>
            <a:r>
              <a:rPr lang="ru-RU" sz="1600" b="1" cap="all" dirty="0">
                <a:solidFill>
                  <a:schemeClr val="tx1"/>
                </a:solidFill>
              </a:rPr>
              <a:t/>
            </a:r>
            <a:br>
              <a:rPr lang="ru-RU" sz="1600" b="1" cap="all" dirty="0">
                <a:solidFill>
                  <a:schemeClr val="tx1"/>
                </a:solidFill>
              </a:rPr>
            </a:br>
            <a:r>
              <a:rPr lang="ru-RU" sz="1600" b="1" cap="all" dirty="0" smtClean="0">
                <a:solidFill>
                  <a:schemeClr val="tx1"/>
                </a:solidFill>
              </a:rPr>
              <a:t/>
            </a:r>
            <a:br>
              <a:rPr lang="ru-RU" sz="1600" b="1" cap="all" dirty="0" smtClean="0">
                <a:solidFill>
                  <a:schemeClr val="tx1"/>
                </a:solidFill>
              </a:rPr>
            </a:br>
            <a:r>
              <a:rPr lang="ru-RU" sz="1600" b="1" dirty="0">
                <a:solidFill>
                  <a:schemeClr val="tx1"/>
                </a:solidFill>
              </a:rPr>
              <a:t/>
            </a:r>
            <a:br>
              <a:rPr lang="ru-RU" sz="1600" b="1" dirty="0">
                <a:solidFill>
                  <a:schemeClr val="tx1"/>
                </a:solidFill>
              </a:rPr>
            </a:br>
            <a:r>
              <a:rPr lang="ru-RU" sz="1600" dirty="0">
                <a:solidFill>
                  <a:schemeClr val="tx1"/>
                </a:solidFill>
              </a:rPr>
              <a:t>1. Образовательные организации подразделяются на типы в соответствии с образовательными программами, реализация которых является основной целью их деятельности.</a:t>
            </a:r>
            <a:br>
              <a:rPr lang="ru-RU" sz="1600" dirty="0">
                <a:solidFill>
                  <a:schemeClr val="tx1"/>
                </a:solidFill>
              </a:rPr>
            </a:br>
            <a:r>
              <a:rPr lang="ru-RU" sz="1600" dirty="0">
                <a:solidFill>
                  <a:schemeClr val="tx1"/>
                </a:solidFill>
              </a:rPr>
              <a:t>2. В Российской Федерации устанавливаются следующие типы образовательных организаций, реализующих основные образовательные программы:</a:t>
            </a:r>
            <a:br>
              <a:rPr lang="ru-RU" sz="1600" dirty="0">
                <a:solidFill>
                  <a:schemeClr val="tx1"/>
                </a:solidFill>
              </a:rPr>
            </a:br>
            <a:r>
              <a:rPr lang="ru-RU" sz="1600" dirty="0">
                <a:solidFill>
                  <a:schemeClr val="tx1"/>
                </a:solidFill>
              </a:rPr>
              <a:t>1) дошкольная образовательная организация - образовательная организация, осуществляющая в качестве основной цели ее деятельности образовательную деятельность по образовательным программам дошкольного образования, присмотр и уход за детьми</a:t>
            </a:r>
            <a:r>
              <a:rPr lang="ru-RU" sz="1600" dirty="0" smtClean="0">
                <a:solidFill>
                  <a:schemeClr val="tx1"/>
                </a:solidFill>
              </a:rPr>
              <a:t>;</a:t>
            </a:r>
            <a:br>
              <a:rPr lang="ru-RU" sz="1600" dirty="0" smtClean="0">
                <a:solidFill>
                  <a:schemeClr val="tx1"/>
                </a:solidFill>
              </a:rPr>
            </a:br>
            <a:r>
              <a:rPr lang="ru-RU" sz="1600" dirty="0" smtClean="0">
                <a:solidFill>
                  <a:schemeClr val="tx1"/>
                </a:solidFill>
              </a:rPr>
              <a:t>2) общеобразовательная организация;</a:t>
            </a:r>
            <a:br>
              <a:rPr lang="ru-RU" sz="1600" dirty="0" smtClean="0">
                <a:solidFill>
                  <a:schemeClr val="tx1"/>
                </a:solidFill>
              </a:rPr>
            </a:br>
            <a:r>
              <a:rPr lang="ru-RU" sz="1600" dirty="0" smtClean="0">
                <a:solidFill>
                  <a:schemeClr val="tx1"/>
                </a:solidFill>
              </a:rPr>
              <a:t>3) профессиональная образовательная организация;</a:t>
            </a:r>
            <a:br>
              <a:rPr lang="ru-RU" sz="1600" dirty="0" smtClean="0">
                <a:solidFill>
                  <a:schemeClr val="tx1"/>
                </a:solidFill>
              </a:rPr>
            </a:br>
            <a:r>
              <a:rPr lang="ru-RU" sz="1600" dirty="0" smtClean="0">
                <a:solidFill>
                  <a:schemeClr val="tx1"/>
                </a:solidFill>
              </a:rPr>
              <a:t>4) образовательная организация высшего образования</a:t>
            </a:r>
            <a:endParaRPr lang="ru-RU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34628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sz="1600" b="1" cap="all" dirty="0" smtClean="0"/>
              <a:t/>
            </a:r>
            <a:br>
              <a:rPr lang="ru-RU" sz="1600" b="1" cap="all" dirty="0" smtClean="0"/>
            </a:br>
            <a:r>
              <a:rPr lang="ru-RU" sz="1600" b="1" cap="all" dirty="0"/>
              <a:t/>
            </a:r>
            <a:br>
              <a:rPr lang="ru-RU" sz="1600" b="1" cap="all" dirty="0"/>
            </a:br>
            <a:r>
              <a:rPr lang="ru-RU" sz="1600" b="1" cap="all" dirty="0" smtClean="0"/>
              <a:t/>
            </a:r>
            <a:br>
              <a:rPr lang="ru-RU" sz="1600" b="1" cap="all" dirty="0" smtClean="0"/>
            </a:br>
            <a:r>
              <a:rPr lang="ru-RU" sz="1600" b="1" cap="all" dirty="0"/>
              <a:t/>
            </a:r>
            <a:br>
              <a:rPr lang="ru-RU" sz="1600" b="1" cap="all" dirty="0"/>
            </a:br>
            <a:r>
              <a:rPr lang="ru-RU" sz="1600" b="1" cap="all" dirty="0" smtClean="0"/>
              <a:t/>
            </a:r>
            <a:br>
              <a:rPr lang="ru-RU" sz="1600" b="1" cap="all" dirty="0" smtClean="0"/>
            </a:br>
            <a:r>
              <a:rPr lang="ru-RU" sz="1600" b="1" cap="all" dirty="0"/>
              <a:t/>
            </a:r>
            <a:br>
              <a:rPr lang="ru-RU" sz="1600" b="1" cap="all" dirty="0"/>
            </a:br>
            <a:r>
              <a:rPr lang="ru-RU" sz="1600" b="1" cap="all" dirty="0" smtClean="0"/>
              <a:t/>
            </a:r>
            <a:br>
              <a:rPr lang="ru-RU" sz="1600" b="1" cap="all" dirty="0" smtClean="0"/>
            </a:br>
            <a:r>
              <a:rPr lang="ru-RU" sz="1600" b="1" cap="all" dirty="0"/>
              <a:t/>
            </a:r>
            <a:br>
              <a:rPr lang="ru-RU" sz="1600" b="1" cap="all" dirty="0"/>
            </a:br>
            <a:r>
              <a:rPr lang="ru-RU" sz="1600" b="1" cap="all" dirty="0" smtClean="0"/>
              <a:t/>
            </a:r>
            <a:br>
              <a:rPr lang="ru-RU" sz="1600" b="1" cap="all" dirty="0" smtClean="0"/>
            </a:br>
            <a:r>
              <a:rPr lang="ru-RU" sz="1600" b="1" cap="all" dirty="0"/>
              <a:t/>
            </a:r>
            <a:br>
              <a:rPr lang="ru-RU" sz="1600" b="1" cap="all" dirty="0"/>
            </a:br>
            <a:r>
              <a:rPr lang="ru-RU" sz="1600" b="1" cap="all" dirty="0" smtClean="0"/>
              <a:t/>
            </a:r>
            <a:br>
              <a:rPr lang="ru-RU" sz="1600" b="1" cap="all" dirty="0" smtClean="0"/>
            </a:br>
            <a:r>
              <a:rPr lang="ru-RU" sz="1600" b="1" cap="all" dirty="0" smtClean="0"/>
              <a:t/>
            </a:r>
            <a:br>
              <a:rPr lang="ru-RU" sz="1600" b="1" cap="all" dirty="0" smtClean="0"/>
            </a:br>
            <a:r>
              <a:rPr lang="ru-RU" sz="1600" b="1" cap="all" dirty="0"/>
              <a:t/>
            </a:r>
            <a:br>
              <a:rPr lang="ru-RU" sz="1600" b="1" cap="all" dirty="0"/>
            </a:br>
            <a:r>
              <a:rPr lang="ru-RU" sz="1600" b="1" cap="all" dirty="0" smtClean="0"/>
              <a:t/>
            </a:r>
            <a:br>
              <a:rPr lang="ru-RU" sz="1600" b="1" cap="all" dirty="0" smtClean="0"/>
            </a:br>
            <a:r>
              <a:rPr lang="ru-RU" sz="1600" b="1" cap="all" dirty="0"/>
              <a:t/>
            </a:r>
            <a:br>
              <a:rPr lang="ru-RU" sz="1600" b="1" cap="all" dirty="0"/>
            </a:br>
            <a:r>
              <a:rPr lang="ru-RU" sz="1600" b="1" cap="all" dirty="0" smtClean="0">
                <a:solidFill>
                  <a:schemeClr val="tx1"/>
                </a:solidFill>
              </a:rPr>
              <a:t>СТАТЬЯ </a:t>
            </a:r>
            <a:r>
              <a:rPr lang="ru-RU" sz="1600" b="1" cap="all" dirty="0">
                <a:solidFill>
                  <a:schemeClr val="tx1"/>
                </a:solidFill>
              </a:rPr>
              <a:t>25. УСТАВ ОБРАЗОВАТЕЛЬНОЙ </a:t>
            </a:r>
            <a:r>
              <a:rPr lang="ru-RU" sz="1600" b="1" cap="all" dirty="0" smtClean="0">
                <a:solidFill>
                  <a:schemeClr val="tx1"/>
                </a:solidFill>
              </a:rPr>
              <a:t>ОРГАНИЗАЦИИ</a:t>
            </a:r>
            <a:br>
              <a:rPr lang="ru-RU" sz="1600" b="1" cap="all" dirty="0" smtClean="0">
                <a:solidFill>
                  <a:schemeClr val="tx1"/>
                </a:solidFill>
              </a:rPr>
            </a:br>
            <a:r>
              <a:rPr lang="ru-RU" sz="1600" b="1" cap="all" dirty="0">
                <a:solidFill>
                  <a:schemeClr val="tx1"/>
                </a:solidFill>
              </a:rPr>
              <a:t/>
            </a:r>
            <a:br>
              <a:rPr lang="ru-RU" sz="1600" b="1" cap="all" dirty="0">
                <a:solidFill>
                  <a:schemeClr val="tx1"/>
                </a:solidFill>
              </a:rPr>
            </a:br>
            <a:r>
              <a:rPr lang="ru-RU" sz="1600" b="1" cap="all" dirty="0" smtClean="0">
                <a:solidFill>
                  <a:schemeClr val="tx1"/>
                </a:solidFill>
              </a:rPr>
              <a:t/>
            </a:r>
            <a:br>
              <a:rPr lang="ru-RU" sz="1600" b="1" cap="all" dirty="0" smtClean="0">
                <a:solidFill>
                  <a:schemeClr val="tx1"/>
                </a:solidFill>
              </a:rPr>
            </a:br>
            <a:r>
              <a:rPr lang="ru-RU" sz="1600" b="1" cap="all" dirty="0" smtClean="0">
                <a:solidFill>
                  <a:schemeClr val="tx1"/>
                </a:solidFill>
              </a:rPr>
              <a:t/>
            </a:r>
            <a:br>
              <a:rPr lang="ru-RU" sz="1600" b="1" cap="all" dirty="0" smtClean="0">
                <a:solidFill>
                  <a:schemeClr val="tx1"/>
                </a:solidFill>
              </a:rPr>
            </a:br>
            <a:r>
              <a:rPr lang="ru-RU" sz="1600" b="1" dirty="0">
                <a:solidFill>
                  <a:schemeClr val="tx1"/>
                </a:solidFill>
              </a:rPr>
              <a:t/>
            </a:r>
            <a:br>
              <a:rPr lang="ru-RU" sz="1600" b="1" dirty="0">
                <a:solidFill>
                  <a:schemeClr val="tx1"/>
                </a:solidFill>
              </a:rPr>
            </a:br>
            <a:r>
              <a:rPr lang="ru-RU" sz="1600" dirty="0">
                <a:solidFill>
                  <a:schemeClr val="tx1"/>
                </a:solidFill>
              </a:rPr>
              <a:t>1. Образовательная организация действует на основании устава, утвержденного в порядке, установленном законодательством Российской Федерации.</a:t>
            </a:r>
            <a:br>
              <a:rPr lang="ru-RU" sz="1600" dirty="0">
                <a:solidFill>
                  <a:schemeClr val="tx1"/>
                </a:solidFill>
              </a:rPr>
            </a:br>
            <a:r>
              <a:rPr lang="ru-RU" sz="1600" dirty="0">
                <a:solidFill>
                  <a:schemeClr val="tx1"/>
                </a:solidFill>
              </a:rPr>
              <a:t>2. В уставе образовательной организации должна содержаться наряду с информацией, предусмотренной законодательством Российской Федерации, следующая информация:</a:t>
            </a:r>
            <a:br>
              <a:rPr lang="ru-RU" sz="1600" dirty="0">
                <a:solidFill>
                  <a:schemeClr val="tx1"/>
                </a:solidFill>
              </a:rPr>
            </a:br>
            <a:r>
              <a:rPr lang="ru-RU" sz="1600" dirty="0">
                <a:solidFill>
                  <a:schemeClr val="tx1"/>
                </a:solidFill>
              </a:rPr>
              <a:t>1) тип образовательной организации;</a:t>
            </a:r>
            <a:br>
              <a:rPr lang="ru-RU" sz="1600" dirty="0">
                <a:solidFill>
                  <a:schemeClr val="tx1"/>
                </a:solidFill>
              </a:rPr>
            </a:br>
            <a:r>
              <a:rPr lang="ru-RU" sz="1600" dirty="0">
                <a:solidFill>
                  <a:schemeClr val="tx1"/>
                </a:solidFill>
              </a:rPr>
              <a:t>2) учредитель или учредители образовательной организации;</a:t>
            </a:r>
            <a:br>
              <a:rPr lang="ru-RU" sz="1600" dirty="0">
                <a:solidFill>
                  <a:schemeClr val="tx1"/>
                </a:solidFill>
              </a:rPr>
            </a:br>
            <a:r>
              <a:rPr lang="ru-RU" sz="1600" dirty="0">
                <a:solidFill>
                  <a:schemeClr val="tx1"/>
                </a:solidFill>
              </a:rPr>
              <a:t>3) виды реализуемых образовательных программ с указанием уровня образования и (или) направленности;</a:t>
            </a:r>
            <a:br>
              <a:rPr lang="ru-RU" sz="1600" dirty="0">
                <a:solidFill>
                  <a:schemeClr val="tx1"/>
                </a:solidFill>
              </a:rPr>
            </a:br>
            <a:r>
              <a:rPr lang="ru-RU" sz="1600" dirty="0">
                <a:solidFill>
                  <a:schemeClr val="tx1"/>
                </a:solidFill>
              </a:rPr>
              <a:t>4) структура и компетенция органов управления образовательной организацией, порядок их формирования и сроки полномочий.</a:t>
            </a:r>
            <a:br>
              <a:rPr lang="ru-RU" sz="1600" dirty="0">
                <a:solidFill>
                  <a:schemeClr val="tx1"/>
                </a:solidFill>
              </a:rPr>
            </a:br>
            <a:r>
              <a:rPr lang="ru-RU" sz="1600" dirty="0">
                <a:solidFill>
                  <a:schemeClr val="tx1"/>
                </a:solidFill>
              </a:rPr>
              <a:t>3. В образовательной организации должны быть созданы условия для ознакомления всех работников, обучающихся, родителей (законных представителей) несовершеннолетних обучающихся с ее уставом.</a:t>
            </a:r>
          </a:p>
        </p:txBody>
      </p:sp>
    </p:spTree>
    <p:extLst>
      <p:ext uri="{BB962C8B-B14F-4D97-AF65-F5344CB8AC3E}">
        <p14:creationId xmlns:p14="http://schemas.microsoft.com/office/powerpoint/2010/main" val="378664742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060848"/>
            <a:ext cx="7756263" cy="1054250"/>
          </a:xfrm>
        </p:spPr>
        <p:txBody>
          <a:bodyPr/>
          <a:lstStyle/>
          <a:p>
            <a:r>
              <a:rPr lang="ru-RU" sz="1600" b="1" cap="all" dirty="0">
                <a:solidFill>
                  <a:schemeClr val="tx1"/>
                </a:solidFill>
              </a:rPr>
              <a:t>СТАТЬЯ 26. УПРАВЛЕНИЕ ОБРАЗОВАТЕЛЬНОЙ ОРГАНИЗАЦИЕЙ</a:t>
            </a:r>
            <a:endParaRPr lang="ru-RU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264416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sz="1600" b="1" cap="all" dirty="0" smtClean="0"/>
              <a:t/>
            </a:r>
            <a:br>
              <a:rPr lang="ru-RU" sz="1600" b="1" cap="all" dirty="0" smtClean="0"/>
            </a:br>
            <a:r>
              <a:rPr lang="ru-RU" sz="1600" b="1" cap="all" dirty="0" smtClean="0"/>
              <a:t/>
            </a:r>
            <a:br>
              <a:rPr lang="ru-RU" sz="1600" b="1" cap="all" dirty="0" smtClean="0"/>
            </a:br>
            <a:r>
              <a:rPr lang="ru-RU" sz="1600" b="1" cap="all" dirty="0"/>
              <a:t/>
            </a:r>
            <a:br>
              <a:rPr lang="ru-RU" sz="1600" b="1" cap="all" dirty="0"/>
            </a:br>
            <a:r>
              <a:rPr lang="ru-RU" sz="1600" b="1" cap="all" dirty="0" smtClean="0"/>
              <a:t/>
            </a:r>
            <a:br>
              <a:rPr lang="ru-RU" sz="1600" b="1" cap="all" dirty="0" smtClean="0"/>
            </a:br>
            <a:r>
              <a:rPr lang="ru-RU" sz="1600" b="1" cap="all" dirty="0"/>
              <a:t/>
            </a:r>
            <a:br>
              <a:rPr lang="ru-RU" sz="1600" b="1" cap="all" dirty="0"/>
            </a:br>
            <a:r>
              <a:rPr lang="ru-RU" sz="1600" b="1" cap="all" dirty="0" smtClean="0"/>
              <a:t/>
            </a:r>
            <a:br>
              <a:rPr lang="ru-RU" sz="1600" b="1" cap="all" dirty="0" smtClean="0"/>
            </a:br>
            <a:r>
              <a:rPr lang="ru-RU" sz="1600" b="1" cap="all" dirty="0"/>
              <a:t/>
            </a:r>
            <a:br>
              <a:rPr lang="ru-RU" sz="1600" b="1" cap="all" dirty="0"/>
            </a:br>
            <a:r>
              <a:rPr lang="ru-RU" sz="1600" b="1" cap="all" dirty="0" smtClean="0"/>
              <a:t/>
            </a:r>
            <a:br>
              <a:rPr lang="ru-RU" sz="1600" b="1" cap="all" dirty="0" smtClean="0"/>
            </a:br>
            <a:r>
              <a:rPr lang="ru-RU" sz="1600" b="1" cap="all" dirty="0"/>
              <a:t/>
            </a:r>
            <a:br>
              <a:rPr lang="ru-RU" sz="1600" b="1" cap="all" dirty="0"/>
            </a:br>
            <a:r>
              <a:rPr lang="ru-RU" sz="1600" b="1" cap="all" dirty="0" smtClean="0"/>
              <a:t/>
            </a:r>
            <a:br>
              <a:rPr lang="ru-RU" sz="1600" b="1" cap="all" dirty="0" smtClean="0"/>
            </a:br>
            <a:r>
              <a:rPr lang="ru-RU" sz="1600" b="1" cap="all" dirty="0"/>
              <a:t/>
            </a:r>
            <a:br>
              <a:rPr lang="ru-RU" sz="1600" b="1" cap="all" dirty="0"/>
            </a:br>
            <a:r>
              <a:rPr lang="ru-RU" sz="1600" b="1" cap="all" dirty="0" smtClean="0"/>
              <a:t/>
            </a:r>
            <a:br>
              <a:rPr lang="ru-RU" sz="1600" b="1" cap="all" dirty="0" smtClean="0"/>
            </a:br>
            <a:r>
              <a:rPr lang="ru-RU" sz="1600" b="1" cap="all" dirty="0"/>
              <a:t/>
            </a:r>
            <a:br>
              <a:rPr lang="ru-RU" sz="1600" b="1" cap="all" dirty="0"/>
            </a:br>
            <a:r>
              <a:rPr lang="ru-RU" sz="1600" b="1" cap="all" dirty="0" smtClean="0"/>
              <a:t/>
            </a:r>
            <a:br>
              <a:rPr lang="ru-RU" sz="1600" b="1" cap="all" dirty="0" smtClean="0"/>
            </a:br>
            <a:r>
              <a:rPr lang="ru-RU" sz="1600" b="1" cap="all" dirty="0"/>
              <a:t/>
            </a:r>
            <a:br>
              <a:rPr lang="ru-RU" sz="1600" b="1" cap="all" dirty="0"/>
            </a:br>
            <a:r>
              <a:rPr lang="ru-RU" sz="1600" b="1" cap="all" dirty="0" smtClean="0"/>
              <a:t/>
            </a:r>
            <a:br>
              <a:rPr lang="ru-RU" sz="1600" b="1" cap="all" dirty="0" smtClean="0"/>
            </a:br>
            <a:r>
              <a:rPr lang="ru-RU" sz="1600" b="1" cap="all" dirty="0"/>
              <a:t/>
            </a:r>
            <a:br>
              <a:rPr lang="ru-RU" sz="1600" b="1" cap="all" dirty="0"/>
            </a:br>
            <a:r>
              <a:rPr lang="ru-RU" sz="1600" b="1" cap="all" dirty="0" smtClean="0"/>
              <a:t/>
            </a:r>
            <a:br>
              <a:rPr lang="ru-RU" sz="1600" b="1" cap="all" dirty="0" smtClean="0"/>
            </a:br>
            <a:r>
              <a:rPr lang="ru-RU" sz="1600" b="1" cap="all" dirty="0"/>
              <a:t/>
            </a:r>
            <a:br>
              <a:rPr lang="ru-RU" sz="1600" b="1" cap="all" dirty="0"/>
            </a:br>
            <a:r>
              <a:rPr lang="ru-RU" sz="1600" b="1" cap="all" dirty="0" smtClean="0"/>
              <a:t/>
            </a:r>
            <a:br>
              <a:rPr lang="ru-RU" sz="1600" b="1" cap="all" dirty="0" smtClean="0"/>
            </a:br>
            <a:r>
              <a:rPr lang="ru-RU" sz="1600" b="1" cap="all" dirty="0" smtClean="0"/>
              <a:t/>
            </a:r>
            <a:br>
              <a:rPr lang="ru-RU" sz="1600" b="1" cap="all" dirty="0" smtClean="0"/>
            </a:br>
            <a:r>
              <a:rPr lang="ru-RU" sz="1600" b="1" cap="all" dirty="0" smtClean="0">
                <a:solidFill>
                  <a:schemeClr val="tx1"/>
                </a:solidFill>
              </a:rPr>
              <a:t>СТАТЬЯ </a:t>
            </a:r>
            <a:r>
              <a:rPr lang="ru-RU" sz="1600" b="1" cap="all" dirty="0">
                <a:solidFill>
                  <a:schemeClr val="tx1"/>
                </a:solidFill>
              </a:rPr>
              <a:t>28. КОМПЕТЕНЦИЯ, ПРАВА, ОБЯЗАННОСТИ И ОТВЕТСТВЕННОСТЬ ОБРАЗОВАТЕЛЬНОЙ </a:t>
            </a:r>
            <a:r>
              <a:rPr lang="ru-RU" sz="1600" b="1" cap="all" dirty="0" smtClean="0">
                <a:solidFill>
                  <a:schemeClr val="tx1"/>
                </a:solidFill>
              </a:rPr>
              <a:t>ОРГАНИЗАЦИИ</a:t>
            </a:r>
            <a:br>
              <a:rPr lang="ru-RU" sz="1600" b="1" cap="all" dirty="0" smtClean="0">
                <a:solidFill>
                  <a:schemeClr val="tx1"/>
                </a:solidFill>
              </a:rPr>
            </a:br>
            <a:r>
              <a:rPr lang="ru-RU" sz="1600" b="1" cap="all" dirty="0" smtClean="0">
                <a:solidFill>
                  <a:schemeClr val="tx1"/>
                </a:solidFill>
              </a:rPr>
              <a:t/>
            </a:r>
            <a:br>
              <a:rPr lang="ru-RU" sz="1600" b="1" cap="all" dirty="0" smtClean="0">
                <a:solidFill>
                  <a:schemeClr val="tx1"/>
                </a:solidFill>
              </a:rPr>
            </a:br>
            <a:r>
              <a:rPr lang="ru-RU" sz="1600" b="1" cap="all" dirty="0">
                <a:solidFill>
                  <a:schemeClr val="tx1"/>
                </a:solidFill>
              </a:rPr>
              <a:t/>
            </a:r>
            <a:br>
              <a:rPr lang="ru-RU" sz="1600" b="1" cap="all" dirty="0">
                <a:solidFill>
                  <a:schemeClr val="tx1"/>
                </a:solidFill>
              </a:rPr>
            </a:br>
            <a:r>
              <a:rPr lang="ru-RU" sz="1600" b="1" cap="all" dirty="0" smtClean="0">
                <a:solidFill>
                  <a:schemeClr val="tx1"/>
                </a:solidFill>
              </a:rPr>
              <a:t/>
            </a:r>
            <a:br>
              <a:rPr lang="ru-RU" sz="1600" b="1" cap="all" dirty="0" smtClean="0">
                <a:solidFill>
                  <a:schemeClr val="tx1"/>
                </a:solidFill>
              </a:rPr>
            </a:br>
            <a:r>
              <a:rPr lang="ru-RU" sz="1600" b="1" cap="all" dirty="0">
                <a:solidFill>
                  <a:schemeClr val="tx1"/>
                </a:solidFill>
              </a:rPr>
              <a:t/>
            </a:r>
            <a:br>
              <a:rPr lang="ru-RU" sz="1600" b="1" cap="all" dirty="0">
                <a:solidFill>
                  <a:schemeClr val="tx1"/>
                </a:solidFill>
              </a:rPr>
            </a:br>
            <a:r>
              <a:rPr lang="ru-RU" sz="1600" dirty="0" smtClean="0">
                <a:solidFill>
                  <a:schemeClr val="tx1"/>
                </a:solidFill>
              </a:rPr>
              <a:t>Образовательные </a:t>
            </a:r>
            <a:r>
              <a:rPr lang="ru-RU" sz="1600" dirty="0">
                <a:solidFill>
                  <a:schemeClr val="tx1"/>
                </a:solidFill>
              </a:rPr>
              <a:t>организации свободны в определении содержания образования, выборе учебно-методического обеспечения, образовательных технологий по реализуемым ими образовательным программам</a:t>
            </a:r>
            <a:r>
              <a:rPr lang="ru-RU" sz="1600" dirty="0" smtClean="0">
                <a:solidFill>
                  <a:schemeClr val="tx1"/>
                </a:solidFill>
              </a:rPr>
              <a:t>.</a:t>
            </a:r>
            <a:br>
              <a:rPr lang="ru-RU" sz="1600" dirty="0" smtClean="0">
                <a:solidFill>
                  <a:schemeClr val="tx1"/>
                </a:solidFill>
              </a:rPr>
            </a:br>
            <a:r>
              <a:rPr lang="ru-RU" sz="1600" dirty="0" smtClean="0">
                <a:solidFill>
                  <a:schemeClr val="tx1"/>
                </a:solidFill>
              </a:rPr>
              <a:t>Компетенции образовательной организации в сфере деятельности относится:</a:t>
            </a:r>
            <a:br>
              <a:rPr lang="ru-RU" sz="1600" dirty="0" smtClean="0">
                <a:solidFill>
                  <a:schemeClr val="tx1"/>
                </a:solidFill>
              </a:rPr>
            </a:br>
            <a:r>
              <a:rPr lang="ru-RU" sz="1600" dirty="0" smtClean="0">
                <a:solidFill>
                  <a:schemeClr val="tx1"/>
                </a:solidFill>
              </a:rPr>
              <a:t>1) </a:t>
            </a:r>
            <a:r>
              <a:rPr lang="ru-RU" sz="1600" dirty="0">
                <a:solidFill>
                  <a:schemeClr val="tx1"/>
                </a:solidFill>
              </a:rPr>
              <a:t>разработка и принятие правил внутреннего распорядка обучающихся, правил внутреннего трудового распорядка, иных локальных нормативных актов;</a:t>
            </a:r>
            <a:br>
              <a:rPr lang="ru-RU" sz="1600" dirty="0">
                <a:solidFill>
                  <a:schemeClr val="tx1"/>
                </a:solidFill>
              </a:rPr>
            </a:br>
            <a:r>
              <a:rPr lang="ru-RU" sz="1600" dirty="0">
                <a:solidFill>
                  <a:schemeClr val="tx1"/>
                </a:solidFill>
              </a:rPr>
              <a:t>2) материально-техническое обеспечение образовательной деятельности, оборудование помещений в соответствии с государственными и местными нормами и требованиями, в том числе в соответствии с федеральными государственными образовательными стандартами, федеральными государственными требованиями, образовательными стандартами;</a:t>
            </a:r>
            <a:br>
              <a:rPr lang="ru-RU" sz="1600" dirty="0">
                <a:solidFill>
                  <a:schemeClr val="tx1"/>
                </a:solidFill>
              </a:rPr>
            </a:br>
            <a:r>
              <a:rPr lang="ru-RU" sz="1600" dirty="0">
                <a:solidFill>
                  <a:schemeClr val="tx1"/>
                </a:solidFill>
              </a:rPr>
              <a:t>3) предоставление учредителю и общественности ежегодного отчета о поступлении и расходовании финансовых и материальных средств, а также отчета о результатах </a:t>
            </a:r>
            <a:r>
              <a:rPr lang="ru-RU" sz="1600" dirty="0" err="1">
                <a:solidFill>
                  <a:schemeClr val="tx1"/>
                </a:solidFill>
              </a:rPr>
              <a:t>самообследования</a:t>
            </a:r>
            <a:r>
              <a:rPr lang="ru-RU" sz="1600" dirty="0">
                <a:solidFill>
                  <a:schemeClr val="tx1"/>
                </a:solidFill>
              </a:rPr>
              <a:t>;</a:t>
            </a:r>
            <a:br>
              <a:rPr lang="ru-RU" sz="1600" dirty="0">
                <a:solidFill>
                  <a:schemeClr val="tx1"/>
                </a:solidFill>
              </a:rPr>
            </a:br>
            <a:r>
              <a:rPr lang="ru-RU" sz="1600" dirty="0">
                <a:solidFill>
                  <a:schemeClr val="tx1"/>
                </a:solidFill>
              </a:rPr>
              <a:t>4) установление штатного расписания, если иное не установлено нормативными правовыми актами Российской Федерации;</a:t>
            </a:r>
            <a:br>
              <a:rPr lang="ru-RU" sz="1600" dirty="0">
                <a:solidFill>
                  <a:schemeClr val="tx1"/>
                </a:solidFill>
              </a:rPr>
            </a:br>
            <a:r>
              <a:rPr lang="ru-RU" sz="1600" dirty="0" smtClean="0">
                <a:solidFill>
                  <a:schemeClr val="tx1"/>
                </a:solidFill>
              </a:rPr>
              <a:t>5</a:t>
            </a:r>
            <a:r>
              <a:rPr lang="ru-RU" sz="1600" dirty="0">
                <a:solidFill>
                  <a:schemeClr val="tx1"/>
                </a:solidFill>
              </a:rPr>
              <a:t/>
            </a:r>
            <a:br>
              <a:rPr lang="ru-RU" sz="1600" dirty="0">
                <a:solidFill>
                  <a:schemeClr val="tx1"/>
                </a:solidFill>
              </a:rPr>
            </a:br>
            <a:endParaRPr lang="ru-RU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865182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sz="1600" dirty="0" smtClean="0">
                <a:solidFill>
                  <a:schemeClr val="tx1"/>
                </a:solidFill>
              </a:rPr>
              <a:t/>
            </a:r>
            <a:br>
              <a:rPr lang="ru-RU" sz="1600" dirty="0" smtClean="0">
                <a:solidFill>
                  <a:schemeClr val="tx1"/>
                </a:solidFill>
              </a:rPr>
            </a:br>
            <a:r>
              <a:rPr lang="ru-RU" sz="1600" dirty="0">
                <a:solidFill>
                  <a:schemeClr val="tx1"/>
                </a:solidFill>
              </a:rPr>
              <a:t/>
            </a:r>
            <a:br>
              <a:rPr lang="ru-RU" sz="1600" dirty="0">
                <a:solidFill>
                  <a:schemeClr val="tx1"/>
                </a:solidFill>
              </a:rPr>
            </a:br>
            <a:r>
              <a:rPr lang="ru-RU" sz="1600" dirty="0" smtClean="0">
                <a:solidFill>
                  <a:schemeClr val="tx1"/>
                </a:solidFill>
              </a:rPr>
              <a:t/>
            </a:r>
            <a:br>
              <a:rPr lang="ru-RU" sz="1600" dirty="0" smtClean="0">
                <a:solidFill>
                  <a:schemeClr val="tx1"/>
                </a:solidFill>
              </a:rPr>
            </a:br>
            <a:r>
              <a:rPr lang="ru-RU" sz="1600" dirty="0">
                <a:solidFill>
                  <a:schemeClr val="tx1"/>
                </a:solidFill>
              </a:rPr>
              <a:t/>
            </a:r>
            <a:br>
              <a:rPr lang="ru-RU" sz="1600" dirty="0">
                <a:solidFill>
                  <a:schemeClr val="tx1"/>
                </a:solidFill>
              </a:rPr>
            </a:br>
            <a:r>
              <a:rPr lang="ru-RU" sz="1600" dirty="0" smtClean="0">
                <a:solidFill>
                  <a:schemeClr val="tx1"/>
                </a:solidFill>
              </a:rPr>
              <a:t/>
            </a:r>
            <a:br>
              <a:rPr lang="ru-RU" sz="1600" dirty="0" smtClean="0">
                <a:solidFill>
                  <a:schemeClr val="tx1"/>
                </a:solidFill>
              </a:rPr>
            </a:br>
            <a:r>
              <a:rPr lang="ru-RU" sz="1600" dirty="0">
                <a:solidFill>
                  <a:schemeClr val="tx1"/>
                </a:solidFill>
              </a:rPr>
              <a:t/>
            </a:r>
            <a:br>
              <a:rPr lang="ru-RU" sz="1600" dirty="0">
                <a:solidFill>
                  <a:schemeClr val="tx1"/>
                </a:solidFill>
              </a:rPr>
            </a:br>
            <a:r>
              <a:rPr lang="ru-RU" sz="1600" dirty="0" smtClean="0">
                <a:solidFill>
                  <a:schemeClr val="tx1"/>
                </a:solidFill>
              </a:rPr>
              <a:t/>
            </a:r>
            <a:br>
              <a:rPr lang="ru-RU" sz="1600" dirty="0" smtClean="0">
                <a:solidFill>
                  <a:schemeClr val="tx1"/>
                </a:solidFill>
              </a:rPr>
            </a:br>
            <a:r>
              <a:rPr lang="ru-RU" sz="1600" dirty="0">
                <a:solidFill>
                  <a:schemeClr val="tx1"/>
                </a:solidFill>
              </a:rPr>
              <a:t/>
            </a:r>
            <a:br>
              <a:rPr lang="ru-RU" sz="1600" dirty="0">
                <a:solidFill>
                  <a:schemeClr val="tx1"/>
                </a:solidFill>
              </a:rPr>
            </a:br>
            <a:r>
              <a:rPr lang="ru-RU" sz="1600" dirty="0" smtClean="0">
                <a:solidFill>
                  <a:schemeClr val="tx1"/>
                </a:solidFill>
              </a:rPr>
              <a:t/>
            </a:r>
            <a:br>
              <a:rPr lang="ru-RU" sz="1600" dirty="0" smtClean="0">
                <a:solidFill>
                  <a:schemeClr val="tx1"/>
                </a:solidFill>
              </a:rPr>
            </a:br>
            <a:r>
              <a:rPr lang="ru-RU" sz="1600" dirty="0">
                <a:solidFill>
                  <a:schemeClr val="tx1"/>
                </a:solidFill>
              </a:rPr>
              <a:t/>
            </a:r>
            <a:br>
              <a:rPr lang="ru-RU" sz="1600" dirty="0">
                <a:solidFill>
                  <a:schemeClr val="tx1"/>
                </a:solidFill>
              </a:rPr>
            </a:br>
            <a:r>
              <a:rPr lang="ru-RU" sz="1600" dirty="0" smtClean="0">
                <a:solidFill>
                  <a:schemeClr val="tx1"/>
                </a:solidFill>
              </a:rPr>
              <a:t/>
            </a:r>
            <a:br>
              <a:rPr lang="ru-RU" sz="1600" dirty="0" smtClean="0">
                <a:solidFill>
                  <a:schemeClr val="tx1"/>
                </a:solidFill>
              </a:rPr>
            </a:br>
            <a:r>
              <a:rPr lang="ru-RU" sz="1600" dirty="0">
                <a:solidFill>
                  <a:schemeClr val="tx1"/>
                </a:solidFill>
              </a:rPr>
              <a:t/>
            </a:r>
            <a:br>
              <a:rPr lang="ru-RU" sz="1600" dirty="0">
                <a:solidFill>
                  <a:schemeClr val="tx1"/>
                </a:solidFill>
              </a:rPr>
            </a:br>
            <a:r>
              <a:rPr lang="ru-RU" sz="1600" dirty="0" smtClean="0">
                <a:solidFill>
                  <a:schemeClr val="tx1"/>
                </a:solidFill>
              </a:rPr>
              <a:t/>
            </a:r>
            <a:br>
              <a:rPr lang="ru-RU" sz="1600" dirty="0" smtClean="0">
                <a:solidFill>
                  <a:schemeClr val="tx1"/>
                </a:solidFill>
              </a:rPr>
            </a:br>
            <a:r>
              <a:rPr lang="ru-RU" sz="1600" dirty="0">
                <a:solidFill>
                  <a:schemeClr val="tx1"/>
                </a:solidFill>
              </a:rPr>
              <a:t/>
            </a:r>
            <a:br>
              <a:rPr lang="ru-RU" sz="1600" dirty="0">
                <a:solidFill>
                  <a:schemeClr val="tx1"/>
                </a:solidFill>
              </a:rPr>
            </a:br>
            <a:r>
              <a:rPr lang="ru-RU" sz="1600" dirty="0" smtClean="0">
                <a:solidFill>
                  <a:schemeClr val="tx1"/>
                </a:solidFill>
              </a:rPr>
              <a:t/>
            </a:r>
            <a:br>
              <a:rPr lang="ru-RU" sz="1600" dirty="0" smtClean="0">
                <a:solidFill>
                  <a:schemeClr val="tx1"/>
                </a:solidFill>
              </a:rPr>
            </a:br>
            <a:r>
              <a:rPr lang="ru-RU" sz="1600" dirty="0" smtClean="0">
                <a:solidFill>
                  <a:schemeClr val="tx1"/>
                </a:solidFill>
              </a:rPr>
              <a:t>5) </a:t>
            </a:r>
            <a:r>
              <a:rPr lang="ru-RU" sz="1600" dirty="0">
                <a:solidFill>
                  <a:schemeClr val="tx1"/>
                </a:solidFill>
              </a:rPr>
              <a:t>прием на работу работников, заключение с ними и расторжение трудовых договоров, если иное не установлено настоящим Федеральным законом, распределение должностных обязанностей, создание условий и организация дополнительного профессионального образования работников;</a:t>
            </a:r>
            <a:br>
              <a:rPr lang="ru-RU" sz="1600" dirty="0">
                <a:solidFill>
                  <a:schemeClr val="tx1"/>
                </a:solidFill>
              </a:rPr>
            </a:br>
            <a:r>
              <a:rPr lang="ru-RU" sz="1600" dirty="0">
                <a:solidFill>
                  <a:schemeClr val="tx1"/>
                </a:solidFill>
              </a:rPr>
              <a:t>6) разработка и утверждение образовательных программ образовательной организации;</a:t>
            </a:r>
            <a:br>
              <a:rPr lang="ru-RU" sz="1600" dirty="0">
                <a:solidFill>
                  <a:schemeClr val="tx1"/>
                </a:solidFill>
              </a:rPr>
            </a:br>
            <a:r>
              <a:rPr lang="ru-RU" sz="1600" dirty="0">
                <a:solidFill>
                  <a:schemeClr val="tx1"/>
                </a:solidFill>
              </a:rPr>
              <a:t>7) разработка и утверждение по согласованию с учредителем программы развития образовательной организации, если иное не установлено настоящим Федеральным законом;</a:t>
            </a:r>
            <a:br>
              <a:rPr lang="ru-RU" sz="1600" dirty="0">
                <a:solidFill>
                  <a:schemeClr val="tx1"/>
                </a:solidFill>
              </a:rPr>
            </a:br>
            <a:r>
              <a:rPr lang="ru-RU" sz="1600" dirty="0">
                <a:solidFill>
                  <a:schemeClr val="tx1"/>
                </a:solidFill>
              </a:rPr>
              <a:t>8) прием обучающихся в образовательную организацию</a:t>
            </a:r>
            <a:r>
              <a:rPr lang="ru-RU" sz="1600" dirty="0" smtClean="0">
                <a:solidFill>
                  <a:schemeClr val="tx1"/>
                </a:solidFill>
              </a:rPr>
              <a:t>;</a:t>
            </a:r>
            <a:br>
              <a:rPr lang="ru-RU" sz="1600" dirty="0" smtClean="0">
                <a:solidFill>
                  <a:schemeClr val="tx1"/>
                </a:solidFill>
              </a:rPr>
            </a:br>
            <a:r>
              <a:rPr lang="ru-RU" sz="1600" dirty="0">
                <a:solidFill>
                  <a:schemeClr val="tx1"/>
                </a:solidFill>
              </a:rPr>
              <a:t>9) определение списка учебников в соответствии с утвержденным федеральным перечнем учебников, рекомендованных к использованию при реализации имеющих государственную аккредитацию образовательных программ начального общего, основного общего, среднего общего образования организациями, осуществляющими образовательную деятельность, а также учебных пособий, допущенных к использованию при реализации указанных образовательных программ такими организациями;</a:t>
            </a:r>
            <a:br>
              <a:rPr lang="ru-RU" sz="1600" dirty="0">
                <a:solidFill>
                  <a:schemeClr val="tx1"/>
                </a:solidFill>
              </a:rPr>
            </a:br>
            <a:r>
              <a:rPr lang="ru-RU" sz="1600" dirty="0">
                <a:solidFill>
                  <a:schemeClr val="tx1"/>
                </a:solidFill>
              </a:rPr>
              <a:t/>
            </a:r>
            <a:br>
              <a:rPr lang="ru-RU" sz="1600" dirty="0">
                <a:solidFill>
                  <a:schemeClr val="tx1"/>
                </a:solidFill>
              </a:rPr>
            </a:br>
            <a:r>
              <a:rPr lang="ru-RU" sz="1600" dirty="0">
                <a:solidFill>
                  <a:schemeClr val="tx1"/>
                </a:solidFill>
              </a:rPr>
              <a:t/>
            </a:r>
            <a:br>
              <a:rPr lang="ru-RU" sz="1600" dirty="0">
                <a:solidFill>
                  <a:schemeClr val="tx1"/>
                </a:solidFill>
              </a:rPr>
            </a:br>
            <a:endParaRPr lang="ru-RU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914421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sz="1600" dirty="0" smtClean="0">
                <a:solidFill>
                  <a:schemeClr val="tx1"/>
                </a:solidFill>
              </a:rPr>
              <a:t/>
            </a:r>
            <a:br>
              <a:rPr lang="ru-RU" sz="1600" dirty="0" smtClean="0">
                <a:solidFill>
                  <a:schemeClr val="tx1"/>
                </a:solidFill>
              </a:rPr>
            </a:br>
            <a:r>
              <a:rPr lang="ru-RU" sz="1600" dirty="0">
                <a:solidFill>
                  <a:schemeClr val="tx1"/>
                </a:solidFill>
              </a:rPr>
              <a:t/>
            </a:r>
            <a:br>
              <a:rPr lang="ru-RU" sz="1600" dirty="0">
                <a:solidFill>
                  <a:schemeClr val="tx1"/>
                </a:solidFill>
              </a:rPr>
            </a:br>
            <a:r>
              <a:rPr lang="ru-RU" sz="1600" dirty="0" smtClean="0">
                <a:solidFill>
                  <a:schemeClr val="tx1"/>
                </a:solidFill>
              </a:rPr>
              <a:t/>
            </a:r>
            <a:br>
              <a:rPr lang="ru-RU" sz="1600" dirty="0" smtClean="0">
                <a:solidFill>
                  <a:schemeClr val="tx1"/>
                </a:solidFill>
              </a:rPr>
            </a:br>
            <a:r>
              <a:rPr lang="ru-RU" sz="1600" dirty="0">
                <a:solidFill>
                  <a:schemeClr val="tx1"/>
                </a:solidFill>
              </a:rPr>
              <a:t/>
            </a:r>
            <a:br>
              <a:rPr lang="ru-RU" sz="1600" dirty="0">
                <a:solidFill>
                  <a:schemeClr val="tx1"/>
                </a:solidFill>
              </a:rPr>
            </a:br>
            <a:r>
              <a:rPr lang="ru-RU" sz="1600" dirty="0" smtClean="0">
                <a:solidFill>
                  <a:schemeClr val="tx1"/>
                </a:solidFill>
              </a:rPr>
              <a:t/>
            </a:r>
            <a:br>
              <a:rPr lang="ru-RU" sz="1600" dirty="0" smtClean="0">
                <a:solidFill>
                  <a:schemeClr val="tx1"/>
                </a:solidFill>
              </a:rPr>
            </a:br>
            <a:r>
              <a:rPr lang="ru-RU" sz="1600" dirty="0" smtClean="0">
                <a:solidFill>
                  <a:schemeClr val="tx1"/>
                </a:solidFill>
              </a:rPr>
              <a:t/>
            </a:r>
            <a:br>
              <a:rPr lang="ru-RU" sz="1600" dirty="0" smtClean="0">
                <a:solidFill>
                  <a:schemeClr val="tx1"/>
                </a:solidFill>
              </a:rPr>
            </a:br>
            <a:r>
              <a:rPr lang="ru-RU" sz="1600" dirty="0">
                <a:solidFill>
                  <a:schemeClr val="tx1"/>
                </a:solidFill>
              </a:rPr>
              <a:t/>
            </a:r>
            <a:br>
              <a:rPr lang="ru-RU" sz="1600" dirty="0">
                <a:solidFill>
                  <a:schemeClr val="tx1"/>
                </a:solidFill>
              </a:rPr>
            </a:br>
            <a:r>
              <a:rPr lang="ru-RU" sz="1600" dirty="0" smtClean="0">
                <a:solidFill>
                  <a:schemeClr val="tx1"/>
                </a:solidFill>
              </a:rPr>
              <a:t/>
            </a:r>
            <a:br>
              <a:rPr lang="ru-RU" sz="1600" dirty="0" smtClean="0">
                <a:solidFill>
                  <a:schemeClr val="tx1"/>
                </a:solidFill>
              </a:rPr>
            </a:br>
            <a:r>
              <a:rPr lang="ru-RU" sz="1600" dirty="0">
                <a:solidFill>
                  <a:schemeClr val="tx1"/>
                </a:solidFill>
              </a:rPr>
              <a:t/>
            </a:r>
            <a:br>
              <a:rPr lang="ru-RU" sz="1600" dirty="0">
                <a:solidFill>
                  <a:schemeClr val="tx1"/>
                </a:solidFill>
              </a:rPr>
            </a:br>
            <a:r>
              <a:rPr lang="ru-RU" sz="1600" dirty="0" smtClean="0">
                <a:solidFill>
                  <a:schemeClr val="tx1"/>
                </a:solidFill>
              </a:rPr>
              <a:t/>
            </a:r>
            <a:br>
              <a:rPr lang="ru-RU" sz="1600" dirty="0" smtClean="0">
                <a:solidFill>
                  <a:schemeClr val="tx1"/>
                </a:solidFill>
              </a:rPr>
            </a:br>
            <a:r>
              <a:rPr lang="ru-RU" sz="1600" dirty="0">
                <a:solidFill>
                  <a:schemeClr val="tx1"/>
                </a:solidFill>
              </a:rPr>
              <a:t/>
            </a:r>
            <a:br>
              <a:rPr lang="ru-RU" sz="1600" dirty="0">
                <a:solidFill>
                  <a:schemeClr val="tx1"/>
                </a:solidFill>
              </a:rPr>
            </a:br>
            <a:r>
              <a:rPr lang="ru-RU" sz="1600" dirty="0" smtClean="0">
                <a:solidFill>
                  <a:schemeClr val="tx1"/>
                </a:solidFill>
              </a:rPr>
              <a:t/>
            </a:r>
            <a:br>
              <a:rPr lang="ru-RU" sz="1600" dirty="0" smtClean="0">
                <a:solidFill>
                  <a:schemeClr val="tx1"/>
                </a:solidFill>
              </a:rPr>
            </a:br>
            <a:r>
              <a:rPr lang="ru-RU" sz="1600" dirty="0">
                <a:solidFill>
                  <a:schemeClr val="tx1"/>
                </a:solidFill>
              </a:rPr>
              <a:t/>
            </a:r>
            <a:br>
              <a:rPr lang="ru-RU" sz="1600" dirty="0">
                <a:solidFill>
                  <a:schemeClr val="tx1"/>
                </a:solidFill>
              </a:rPr>
            </a:br>
            <a:r>
              <a:rPr lang="ru-RU" sz="1600" dirty="0" smtClean="0">
                <a:solidFill>
                  <a:schemeClr val="tx1"/>
                </a:solidFill>
              </a:rPr>
              <a:t>10</a:t>
            </a:r>
            <a:r>
              <a:rPr lang="ru-RU" sz="1600" dirty="0">
                <a:solidFill>
                  <a:schemeClr val="tx1"/>
                </a:solidFill>
              </a:rPr>
              <a:t>) осуществление текущего контроля успеваемости и промежуточной аттестации обучающихся, установление их форм, периодичности и порядка проведения;</a:t>
            </a:r>
            <a:br>
              <a:rPr lang="ru-RU" sz="1600" dirty="0">
                <a:solidFill>
                  <a:schemeClr val="tx1"/>
                </a:solidFill>
              </a:rPr>
            </a:br>
            <a:r>
              <a:rPr lang="ru-RU" sz="1600" dirty="0">
                <a:solidFill>
                  <a:schemeClr val="tx1"/>
                </a:solidFill>
              </a:rPr>
              <a:t>11) индивидуальный учет результатов освоения обучающимися образовательных программ, а также хранение в архивах информации об этих результатах на бумажных и (или) электронных носителях;</a:t>
            </a:r>
            <a:br>
              <a:rPr lang="ru-RU" sz="1600" dirty="0">
                <a:solidFill>
                  <a:schemeClr val="tx1"/>
                </a:solidFill>
              </a:rPr>
            </a:br>
            <a:r>
              <a:rPr lang="ru-RU" sz="1600" dirty="0">
                <a:solidFill>
                  <a:schemeClr val="tx1"/>
                </a:solidFill>
              </a:rPr>
              <a:t>12) использование и совершенствование методов обучения и воспитания, образовательных технологий, электронного обучения;</a:t>
            </a:r>
            <a:br>
              <a:rPr lang="ru-RU" sz="1600" dirty="0">
                <a:solidFill>
                  <a:schemeClr val="tx1"/>
                </a:solidFill>
              </a:rPr>
            </a:br>
            <a:r>
              <a:rPr lang="ru-RU" sz="1600" dirty="0">
                <a:solidFill>
                  <a:schemeClr val="tx1"/>
                </a:solidFill>
              </a:rPr>
              <a:t>13) проведение </a:t>
            </a:r>
            <a:r>
              <a:rPr lang="ru-RU" sz="1600" dirty="0" err="1">
                <a:solidFill>
                  <a:schemeClr val="tx1"/>
                </a:solidFill>
              </a:rPr>
              <a:t>самообследования</a:t>
            </a:r>
            <a:r>
              <a:rPr lang="ru-RU" sz="1600" dirty="0">
                <a:solidFill>
                  <a:schemeClr val="tx1"/>
                </a:solidFill>
              </a:rPr>
              <a:t>, обеспечение функционирования внутренней системы оценки качества образования;</a:t>
            </a:r>
            <a:br>
              <a:rPr lang="ru-RU" sz="1600" dirty="0">
                <a:solidFill>
                  <a:schemeClr val="tx1"/>
                </a:solidFill>
              </a:rPr>
            </a:br>
            <a:r>
              <a:rPr lang="ru-RU" sz="1600" dirty="0">
                <a:solidFill>
                  <a:schemeClr val="tx1"/>
                </a:solidFill>
              </a:rPr>
              <a:t>14) обеспечение в образовательной организации, имеющей интернат, необходимых условий содержания обучающихся</a:t>
            </a:r>
            <a:r>
              <a:rPr lang="ru-RU" sz="1600" dirty="0" smtClean="0">
                <a:solidFill>
                  <a:schemeClr val="tx1"/>
                </a:solidFill>
              </a:rPr>
              <a:t>;</a:t>
            </a:r>
            <a:br>
              <a:rPr lang="ru-RU" sz="1600" dirty="0" smtClean="0">
                <a:solidFill>
                  <a:schemeClr val="tx1"/>
                </a:solidFill>
              </a:rPr>
            </a:br>
            <a:r>
              <a:rPr lang="ru-RU" sz="1600" dirty="0">
                <a:solidFill>
                  <a:schemeClr val="tx1"/>
                </a:solidFill>
              </a:rPr>
              <a:t>15) создание необходимых условий для охраны и укрепления здоровья, организации питания обучающихся и работников образовательной организации;</a:t>
            </a:r>
            <a:br>
              <a:rPr lang="ru-RU" sz="1600" dirty="0">
                <a:solidFill>
                  <a:schemeClr val="tx1"/>
                </a:solidFill>
              </a:rPr>
            </a:br>
            <a:r>
              <a:rPr lang="ru-RU" sz="1600" dirty="0">
                <a:solidFill>
                  <a:schemeClr val="tx1"/>
                </a:solidFill>
              </a:rPr>
              <a:t>16) создание условий для занятия обучающимися физической культурой и спортом;</a:t>
            </a:r>
            <a:br>
              <a:rPr lang="ru-RU" sz="1600" dirty="0">
                <a:solidFill>
                  <a:schemeClr val="tx1"/>
                </a:solidFill>
              </a:rPr>
            </a:br>
            <a:r>
              <a:rPr lang="ru-RU" sz="1600" dirty="0">
                <a:solidFill>
                  <a:schemeClr val="tx1"/>
                </a:solidFill>
              </a:rPr>
              <a:t>17) приобретение или изготовление бланков документов об образовании и (или) о квалификации;</a:t>
            </a:r>
            <a:br>
              <a:rPr lang="ru-RU" sz="1600" dirty="0">
                <a:solidFill>
                  <a:schemeClr val="tx1"/>
                </a:solidFill>
              </a:rPr>
            </a:br>
            <a:endParaRPr lang="ru-RU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038157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sz="1600" dirty="0" smtClean="0">
                <a:solidFill>
                  <a:schemeClr val="tx1"/>
                </a:solidFill>
              </a:rPr>
              <a:t/>
            </a:r>
            <a:br>
              <a:rPr lang="ru-RU" sz="1600" dirty="0" smtClean="0">
                <a:solidFill>
                  <a:schemeClr val="tx1"/>
                </a:solidFill>
              </a:rPr>
            </a:br>
            <a:r>
              <a:rPr lang="ru-RU" sz="1600" dirty="0">
                <a:solidFill>
                  <a:schemeClr val="tx1"/>
                </a:solidFill>
              </a:rPr>
              <a:t/>
            </a:r>
            <a:br>
              <a:rPr lang="ru-RU" sz="1600" dirty="0">
                <a:solidFill>
                  <a:schemeClr val="tx1"/>
                </a:solidFill>
              </a:rPr>
            </a:br>
            <a:r>
              <a:rPr lang="ru-RU" sz="1600" dirty="0" smtClean="0">
                <a:solidFill>
                  <a:schemeClr val="tx1"/>
                </a:solidFill>
              </a:rPr>
              <a:t/>
            </a:r>
            <a:br>
              <a:rPr lang="ru-RU" sz="1600" dirty="0" smtClean="0">
                <a:solidFill>
                  <a:schemeClr val="tx1"/>
                </a:solidFill>
              </a:rPr>
            </a:br>
            <a:r>
              <a:rPr lang="ru-RU" sz="1600" dirty="0">
                <a:solidFill>
                  <a:schemeClr val="tx1"/>
                </a:solidFill>
              </a:rPr>
              <a:t/>
            </a:r>
            <a:br>
              <a:rPr lang="ru-RU" sz="1600" dirty="0">
                <a:solidFill>
                  <a:schemeClr val="tx1"/>
                </a:solidFill>
              </a:rPr>
            </a:br>
            <a:r>
              <a:rPr lang="ru-RU" sz="1600" dirty="0" smtClean="0">
                <a:solidFill>
                  <a:schemeClr val="tx1"/>
                </a:solidFill>
              </a:rPr>
              <a:t/>
            </a:r>
            <a:br>
              <a:rPr lang="ru-RU" sz="1600" dirty="0" smtClean="0">
                <a:solidFill>
                  <a:schemeClr val="tx1"/>
                </a:solidFill>
              </a:rPr>
            </a:br>
            <a:r>
              <a:rPr lang="ru-RU" sz="1600" dirty="0">
                <a:solidFill>
                  <a:schemeClr val="tx1"/>
                </a:solidFill>
              </a:rPr>
              <a:t/>
            </a:r>
            <a:br>
              <a:rPr lang="ru-RU" sz="1600" dirty="0">
                <a:solidFill>
                  <a:schemeClr val="tx1"/>
                </a:solidFill>
              </a:rPr>
            </a:br>
            <a:r>
              <a:rPr lang="ru-RU" sz="1600" dirty="0" smtClean="0">
                <a:solidFill>
                  <a:schemeClr val="tx1"/>
                </a:solidFill>
              </a:rPr>
              <a:t/>
            </a:r>
            <a:br>
              <a:rPr lang="ru-RU" sz="1600" dirty="0" smtClean="0">
                <a:solidFill>
                  <a:schemeClr val="tx1"/>
                </a:solidFill>
              </a:rPr>
            </a:br>
            <a:r>
              <a:rPr lang="ru-RU" sz="1600" dirty="0">
                <a:solidFill>
                  <a:schemeClr val="tx1"/>
                </a:solidFill>
              </a:rPr>
              <a:t/>
            </a:r>
            <a:br>
              <a:rPr lang="ru-RU" sz="1600" dirty="0">
                <a:solidFill>
                  <a:schemeClr val="tx1"/>
                </a:solidFill>
              </a:rPr>
            </a:br>
            <a:r>
              <a:rPr lang="ru-RU" sz="1600" dirty="0" smtClean="0">
                <a:solidFill>
                  <a:schemeClr val="tx1"/>
                </a:solidFill>
              </a:rPr>
              <a:t/>
            </a:r>
            <a:br>
              <a:rPr lang="ru-RU" sz="1600" dirty="0" smtClean="0">
                <a:solidFill>
                  <a:schemeClr val="tx1"/>
                </a:solidFill>
              </a:rPr>
            </a:br>
            <a:r>
              <a:rPr lang="ru-RU" sz="1600" dirty="0">
                <a:solidFill>
                  <a:schemeClr val="tx1"/>
                </a:solidFill>
              </a:rPr>
              <a:t/>
            </a:r>
            <a:br>
              <a:rPr lang="ru-RU" sz="1600" dirty="0">
                <a:solidFill>
                  <a:schemeClr val="tx1"/>
                </a:solidFill>
              </a:rPr>
            </a:br>
            <a:r>
              <a:rPr lang="ru-RU" sz="1600" dirty="0" smtClean="0">
                <a:solidFill>
                  <a:schemeClr val="tx1"/>
                </a:solidFill>
              </a:rPr>
              <a:t/>
            </a:r>
            <a:br>
              <a:rPr lang="ru-RU" sz="1600" dirty="0" smtClean="0">
                <a:solidFill>
                  <a:schemeClr val="tx1"/>
                </a:solidFill>
              </a:rPr>
            </a:br>
            <a:r>
              <a:rPr lang="ru-RU" sz="1600" dirty="0">
                <a:solidFill>
                  <a:schemeClr val="tx1"/>
                </a:solidFill>
              </a:rPr>
              <a:t/>
            </a:r>
            <a:br>
              <a:rPr lang="ru-RU" sz="1600" dirty="0">
                <a:solidFill>
                  <a:schemeClr val="tx1"/>
                </a:solidFill>
              </a:rPr>
            </a:br>
            <a:r>
              <a:rPr lang="ru-RU" sz="1600" dirty="0" smtClean="0">
                <a:solidFill>
                  <a:schemeClr val="tx1"/>
                </a:solidFill>
              </a:rPr>
              <a:t/>
            </a:r>
            <a:br>
              <a:rPr lang="ru-RU" sz="1600" dirty="0" smtClean="0">
                <a:solidFill>
                  <a:schemeClr val="tx1"/>
                </a:solidFill>
              </a:rPr>
            </a:br>
            <a:r>
              <a:rPr lang="ru-RU" sz="1600" dirty="0" smtClean="0">
                <a:solidFill>
                  <a:schemeClr val="tx1"/>
                </a:solidFill>
              </a:rPr>
              <a:t>18</a:t>
            </a:r>
            <a:r>
              <a:rPr lang="ru-RU" sz="1600" dirty="0">
                <a:solidFill>
                  <a:schemeClr val="tx1"/>
                </a:solidFill>
              </a:rPr>
              <a:t>) установление требований к одежде обучающихся, если иное не установлено настоящим Федеральным законом или законодательством субъектов Российской Федерации;</a:t>
            </a:r>
            <a:br>
              <a:rPr lang="ru-RU" sz="1600" dirty="0">
                <a:solidFill>
                  <a:schemeClr val="tx1"/>
                </a:solidFill>
              </a:rPr>
            </a:br>
            <a:r>
              <a:rPr lang="ru-RU" sz="1600" dirty="0">
                <a:solidFill>
                  <a:schemeClr val="tx1"/>
                </a:solidFill>
              </a:rPr>
              <a:t>19) содействие деятельности общественных объединений обучающихся, родителей (законных представителей) несовершеннолетних обучающихся, осуществляемой в образовательной организации и не запрещенной законодательством Российской Федерации;</a:t>
            </a:r>
            <a:br>
              <a:rPr lang="ru-RU" sz="1600" dirty="0">
                <a:solidFill>
                  <a:schemeClr val="tx1"/>
                </a:solidFill>
              </a:rPr>
            </a:br>
            <a:r>
              <a:rPr lang="ru-RU" sz="1600" dirty="0">
                <a:solidFill>
                  <a:schemeClr val="tx1"/>
                </a:solidFill>
              </a:rPr>
              <a:t>20) организация научно-методической работы, в том числе организация и проведение научных и методических конференций, семинаров;</a:t>
            </a:r>
            <a:br>
              <a:rPr lang="ru-RU" sz="1600" dirty="0">
                <a:solidFill>
                  <a:schemeClr val="tx1"/>
                </a:solidFill>
              </a:rPr>
            </a:br>
            <a:r>
              <a:rPr lang="ru-RU" sz="1600" dirty="0">
                <a:solidFill>
                  <a:schemeClr val="tx1"/>
                </a:solidFill>
              </a:rPr>
              <a:t>21) обеспечение создания и ведения официального сайта образовательной организации в сети "Интернет";</a:t>
            </a:r>
            <a:br>
              <a:rPr lang="ru-RU" sz="1600" dirty="0">
                <a:solidFill>
                  <a:schemeClr val="tx1"/>
                </a:solidFill>
              </a:rPr>
            </a:br>
            <a:r>
              <a:rPr lang="ru-RU" sz="1600" dirty="0">
                <a:solidFill>
                  <a:schemeClr val="tx1"/>
                </a:solidFill>
              </a:rPr>
              <a:t>22) иные вопросы в соответствии с законодательством Российской Федерации.</a:t>
            </a:r>
            <a:br>
              <a:rPr lang="ru-RU" sz="1600" dirty="0">
                <a:solidFill>
                  <a:schemeClr val="tx1"/>
                </a:solidFill>
              </a:rPr>
            </a:br>
            <a:r>
              <a:rPr lang="ru-RU" sz="1600" dirty="0">
                <a:solidFill>
                  <a:schemeClr val="tx1"/>
                </a:solidFill>
              </a:rPr>
              <a:t/>
            </a:r>
            <a:br>
              <a:rPr lang="ru-RU" sz="1600" dirty="0">
                <a:solidFill>
                  <a:schemeClr val="tx1"/>
                </a:solidFill>
              </a:rPr>
            </a:b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43383286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ru-RU" sz="1600" b="1" cap="all" dirty="0" smtClean="0"/>
              <a:t/>
            </a:r>
            <a:br>
              <a:rPr lang="ru-RU" sz="1600" b="1" cap="all" dirty="0" smtClean="0"/>
            </a:br>
            <a:r>
              <a:rPr lang="ru-RU" sz="1600" b="1" cap="all" dirty="0"/>
              <a:t/>
            </a:r>
            <a:br>
              <a:rPr lang="ru-RU" sz="1600" b="1" cap="all" dirty="0"/>
            </a:br>
            <a:r>
              <a:rPr lang="ru-RU" sz="1600" b="1" cap="all" dirty="0" smtClean="0"/>
              <a:t/>
            </a:r>
            <a:br>
              <a:rPr lang="ru-RU" sz="1600" b="1" cap="all" dirty="0" smtClean="0"/>
            </a:br>
            <a:r>
              <a:rPr lang="ru-RU" sz="1600" b="1" cap="all" dirty="0"/>
              <a:t/>
            </a:r>
            <a:br>
              <a:rPr lang="ru-RU" sz="1600" b="1" cap="all" dirty="0"/>
            </a:br>
            <a:r>
              <a:rPr lang="ru-RU" sz="1600" b="1" cap="all" dirty="0" smtClean="0"/>
              <a:t/>
            </a:r>
            <a:br>
              <a:rPr lang="ru-RU" sz="1600" b="1" cap="all" dirty="0" smtClean="0"/>
            </a:br>
            <a:r>
              <a:rPr lang="ru-RU" sz="1600" b="1" cap="all" dirty="0"/>
              <a:t/>
            </a:r>
            <a:br>
              <a:rPr lang="ru-RU" sz="1600" b="1" cap="all" dirty="0"/>
            </a:br>
            <a:r>
              <a:rPr lang="ru-RU" sz="1600" b="1" cap="all" dirty="0" smtClean="0"/>
              <a:t/>
            </a:r>
            <a:br>
              <a:rPr lang="ru-RU" sz="1600" b="1" cap="all" dirty="0" smtClean="0"/>
            </a:br>
            <a:r>
              <a:rPr lang="ru-RU" sz="1600" b="1" cap="all" dirty="0"/>
              <a:t/>
            </a:r>
            <a:br>
              <a:rPr lang="ru-RU" sz="1600" b="1" cap="all" dirty="0"/>
            </a:br>
            <a:r>
              <a:rPr lang="ru-RU" sz="1600" b="1" cap="all" dirty="0" smtClean="0">
                <a:solidFill>
                  <a:schemeClr val="tx1"/>
                </a:solidFill>
              </a:rPr>
              <a:t>СТАТЬЯ </a:t>
            </a:r>
            <a:r>
              <a:rPr lang="ru-RU" sz="1600" b="1" cap="all" dirty="0">
                <a:solidFill>
                  <a:schemeClr val="tx1"/>
                </a:solidFill>
              </a:rPr>
              <a:t>29. ИНФОРМАЦИОННАЯ ОТКРЫТОСТЬ ОБРАЗОВАТЕЛЬНОЙ </a:t>
            </a:r>
            <a:r>
              <a:rPr lang="ru-RU" sz="1600" b="1" cap="all" dirty="0" smtClean="0">
                <a:solidFill>
                  <a:schemeClr val="tx1"/>
                </a:solidFill>
              </a:rPr>
              <a:t>ОРГАНИЗАЦИИ</a:t>
            </a:r>
            <a:br>
              <a:rPr lang="ru-RU" sz="1600" b="1" cap="all" dirty="0" smtClean="0">
                <a:solidFill>
                  <a:schemeClr val="tx1"/>
                </a:solidFill>
              </a:rPr>
            </a:br>
            <a:r>
              <a:rPr lang="ru-RU" sz="1600" b="1" cap="all" dirty="0" smtClean="0">
                <a:solidFill>
                  <a:schemeClr val="tx1"/>
                </a:solidFill>
              </a:rPr>
              <a:t/>
            </a:r>
            <a:br>
              <a:rPr lang="ru-RU" sz="1600" b="1" cap="all" dirty="0" smtClean="0">
                <a:solidFill>
                  <a:schemeClr val="tx1"/>
                </a:solidFill>
              </a:rPr>
            </a:br>
            <a:r>
              <a:rPr lang="ru-RU" sz="1600" b="1" dirty="0">
                <a:solidFill>
                  <a:schemeClr val="tx1"/>
                </a:solidFill>
              </a:rPr>
              <a:t/>
            </a:r>
            <a:br>
              <a:rPr lang="ru-RU" sz="1600" b="1" dirty="0">
                <a:solidFill>
                  <a:schemeClr val="tx1"/>
                </a:solidFill>
              </a:rPr>
            </a:br>
            <a:r>
              <a:rPr lang="ru-RU" sz="1600" dirty="0" smtClean="0">
                <a:solidFill>
                  <a:schemeClr val="tx1"/>
                </a:solidFill>
              </a:rPr>
              <a:t>Образовательные </a:t>
            </a:r>
            <a:r>
              <a:rPr lang="ru-RU" sz="1600" dirty="0">
                <a:solidFill>
                  <a:schemeClr val="tx1"/>
                </a:solidFill>
              </a:rPr>
              <a:t>организации формируют открытые и общедоступные информационные ресурсы, содержащие информацию об их деятельности, и обеспечивают доступ к таким ресурсам посредством размещения их в информационно-телекоммуникационных сетях, в том числе на официальном сайте образовательной организации в сети "Интернет".</a:t>
            </a:r>
          </a:p>
        </p:txBody>
      </p:sp>
    </p:spTree>
    <p:extLst>
      <p:ext uri="{BB962C8B-B14F-4D97-AF65-F5344CB8AC3E}">
        <p14:creationId xmlns:p14="http://schemas.microsoft.com/office/powerpoint/2010/main" val="45580626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600" b="1" cap="all" dirty="0">
                <a:solidFill>
                  <a:schemeClr val="tx1"/>
                </a:solidFill>
              </a:rPr>
              <a:t>СТАТЬЯ 30. ЛОКАЛЬНЫЕ НОРМАТИВНЫЕ АКТЫ, СОДЕРЖАЩИЕ НОРМЫ, РЕГУЛИРУЮЩИЕ ОБРАЗОВАТЕЛЬНЫЕ ОТНОШЕНИЯ</a:t>
            </a:r>
            <a:endParaRPr lang="ru-RU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091846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sz="1600" b="1" dirty="0" smtClean="0">
                <a:solidFill>
                  <a:schemeClr val="tx1"/>
                </a:solidFill>
              </a:rPr>
              <a:t/>
            </a:r>
            <a:br>
              <a:rPr lang="ru-RU" sz="1600" b="1" dirty="0" smtClean="0">
                <a:solidFill>
                  <a:schemeClr val="tx1"/>
                </a:solidFill>
              </a:rPr>
            </a:br>
            <a:r>
              <a:rPr lang="ru-RU" sz="1600" b="1" dirty="0">
                <a:solidFill>
                  <a:schemeClr val="tx1"/>
                </a:solidFill>
              </a:rPr>
              <a:t/>
            </a:r>
            <a:br>
              <a:rPr lang="ru-RU" sz="1600" b="1" dirty="0">
                <a:solidFill>
                  <a:schemeClr val="tx1"/>
                </a:solidFill>
              </a:rPr>
            </a:br>
            <a:r>
              <a:rPr lang="ru-RU" sz="1600" b="1" dirty="0" smtClean="0">
                <a:solidFill>
                  <a:schemeClr val="tx1"/>
                </a:solidFill>
              </a:rPr>
              <a:t/>
            </a:r>
            <a:br>
              <a:rPr lang="ru-RU" sz="1600" b="1" dirty="0" smtClean="0">
                <a:solidFill>
                  <a:schemeClr val="tx1"/>
                </a:solidFill>
              </a:rPr>
            </a:br>
            <a:r>
              <a:rPr lang="ru-RU" sz="1600" b="1" dirty="0">
                <a:solidFill>
                  <a:schemeClr val="tx1"/>
                </a:solidFill>
              </a:rPr>
              <a:t/>
            </a:r>
            <a:br>
              <a:rPr lang="ru-RU" sz="1600" b="1" dirty="0">
                <a:solidFill>
                  <a:schemeClr val="tx1"/>
                </a:solidFill>
              </a:rPr>
            </a:br>
            <a:r>
              <a:rPr lang="ru-RU" sz="1600" b="1" dirty="0" smtClean="0">
                <a:solidFill>
                  <a:schemeClr val="tx1"/>
                </a:solidFill>
              </a:rPr>
              <a:t/>
            </a:r>
            <a:br>
              <a:rPr lang="ru-RU" sz="1600" b="1" dirty="0" smtClean="0">
                <a:solidFill>
                  <a:schemeClr val="tx1"/>
                </a:solidFill>
              </a:rPr>
            </a:br>
            <a:r>
              <a:rPr lang="ru-RU" sz="1600" b="1" dirty="0">
                <a:solidFill>
                  <a:schemeClr val="tx1"/>
                </a:solidFill>
              </a:rPr>
              <a:t/>
            </a:r>
            <a:br>
              <a:rPr lang="ru-RU" sz="1600" b="1" dirty="0">
                <a:solidFill>
                  <a:schemeClr val="tx1"/>
                </a:solidFill>
              </a:rPr>
            </a:br>
            <a:r>
              <a:rPr lang="ru-RU" sz="1600" b="1" dirty="0" smtClean="0">
                <a:solidFill>
                  <a:schemeClr val="tx1"/>
                </a:solidFill>
              </a:rPr>
              <a:t/>
            </a:r>
            <a:br>
              <a:rPr lang="ru-RU" sz="1600" b="1" dirty="0" smtClean="0">
                <a:solidFill>
                  <a:schemeClr val="tx1"/>
                </a:solidFill>
              </a:rPr>
            </a:br>
            <a:r>
              <a:rPr lang="ru-RU" sz="1600" b="1" dirty="0">
                <a:solidFill>
                  <a:schemeClr val="tx1"/>
                </a:solidFill>
              </a:rPr>
              <a:t/>
            </a:r>
            <a:br>
              <a:rPr lang="ru-RU" sz="1600" b="1" dirty="0">
                <a:solidFill>
                  <a:schemeClr val="tx1"/>
                </a:solidFill>
              </a:rPr>
            </a:br>
            <a:r>
              <a:rPr lang="ru-RU" sz="1600" b="1" dirty="0" smtClean="0">
                <a:solidFill>
                  <a:schemeClr val="tx1"/>
                </a:solidFill>
              </a:rPr>
              <a:t>Глава </a:t>
            </a:r>
            <a:r>
              <a:rPr lang="ru-RU" sz="1600" b="1" dirty="0">
                <a:solidFill>
                  <a:schemeClr val="tx1"/>
                </a:solidFill>
              </a:rPr>
              <a:t>4. Обучающиеся и их родители (законные представители)</a:t>
            </a:r>
            <a:br>
              <a:rPr lang="ru-RU" sz="1600" b="1" dirty="0">
                <a:solidFill>
                  <a:schemeClr val="tx1"/>
                </a:solidFill>
              </a:rPr>
            </a:br>
            <a:r>
              <a:rPr lang="ru-RU" sz="1600" b="1" cap="all" dirty="0">
                <a:solidFill>
                  <a:schemeClr val="tx1"/>
                </a:solidFill>
              </a:rPr>
              <a:t>СТАТЬЯ 33. ОБУЧАЮЩИЕСЯ</a:t>
            </a:r>
            <a:r>
              <a:rPr lang="ru-RU" sz="1600" b="1" dirty="0">
                <a:solidFill>
                  <a:schemeClr val="tx1"/>
                </a:solidFill>
              </a:rPr>
              <a:t/>
            </a:r>
            <a:br>
              <a:rPr lang="ru-RU" sz="1600" b="1" dirty="0">
                <a:solidFill>
                  <a:schemeClr val="tx1"/>
                </a:solidFill>
              </a:rPr>
            </a:br>
            <a:r>
              <a:rPr lang="ru-RU" sz="1600" b="1" dirty="0" smtClean="0">
                <a:solidFill>
                  <a:schemeClr val="tx1"/>
                </a:solidFill>
              </a:rPr>
              <a:t/>
            </a:r>
            <a:br>
              <a:rPr lang="ru-RU" sz="1600" b="1" dirty="0" smtClean="0">
                <a:solidFill>
                  <a:schemeClr val="tx1"/>
                </a:solidFill>
              </a:rPr>
            </a:br>
            <a:r>
              <a:rPr lang="ru-RU" sz="1600" b="1" dirty="0">
                <a:solidFill>
                  <a:schemeClr val="tx1"/>
                </a:solidFill>
              </a:rPr>
              <a:t/>
            </a:r>
            <a:br>
              <a:rPr lang="ru-RU" sz="1600" b="1" dirty="0">
                <a:solidFill>
                  <a:schemeClr val="tx1"/>
                </a:solidFill>
              </a:rPr>
            </a:br>
            <a:r>
              <a:rPr lang="ru-RU" sz="1600" b="1" dirty="0" smtClean="0">
                <a:solidFill>
                  <a:schemeClr val="tx1"/>
                </a:solidFill>
              </a:rPr>
              <a:t/>
            </a:r>
            <a:br>
              <a:rPr lang="ru-RU" sz="1600" b="1" dirty="0" smtClean="0">
                <a:solidFill>
                  <a:schemeClr val="tx1"/>
                </a:solidFill>
              </a:rPr>
            </a:br>
            <a:r>
              <a:rPr lang="ru-RU" sz="1600" dirty="0" smtClean="0">
                <a:solidFill>
                  <a:schemeClr val="tx1"/>
                </a:solidFill>
              </a:rPr>
              <a:t>1</a:t>
            </a:r>
            <a:r>
              <a:rPr lang="ru-RU" sz="1600" dirty="0">
                <a:solidFill>
                  <a:schemeClr val="tx1"/>
                </a:solidFill>
              </a:rPr>
              <a:t>. К обучающимся в зависимости от уровня осваиваемой образовательной программы, формы обучения, режима пребывания в образовательной организации относятся:</a:t>
            </a:r>
            <a:br>
              <a:rPr lang="ru-RU" sz="1600" dirty="0">
                <a:solidFill>
                  <a:schemeClr val="tx1"/>
                </a:solidFill>
              </a:rPr>
            </a:br>
            <a:r>
              <a:rPr lang="ru-RU" sz="1600" dirty="0">
                <a:solidFill>
                  <a:schemeClr val="tx1"/>
                </a:solidFill>
              </a:rPr>
              <a:t>1) воспитанники - лица, осваивающие образовательную программу дошкольного образования, лица, осваивающие основную общеобразовательную программу с одновременным проживанием или нахождением в образовательной организации</a:t>
            </a:r>
            <a:r>
              <a:rPr lang="ru-RU" sz="1600" dirty="0" smtClean="0">
                <a:solidFill>
                  <a:schemeClr val="tx1"/>
                </a:solidFill>
              </a:rPr>
              <a:t>;</a:t>
            </a:r>
            <a:br>
              <a:rPr lang="ru-RU" sz="1600" dirty="0" smtClean="0">
                <a:solidFill>
                  <a:schemeClr val="tx1"/>
                </a:solidFill>
              </a:rPr>
            </a:br>
            <a:endParaRPr lang="ru-RU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13500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87624" y="1052736"/>
            <a:ext cx="7416824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u="sng" dirty="0"/>
              <a:t>Федеральный закон </a:t>
            </a:r>
            <a:r>
              <a:rPr lang="ru-RU" sz="3600" dirty="0"/>
              <a:t>содержит 5 ключевых </a:t>
            </a:r>
            <a:r>
              <a:rPr lang="ru-RU" sz="3600" dirty="0" smtClean="0"/>
              <a:t>понятий:</a:t>
            </a:r>
          </a:p>
          <a:p>
            <a:r>
              <a:rPr lang="ru-RU" sz="2400" dirty="0" smtClean="0"/>
              <a:t>1.  ОБУЧЕНИЕ </a:t>
            </a:r>
          </a:p>
          <a:p>
            <a:r>
              <a:rPr lang="ru-RU" sz="2400" dirty="0" smtClean="0"/>
              <a:t>2.  РАЗВИТИЕ </a:t>
            </a:r>
          </a:p>
          <a:p>
            <a:r>
              <a:rPr lang="ru-RU" sz="2400" dirty="0" smtClean="0"/>
              <a:t>3.  СОЦИАЛИЗАЦИЯ </a:t>
            </a:r>
          </a:p>
          <a:p>
            <a:r>
              <a:rPr lang="ru-RU" sz="2400" dirty="0" smtClean="0"/>
              <a:t>4.  ИНДИВИДУАЛИЗАЦИЯ </a:t>
            </a:r>
          </a:p>
          <a:p>
            <a:r>
              <a:rPr lang="ru-RU" sz="2400" dirty="0" smtClean="0"/>
              <a:t>5.  </a:t>
            </a:r>
            <a:r>
              <a:rPr lang="ru-RU" sz="2400" dirty="0"/>
              <a:t>ЛИЧНОСТЬ</a:t>
            </a:r>
            <a:r>
              <a:rPr lang="ru-RU" sz="3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9898694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sz="1600" b="1" cap="all" dirty="0" smtClean="0"/>
              <a:t/>
            </a:r>
            <a:br>
              <a:rPr lang="ru-RU" sz="1600" b="1" cap="all" dirty="0" smtClean="0"/>
            </a:br>
            <a:r>
              <a:rPr lang="ru-RU" sz="1600" b="1" cap="all" dirty="0"/>
              <a:t/>
            </a:r>
            <a:br>
              <a:rPr lang="ru-RU" sz="1600" b="1" cap="all" dirty="0"/>
            </a:br>
            <a:r>
              <a:rPr lang="ru-RU" sz="1600" b="1" cap="all" dirty="0" smtClean="0"/>
              <a:t/>
            </a:r>
            <a:br>
              <a:rPr lang="ru-RU" sz="1600" b="1" cap="all" dirty="0" smtClean="0"/>
            </a:br>
            <a:r>
              <a:rPr lang="ru-RU" sz="1600" b="1" cap="all" dirty="0"/>
              <a:t/>
            </a:r>
            <a:br>
              <a:rPr lang="ru-RU" sz="1600" b="1" cap="all" dirty="0"/>
            </a:br>
            <a:r>
              <a:rPr lang="ru-RU" sz="1600" b="1" cap="all" dirty="0" smtClean="0"/>
              <a:t/>
            </a:r>
            <a:br>
              <a:rPr lang="ru-RU" sz="1600" b="1" cap="all" dirty="0" smtClean="0"/>
            </a:br>
            <a:r>
              <a:rPr lang="ru-RU" sz="1600" b="1" cap="all" dirty="0"/>
              <a:t/>
            </a:r>
            <a:br>
              <a:rPr lang="ru-RU" sz="1600" b="1" cap="all" dirty="0"/>
            </a:br>
            <a:r>
              <a:rPr lang="ru-RU" sz="1600" b="1" cap="all" dirty="0" smtClean="0"/>
              <a:t/>
            </a:r>
            <a:br>
              <a:rPr lang="ru-RU" sz="1600" b="1" cap="all" dirty="0" smtClean="0"/>
            </a:br>
            <a:r>
              <a:rPr lang="ru-RU" sz="1600" b="1" cap="all" dirty="0"/>
              <a:t/>
            </a:r>
            <a:br>
              <a:rPr lang="ru-RU" sz="1600" b="1" cap="all" dirty="0"/>
            </a:br>
            <a:r>
              <a:rPr lang="ru-RU" sz="1600" b="1" cap="all" dirty="0" smtClean="0"/>
              <a:t/>
            </a:r>
            <a:br>
              <a:rPr lang="ru-RU" sz="1600" b="1" cap="all" dirty="0" smtClean="0"/>
            </a:br>
            <a:r>
              <a:rPr lang="ru-RU" sz="1600" b="1" cap="all" dirty="0"/>
              <a:t/>
            </a:r>
            <a:br>
              <a:rPr lang="ru-RU" sz="1600" b="1" cap="all" dirty="0"/>
            </a:br>
            <a:r>
              <a:rPr lang="ru-RU" sz="1600" b="1" cap="all" dirty="0" smtClean="0"/>
              <a:t/>
            </a:r>
            <a:br>
              <a:rPr lang="ru-RU" sz="1600" b="1" cap="all" dirty="0" smtClean="0"/>
            </a:br>
            <a:r>
              <a:rPr lang="ru-RU" sz="1600" b="1" cap="all" dirty="0"/>
              <a:t/>
            </a:r>
            <a:br>
              <a:rPr lang="ru-RU" sz="1600" b="1" cap="all" dirty="0"/>
            </a:br>
            <a:r>
              <a:rPr lang="ru-RU" sz="1600" b="1" cap="all" dirty="0" smtClean="0"/>
              <a:t/>
            </a:r>
            <a:br>
              <a:rPr lang="ru-RU" sz="1600" b="1" cap="all" dirty="0" smtClean="0"/>
            </a:br>
            <a:r>
              <a:rPr lang="ru-RU" sz="1600" b="1" cap="all" dirty="0"/>
              <a:t/>
            </a:r>
            <a:br>
              <a:rPr lang="ru-RU" sz="1600" b="1" cap="all" dirty="0"/>
            </a:br>
            <a:r>
              <a:rPr lang="ru-RU" sz="1600" b="1" cap="all" dirty="0" smtClean="0"/>
              <a:t/>
            </a:r>
            <a:br>
              <a:rPr lang="ru-RU" sz="1600" b="1" cap="all" dirty="0" smtClean="0"/>
            </a:br>
            <a:r>
              <a:rPr lang="ru-RU" sz="1600" b="1" cap="all" dirty="0"/>
              <a:t/>
            </a:r>
            <a:br>
              <a:rPr lang="ru-RU" sz="1600" b="1" cap="all" dirty="0"/>
            </a:br>
            <a:r>
              <a:rPr lang="ru-RU" sz="1600" b="1" cap="all" dirty="0" smtClean="0">
                <a:solidFill>
                  <a:schemeClr val="tx1"/>
                </a:solidFill>
              </a:rPr>
              <a:t>СТАТЬЯ </a:t>
            </a:r>
            <a:r>
              <a:rPr lang="ru-RU" sz="1600" b="1" cap="all" dirty="0">
                <a:solidFill>
                  <a:schemeClr val="tx1"/>
                </a:solidFill>
              </a:rPr>
              <a:t>41. ОХРАНА ЗДОРОВЬЯ ОБУЧАЮЩИХСЯ</a:t>
            </a:r>
            <a:r>
              <a:rPr lang="ru-RU" sz="1600" b="1" dirty="0">
                <a:solidFill>
                  <a:schemeClr val="tx1"/>
                </a:solidFill>
              </a:rPr>
              <a:t/>
            </a:r>
            <a:br>
              <a:rPr lang="ru-RU" sz="1600" b="1" dirty="0">
                <a:solidFill>
                  <a:schemeClr val="tx1"/>
                </a:solidFill>
              </a:rPr>
            </a:br>
            <a:r>
              <a:rPr lang="ru-RU" sz="1600" u="sng" dirty="0">
                <a:solidFill>
                  <a:schemeClr val="tx1"/>
                </a:solidFill>
              </a:rPr>
              <a:t>1. Охрана здоровья обучающихся включает в себя:</a:t>
            </a:r>
            <a:r>
              <a:rPr lang="ru-RU" sz="1600" dirty="0">
                <a:solidFill>
                  <a:schemeClr val="tx1"/>
                </a:solidFill>
              </a:rPr>
              <a:t/>
            </a:r>
            <a:br>
              <a:rPr lang="ru-RU" sz="1600" dirty="0">
                <a:solidFill>
                  <a:schemeClr val="tx1"/>
                </a:solidFill>
              </a:rPr>
            </a:br>
            <a:r>
              <a:rPr lang="ru-RU" sz="1600" dirty="0">
                <a:solidFill>
                  <a:schemeClr val="tx1"/>
                </a:solidFill>
              </a:rPr>
              <a:t>1) оказание первичной медико-санитарной помощи в порядке, установленном законодательством в сфере охраны здоровья;</a:t>
            </a:r>
            <a:br>
              <a:rPr lang="ru-RU" sz="1600" dirty="0">
                <a:solidFill>
                  <a:schemeClr val="tx1"/>
                </a:solidFill>
              </a:rPr>
            </a:br>
            <a:r>
              <a:rPr lang="ru-RU" sz="1600" dirty="0">
                <a:solidFill>
                  <a:schemeClr val="tx1"/>
                </a:solidFill>
              </a:rPr>
              <a:t>2) организацию питания обучающихся;</a:t>
            </a:r>
            <a:br>
              <a:rPr lang="ru-RU" sz="1600" dirty="0">
                <a:solidFill>
                  <a:schemeClr val="tx1"/>
                </a:solidFill>
              </a:rPr>
            </a:br>
            <a:r>
              <a:rPr lang="ru-RU" sz="1600" dirty="0">
                <a:solidFill>
                  <a:schemeClr val="tx1"/>
                </a:solidFill>
              </a:rPr>
              <a:t>3) определение оптимальной учебной, </a:t>
            </a:r>
            <a:r>
              <a:rPr lang="ru-RU" sz="1600" dirty="0" err="1">
                <a:solidFill>
                  <a:schemeClr val="tx1"/>
                </a:solidFill>
              </a:rPr>
              <a:t>внеучебной</a:t>
            </a:r>
            <a:r>
              <a:rPr lang="ru-RU" sz="1600" dirty="0">
                <a:solidFill>
                  <a:schemeClr val="tx1"/>
                </a:solidFill>
              </a:rPr>
              <a:t> нагрузки, режима учебных занятий и продолжительности каникул;</a:t>
            </a:r>
            <a:br>
              <a:rPr lang="ru-RU" sz="1600" dirty="0">
                <a:solidFill>
                  <a:schemeClr val="tx1"/>
                </a:solidFill>
              </a:rPr>
            </a:br>
            <a:r>
              <a:rPr lang="ru-RU" sz="1600" dirty="0">
                <a:solidFill>
                  <a:schemeClr val="tx1"/>
                </a:solidFill>
              </a:rPr>
              <a:t>4) пропаганду и обучение навыкам здорового образа жизни, требованиям охраны труда;</a:t>
            </a:r>
            <a:br>
              <a:rPr lang="ru-RU" sz="1600" dirty="0">
                <a:solidFill>
                  <a:schemeClr val="tx1"/>
                </a:solidFill>
              </a:rPr>
            </a:br>
            <a:r>
              <a:rPr lang="ru-RU" sz="1600" dirty="0">
                <a:solidFill>
                  <a:schemeClr val="tx1"/>
                </a:solidFill>
              </a:rPr>
              <a:t>5) организацию и создание условий для профилактики заболеваний и оздоровления обучающихся, для занятия ими физической культурой и спортом;</a:t>
            </a:r>
            <a:br>
              <a:rPr lang="ru-RU" sz="1600" dirty="0">
                <a:solidFill>
                  <a:schemeClr val="tx1"/>
                </a:solidFill>
              </a:rPr>
            </a:br>
            <a:r>
              <a:rPr lang="ru-RU" sz="1600" dirty="0">
                <a:solidFill>
                  <a:schemeClr val="tx1"/>
                </a:solidFill>
              </a:rPr>
              <a:t>6) прохождение обучающимися в соответствии с законодательством Российской Федерации периодических медицинских осмотров и диспансеризации;</a:t>
            </a:r>
            <a:br>
              <a:rPr lang="ru-RU" sz="1600" dirty="0">
                <a:solidFill>
                  <a:schemeClr val="tx1"/>
                </a:solidFill>
              </a:rPr>
            </a:br>
            <a:r>
              <a:rPr lang="ru-RU" sz="1600" dirty="0">
                <a:solidFill>
                  <a:schemeClr val="tx1"/>
                </a:solidFill>
              </a:rPr>
              <a:t>7) профилактику и запрещение курения, употребления алкогольных, слабоалкогольных напитков, пива, наркотических средств и психотропных веществ, их </a:t>
            </a:r>
            <a:r>
              <a:rPr lang="ru-RU" sz="1600" dirty="0" err="1">
                <a:solidFill>
                  <a:schemeClr val="tx1"/>
                </a:solidFill>
              </a:rPr>
              <a:t>прекурсоров</a:t>
            </a:r>
            <a:r>
              <a:rPr lang="ru-RU" sz="1600" dirty="0">
                <a:solidFill>
                  <a:schemeClr val="tx1"/>
                </a:solidFill>
              </a:rPr>
              <a:t> и аналогов и других одурманивающих веществ;</a:t>
            </a:r>
            <a:br>
              <a:rPr lang="ru-RU" sz="1600" dirty="0">
                <a:solidFill>
                  <a:schemeClr val="tx1"/>
                </a:solidFill>
              </a:rPr>
            </a:br>
            <a:r>
              <a:rPr lang="ru-RU" sz="1600" dirty="0">
                <a:solidFill>
                  <a:schemeClr val="tx1"/>
                </a:solidFill>
              </a:rPr>
              <a:t>8) обеспечение безопасности обучающихся во время пребывания в организации, осуществляющей образовательную деятельность;</a:t>
            </a:r>
            <a:br>
              <a:rPr lang="ru-RU" sz="1600" dirty="0">
                <a:solidFill>
                  <a:schemeClr val="tx1"/>
                </a:solidFill>
              </a:rPr>
            </a:br>
            <a:r>
              <a:rPr lang="ru-RU" sz="1600" dirty="0">
                <a:solidFill>
                  <a:schemeClr val="tx1"/>
                </a:solidFill>
              </a:rPr>
              <a:t>9) профилактику несчастных случаев с обучающимися во время пребывания в организации, осуществляющей образовательную деятельность;</a:t>
            </a:r>
            <a:br>
              <a:rPr lang="ru-RU" sz="1600" dirty="0">
                <a:solidFill>
                  <a:schemeClr val="tx1"/>
                </a:solidFill>
              </a:rPr>
            </a:br>
            <a:r>
              <a:rPr lang="ru-RU" sz="1600" dirty="0">
                <a:solidFill>
                  <a:schemeClr val="tx1"/>
                </a:solidFill>
              </a:rPr>
              <a:t>10) проведение санитарно-противоэпидемических и профилактических мероприятий.</a:t>
            </a:r>
          </a:p>
        </p:txBody>
      </p:sp>
    </p:spTree>
    <p:extLst>
      <p:ext uri="{BB962C8B-B14F-4D97-AF65-F5344CB8AC3E}">
        <p14:creationId xmlns:p14="http://schemas.microsoft.com/office/powerpoint/2010/main" val="280956297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sz="1600" b="1" cap="all" dirty="0">
                <a:solidFill>
                  <a:schemeClr val="tx1"/>
                </a:solidFill>
              </a:rPr>
              <a:t>СТАТЬЯ 42. ПСИХОЛОГО-ПЕДАГОГИЧЕСКАЯ, МЕДИЦИНСКАЯ И СОЦИАЛЬНАЯ ПОМОЩЬ ОБУЧАЮЩИМСЯ, ИСПЫТЫВАЮЩИМ ТРУДНОСТИ В ОСВОЕНИИ ОСНОВНЫХ ОБЩЕОБРАЗОВАТЕЛЬНЫХ ПРОГРАММ, РАЗВИТИИ И СОЦИАЛЬНОЙ АДАПТАЦИИ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99592" y="1916833"/>
            <a:ext cx="770485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dirty="0" smtClean="0"/>
          </a:p>
          <a:p>
            <a:pPr algn="just"/>
            <a:r>
              <a:rPr lang="ru-RU" dirty="0" smtClean="0"/>
              <a:t>Психолого-педагогическая</a:t>
            </a:r>
            <a:r>
              <a:rPr lang="ru-RU" dirty="0"/>
              <a:t>, медицинская и социальная помощь включает в себя:</a:t>
            </a:r>
          </a:p>
          <a:p>
            <a:pPr algn="just"/>
            <a:r>
              <a:rPr lang="ru-RU" dirty="0"/>
              <a:t>1) психолого-педагогическое консультирование обучающихся, их родителей (законных представителей) и педагогических работников;</a:t>
            </a:r>
          </a:p>
          <a:p>
            <a:pPr algn="just"/>
            <a:r>
              <a:rPr lang="ru-RU" dirty="0"/>
              <a:t>2) коррекционно-развивающие и компенсирующие занятия с обучающимися, логопедическую помощь обучающимся;</a:t>
            </a:r>
          </a:p>
          <a:p>
            <a:pPr algn="just"/>
            <a:r>
              <a:rPr lang="ru-RU" dirty="0"/>
              <a:t>3) комплекс реабилитационных и других медицинских мероприятий</a:t>
            </a:r>
            <a:r>
              <a:rPr lang="ru-RU" dirty="0" smtClean="0"/>
              <a:t>;</a:t>
            </a:r>
          </a:p>
          <a:p>
            <a:pPr algn="just"/>
            <a:r>
              <a:rPr lang="ru-RU" dirty="0"/>
              <a:t>Психолого-педагогическая, медицинская и социальная помощь оказывается детям на основании заявления или согласия в письменной форме их родителей (законных представителей).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656918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600" b="1" cap="all" dirty="0">
                <a:solidFill>
                  <a:schemeClr val="tx1"/>
                </a:solidFill>
              </a:rPr>
              <a:t>СТАТЬЯ 44. ПРАВА, ОБЯЗАННОСТИ И ОТВЕТСТВЕННОСТЬ В СФЕРЕ ОБРАЗОВАНИЯ РОДИТЕЛЕЙ (ЗАКОННЫХ ПРЕДСТАВИТЕЛЕЙ) НЕСОВЕРШЕННОЛЕТНИХ ОБУЧАЮЩИХСЯ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2132856"/>
            <a:ext cx="838842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1. Родители (законные представители) несовершеннолетних обучающихся имеют преимущественное право на обучение и воспитание детей перед всеми другими лицами. Они обязаны заложить основы физического, нравственного и интеллектуального развития личности ребенка.</a:t>
            </a:r>
          </a:p>
          <a:p>
            <a:pPr algn="just"/>
            <a:r>
              <a:rPr lang="ru-RU" dirty="0"/>
              <a:t>2. Органы государственной власти и органы местного самоуправления, образовательные организации оказывают помощь родителям (законным представителям) несовершеннолетних обучающихся в воспитании детей, охране и укреплении их физического и психического здоровья, развитии индивидуальных способностей и необходимой коррекции нарушений их развития.</a:t>
            </a:r>
          </a:p>
        </p:txBody>
      </p:sp>
    </p:spTree>
    <p:extLst>
      <p:ext uri="{BB962C8B-B14F-4D97-AF65-F5344CB8AC3E}">
        <p14:creationId xmlns:p14="http://schemas.microsoft.com/office/powerpoint/2010/main" val="272199303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95536" y="332656"/>
            <a:ext cx="820891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3</a:t>
            </a:r>
            <a:r>
              <a:rPr lang="ru-RU" dirty="0"/>
              <a:t>. Родители (законные представители) несовершеннолетних обучающихся имеют </a:t>
            </a:r>
            <a:r>
              <a:rPr lang="ru-RU" b="1" dirty="0"/>
              <a:t>право:</a:t>
            </a:r>
          </a:p>
          <a:p>
            <a:pPr algn="just"/>
            <a:r>
              <a:rPr lang="ru-RU" dirty="0"/>
              <a:t>1) выбирать до завершения получения ребенком основного общего образования с учетом мнения ребенка, а также с учетом рекомендаций психолого-медико-педагогической комиссии (при их наличии) формы получения образования и формы обучения, организации, осуществляющие образовательную деятельность, язык, языки образования, факультативные и элективные учебные предметы, курсы, дисциплины (модули) из перечня, предлагаемого организацией, осуществляющей образовательную деятельность;</a:t>
            </a:r>
          </a:p>
          <a:p>
            <a:pPr algn="just"/>
            <a:r>
              <a:rPr lang="ru-RU" dirty="0"/>
              <a:t>2) дать ребенку дошкольное, начальное общее, основное общее, среднее общее образование в семье. Ребенок, получающий образование в семье, по решению его родителей (законных представителей) с учетом его мнения на любом этапе обучения вправе продолжить образование в образовательной организации;</a:t>
            </a:r>
          </a:p>
          <a:p>
            <a:pPr algn="just"/>
            <a:r>
              <a:rPr lang="ru-RU" dirty="0"/>
              <a:t>3) знакомиться с уставом организации, осуществляющей образовательную деятельность, лицензией на осуществление образовательной деятельности, со свидетельством о государственной аккредитации, с учебно-программной документацией и другими документами, регламентирующими организацию и осуществление образовательной деятельности</a:t>
            </a:r>
            <a:r>
              <a:rPr lang="ru-RU" dirty="0" smtClean="0"/>
              <a:t>;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8885936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476672"/>
            <a:ext cx="835292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4) знакомиться с содержанием образования, используемыми методами обучения и воспитания, образовательными технологиями, а также с оценками успеваемости своих детей;</a:t>
            </a:r>
          </a:p>
          <a:p>
            <a:r>
              <a:rPr lang="ru-RU" dirty="0"/>
              <a:t>5) защищать права и законные интересы обучающихся;</a:t>
            </a:r>
          </a:p>
          <a:p>
            <a:r>
              <a:rPr lang="ru-RU" dirty="0"/>
              <a:t>6) получать информацию о всех видах планируемых обследований (психологических, психолого-педагогических) обучающихся, давать согласие на проведение таких обследований или участие в таких обследованиях, отказаться от их проведения или участия в них, получать информацию о результатах проведенных обследований обучающихся;</a:t>
            </a:r>
          </a:p>
          <a:p>
            <a:r>
              <a:rPr lang="ru-RU" dirty="0"/>
              <a:t>7) принимать участие в управлении организацией, осуществляющей образовательную деятельность, в форме, определяемой уставом этой организации;</a:t>
            </a:r>
          </a:p>
          <a:p>
            <a:r>
              <a:rPr lang="ru-RU" dirty="0"/>
              <a:t>8) присутствовать при обследовании детей психолого-медико-педагогической комиссией, обсуждении результатов обследования и рекомендаций, полученных по результатам обследования, высказывать свое мнение относительно предлагаемых условий для организации обучения и воспитания детей.</a:t>
            </a:r>
          </a:p>
        </p:txBody>
      </p:sp>
    </p:spTree>
    <p:extLst>
      <p:ext uri="{BB962C8B-B14F-4D97-AF65-F5344CB8AC3E}">
        <p14:creationId xmlns:p14="http://schemas.microsoft.com/office/powerpoint/2010/main" val="218830529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260648"/>
            <a:ext cx="828092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4. Родители (законные представители) несовершеннолетних обучающихся </a:t>
            </a:r>
            <a:r>
              <a:rPr lang="ru-RU" b="1" dirty="0"/>
              <a:t>обязаны:</a:t>
            </a:r>
          </a:p>
          <a:p>
            <a:pPr algn="just"/>
            <a:r>
              <a:rPr lang="ru-RU" dirty="0"/>
              <a:t>1) обеспечить получение детьми общего образования;</a:t>
            </a:r>
          </a:p>
          <a:p>
            <a:pPr algn="just"/>
            <a:r>
              <a:rPr lang="ru-RU" dirty="0"/>
              <a:t>2) соблюдать правила внутреннего распорядка организации, осуществляющей образовательную деятельность, правила проживания обучающихся в интернатах, требования локальных нормативных актов, которые устанавливают режим занятий обучающихся, порядок регламентации образовательных отношений между образовательной организацией и обучающимися и (или) их родителями (законными представителями) и оформления возникновения, приостановления и прекращения этих отношений;</a:t>
            </a:r>
          </a:p>
          <a:p>
            <a:pPr algn="just"/>
            <a:r>
              <a:rPr lang="ru-RU" dirty="0"/>
              <a:t>3) уважать честь и достоинство обучающихся и работников организации, осуществляющей образовательную деятельность.</a:t>
            </a:r>
          </a:p>
          <a:p>
            <a:pPr algn="just"/>
            <a:r>
              <a:rPr lang="ru-RU" dirty="0"/>
              <a:t>5. Иные права и обязанности родителей (законных представителей) несовершеннолетних обучающихся устанавливаются настоящим Федеральным законом, иными федеральными законами, договором об образовании (при его наличии).</a:t>
            </a:r>
          </a:p>
          <a:p>
            <a:pPr algn="just"/>
            <a:r>
              <a:rPr lang="ru-RU" dirty="0"/>
              <a:t>6. За неисполнение или ненадлежащее исполнение обязанностей, установленных настоящим Федеральным законом и иными федеральными законами, родители (законные представители) несовершеннолетних обучающихся несут ответственность, предусмотренную законодательством Российской Федерации.</a:t>
            </a:r>
          </a:p>
        </p:txBody>
      </p:sp>
    </p:spTree>
    <p:extLst>
      <p:ext uri="{BB962C8B-B14F-4D97-AF65-F5344CB8AC3E}">
        <p14:creationId xmlns:p14="http://schemas.microsoft.com/office/powerpoint/2010/main" val="35080027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600" b="1" cap="all" dirty="0">
                <a:solidFill>
                  <a:schemeClr val="tx1"/>
                </a:solidFill>
              </a:rPr>
              <a:t>СТАТЬЯ 45. ЗАЩИТА ПРАВ ОБУЧАЮЩИХСЯ, РОДИТЕЛЕЙ (ЗАКОННЫХ ПРЕДСТАВИТЕЛЕЙ) НЕСОВЕРШЕННОЛЕТНИХ ОБУЧАЮЩИХСЯ</a:t>
            </a:r>
            <a:endParaRPr lang="ru-RU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071541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600" b="1" dirty="0">
                <a:solidFill>
                  <a:schemeClr val="tx1"/>
                </a:solidFill>
              </a:rPr>
              <a:t>Глава 5. Педагогические, руководящие и иные работники организаций, осуществляющих образовательную деятельность</a:t>
            </a:r>
            <a:br>
              <a:rPr lang="ru-RU" sz="1600" b="1" dirty="0">
                <a:solidFill>
                  <a:schemeClr val="tx1"/>
                </a:solidFill>
              </a:rPr>
            </a:br>
            <a:r>
              <a:rPr lang="ru-RU" sz="1600" b="1" cap="all" dirty="0">
                <a:solidFill>
                  <a:schemeClr val="tx1"/>
                </a:solidFill>
              </a:rPr>
              <a:t>СТАТЬЯ 46. ПРАВО НА ЗАНЯТИЕ ПЕДАГОГИЧЕСКОЙ ДЕЯТЕЛЬНОСТЬЮ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2132856"/>
            <a:ext cx="792088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1. Право на занятие педагогической деятельностью имеют лица, имеющие среднее профессиональное или высшее образование и отвечающие квалификационным требованиям, указанным в квалификационных справочниках, и (или) профессиональным стандартам.</a:t>
            </a:r>
          </a:p>
          <a:p>
            <a:pPr algn="just"/>
            <a:r>
              <a:rPr lang="ru-RU" dirty="0"/>
              <a:t>2. Номенклатура должностей педагогических работников организаций, осуществляющих образовательную деятельность, должностей руководителей образовательных организаций утверждается Правительством Российской Федерации.</a:t>
            </a:r>
          </a:p>
        </p:txBody>
      </p:sp>
    </p:spTree>
    <p:extLst>
      <p:ext uri="{BB962C8B-B14F-4D97-AF65-F5344CB8AC3E}">
        <p14:creationId xmlns:p14="http://schemas.microsoft.com/office/powerpoint/2010/main" val="36812415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600" b="1" cap="all" dirty="0">
                <a:solidFill>
                  <a:schemeClr val="tx1"/>
                </a:solidFill>
              </a:rPr>
              <a:t>СТАТЬЯ 47. ПРАВОВОЙ СТАТУС ПЕДАГОГИЧЕСКИХ РАБОТНИКОВ. ПРАВА И СВОБОДЫ ПЕДАГОГИЧЕСКИХ РАБОТНИКОВ, ГАРАНТИИ ИХ РЕАЛИЗАЦИИ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71600" y="2276872"/>
            <a:ext cx="74888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cap="all" dirty="0"/>
              <a:t>СТАТЬЯ 48. ОБЯЗАННОСТИ И ОТВЕТСТВЕННОСТЬ ПЕДАГОГИЧЕСКИХ РАБОТНИКОВ</a:t>
            </a:r>
            <a:endParaRPr lang="ru-RU" sz="16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115616" y="3105835"/>
            <a:ext cx="734481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cap="all" dirty="0"/>
              <a:t>СТАТЬЯ 49. АТТЕСТАЦИЯ ПЕДАГОГИЧЕСКИХ РАБОТНИКОВ</a:t>
            </a:r>
            <a:endParaRPr lang="ru-RU" sz="16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115616" y="3645024"/>
            <a:ext cx="734481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cap="all" dirty="0"/>
              <a:t>СТАТЬЯ 50. НАУЧНО-ПЕДАГОГИЧЕСКИЕ РАБОТНИКИ</a:t>
            </a:r>
            <a:endParaRPr lang="ru-RU" sz="16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899592" y="3987864"/>
            <a:ext cx="77048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cap="all" dirty="0"/>
              <a:t>СТАТЬЯ 51. ПРАВОВОЙ СТАТУС РУКОВОДИТЕЛЯ ОБРАЗОВАТЕЛЬНОЙ ОРГАНИЗАЦИИ. ПРЕЗИДЕНТ ОБРАЗОВАТЕЛЬНОЙ ОРГАНИЗАЦИИ ВЫСШЕГО ОБРАЗОВАНИЯ</a:t>
            </a:r>
            <a:endParaRPr lang="ru-RU" sz="16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259632" y="4848121"/>
            <a:ext cx="69847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cap="all" dirty="0"/>
              <a:t>СТАТЬЯ 52. ИНЫЕ РАБОТНИКИ ОБРАЗОВАТЕЛЬНЫХ ОРГАНИЗАЦИЙ</a:t>
            </a:r>
            <a:endParaRPr lang="ru-RU" sz="1600" b="1" dirty="0"/>
          </a:p>
        </p:txBody>
      </p:sp>
    </p:spTree>
    <p:extLst>
      <p:ext uri="{BB962C8B-B14F-4D97-AF65-F5344CB8AC3E}">
        <p14:creationId xmlns:p14="http://schemas.microsoft.com/office/powerpoint/2010/main" val="50878347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600" b="1" cap="all" dirty="0">
                <a:solidFill>
                  <a:schemeClr val="tx1"/>
                </a:solidFill>
              </a:rPr>
              <a:t>СТАТЬЯ 64. ДОШКОЛЬНОЕ ОБРАЗОВАНИЕ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2087463"/>
            <a:ext cx="8568952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/>
              <a:t>1. Дошкольное образование направлено на формирование общей культуры, развитие физических, интеллектуальных, нравственных, эстетических и личностных качеств, формирование предпосылок учебной деятельности, сохранение и укрепление здоровья детей дошкольного возраста.</a:t>
            </a:r>
          </a:p>
          <a:p>
            <a:r>
              <a:rPr lang="ru-RU" sz="1600" dirty="0"/>
              <a:t>2. Образовательные программы дошкольного образования направлены на разностороннее развитие детей дошкольного возраста с учетом их возрастных и индивидуальных особенностей, в том числе достижение детьми дошкольного возраста уровня развития, необходимого и достаточного для успешного освоения ими образовательных программ начального общего образования, на основе индивидуального подхода к детям дошкольного возраста и специфичных для детей дошкольного возраста видов деятельности. Освоение образовательных программ дошкольного образования не сопровождается проведением промежуточных аттестаций и итоговой аттестации обучающихся.</a:t>
            </a:r>
          </a:p>
          <a:p>
            <a:r>
              <a:rPr lang="ru-RU" sz="1600" dirty="0"/>
              <a:t>3. Родители (законные представители) несовершеннолетних обучающихся, обеспечивающие получение детьми дошкольного образования в форме семейного образования, имеют право на получение методической, психолого-педагогической, диагностической и консультативной помощи без взимания платы, в том числе в дошкольных образовательных организациях и общеобразовательных организациях, если в них созданы соответствующие консультационные центры. Обеспечение предоставления таких видов помощи осуществляется органами государственной власти субъектов Российской Федерации.</a:t>
            </a:r>
          </a:p>
        </p:txBody>
      </p:sp>
    </p:spTree>
    <p:extLst>
      <p:ext uri="{BB962C8B-B14F-4D97-AF65-F5344CB8AC3E}">
        <p14:creationId xmlns:p14="http://schemas.microsoft.com/office/powerpoint/2010/main" val="13515430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692696"/>
            <a:ext cx="792088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b="1" dirty="0" smtClean="0"/>
          </a:p>
          <a:p>
            <a:pPr algn="ctr"/>
            <a:r>
              <a:rPr lang="ru-RU" b="1" dirty="0" smtClean="0"/>
              <a:t>Глава </a:t>
            </a:r>
            <a:r>
              <a:rPr lang="ru-RU" b="1" dirty="0"/>
              <a:t>1. Общие положения</a:t>
            </a:r>
            <a:endParaRPr lang="ru-RU" dirty="0"/>
          </a:p>
          <a:p>
            <a:r>
              <a:rPr lang="ru-RU" b="1" cap="all" dirty="0"/>
              <a:t>СТАТЬЯ 1. ПРЕДМЕТ РЕГУЛИРОВАНИЯ НАСТОЯЩЕГО ФЕДЕРАЛЬНОГО ЗАКОНА</a:t>
            </a:r>
            <a:endParaRPr lang="ru-RU" dirty="0"/>
          </a:p>
          <a:p>
            <a:pPr marL="342900" indent="-342900" algn="just">
              <a:buAutoNum type="arabicPeriod"/>
            </a:pPr>
            <a:r>
              <a:rPr lang="ru-RU" dirty="0" smtClean="0"/>
              <a:t>Предметом </a:t>
            </a:r>
            <a:r>
              <a:rPr lang="ru-RU" dirty="0"/>
              <a:t>регулирования настоящего Федерального закона являются общественные отношения, возникающие в сфере образования в связи с реализацией права на образование, обеспечением государственных гарантий прав и свобод человека в сфере образования и созданием условий для реализации права на образование (далее - отношения в сфере образования</a:t>
            </a:r>
            <a:r>
              <a:rPr lang="ru-RU" dirty="0" smtClean="0"/>
              <a:t>).</a:t>
            </a:r>
          </a:p>
          <a:p>
            <a:pPr algn="just"/>
            <a:endParaRPr lang="ru-RU" dirty="0"/>
          </a:p>
          <a:p>
            <a:pPr algn="just"/>
            <a:r>
              <a:rPr lang="ru-RU" dirty="0"/>
              <a:t>2. Настоящий Федеральный закон устанавливает правовые, организационные и экономические основы образования в Российской Федерации, основные принципы государственной политики Российской Федерации в сфере образования, общие правила функционирования системы образования и осуществления образовательной деятельности, определяет правовое положение участников отношений в сфере образования</a:t>
            </a:r>
            <a:r>
              <a:rPr lang="ru-RU" dirty="0" smtClean="0"/>
              <a:t>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253881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276872"/>
            <a:ext cx="7756263" cy="1054250"/>
          </a:xfrm>
        </p:spPr>
        <p:txBody>
          <a:bodyPr/>
          <a:lstStyle/>
          <a:p>
            <a:r>
              <a:rPr lang="ru-RU" sz="1600" b="1" cap="all" dirty="0">
                <a:solidFill>
                  <a:schemeClr val="tx1"/>
                </a:solidFill>
              </a:rPr>
              <a:t>СТАТЬЯ 65. ПЛАТА, ВЗИМАЕМАЯ С РОДИТЕЛЕЙ (ЗАКОННЫХ ПРЕДСТАВИТЕЛЕЙ) ЗА ПРИСМОТР И УХОД ЗА ДЕТЬМИ, ОСВАИВАЮЩИМИ ОБРАЗОВАТЕЛЬНЫЕ ПРОГРАММЫ ДОШКОЛЬНОГО ОБРАЗОВАНИЯ В ОРГАНИЗАЦИЯХ, ОСУЩЕСТВЛЯЮЩИХ ОБРАЗОВАТЕЛЬНУЮ ДЕЯТЕЛЬНОСТЬ</a:t>
            </a:r>
            <a:endParaRPr lang="ru-RU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683415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600" b="1" dirty="0">
                <a:solidFill>
                  <a:schemeClr val="tx1"/>
                </a:solidFill>
              </a:rPr>
              <a:t>Глава 12. Управление системой образования. Государственная регламентация образовательной деятельности</a:t>
            </a:r>
            <a:br>
              <a:rPr lang="ru-RU" sz="1600" b="1" dirty="0">
                <a:solidFill>
                  <a:schemeClr val="tx1"/>
                </a:solidFill>
              </a:rPr>
            </a:br>
            <a:r>
              <a:rPr lang="ru-RU" sz="1600" b="1" cap="all" dirty="0">
                <a:solidFill>
                  <a:schemeClr val="tx1"/>
                </a:solidFill>
              </a:rPr>
              <a:t>СТАТЬЯ 91. ЛИЦЕНЗИРОВАНИЕ ОБРАЗОВАТЕЛЬНОЙ ДЕЯТЕЛЬНОСТИ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2276872"/>
            <a:ext cx="813690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cap="all" dirty="0"/>
              <a:t>СТАТЬЯ 92. ГОСУДАРСТВЕННАЯ АККРЕДИТАЦИЯ ОБРАЗОВАТЕЛЬНОЙ ДЕЯТЕЛЬНОСТИ</a:t>
            </a:r>
            <a:endParaRPr lang="ru-RU" sz="16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2847905"/>
            <a:ext cx="799288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cap="all" dirty="0"/>
              <a:t>СТАТЬЯ 93. ГОСУДАРСТВЕННЫЙ КОНТРОЛЬ (НАДЗОР) В СФЕРЕ ОБРАЗОВАНИЯ</a:t>
            </a:r>
            <a:endParaRPr lang="ru-RU" sz="16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3427719"/>
            <a:ext cx="792088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cap="all" dirty="0"/>
              <a:t>СТАТЬЯ 98. ИНФОРМАЦИОННЫЕ СИСТЕМЫ В СИСТЕМЕ ОБРАЗОВАНИЯ</a:t>
            </a:r>
            <a:endParaRPr lang="ru-RU" sz="1600" b="1" dirty="0"/>
          </a:p>
        </p:txBody>
      </p:sp>
    </p:spTree>
    <p:extLst>
      <p:ext uri="{BB962C8B-B14F-4D97-AF65-F5344CB8AC3E}">
        <p14:creationId xmlns:p14="http://schemas.microsoft.com/office/powerpoint/2010/main" val="136625232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600" b="1" dirty="0">
                <a:solidFill>
                  <a:schemeClr val="tx1"/>
                </a:solidFill>
              </a:rPr>
              <a:t>Глава 13. Экономическая деятельность и финансовое обеспечение в сфере образования</a:t>
            </a:r>
            <a:br>
              <a:rPr lang="ru-RU" sz="1600" b="1" dirty="0">
                <a:solidFill>
                  <a:schemeClr val="tx1"/>
                </a:solidFill>
              </a:rPr>
            </a:br>
            <a:r>
              <a:rPr lang="ru-RU" sz="1600" b="1" cap="all" dirty="0">
                <a:solidFill>
                  <a:schemeClr val="tx1"/>
                </a:solidFill>
              </a:rPr>
              <a:t>СТАТЬЯ 99. ОСОБЕННОСТИ ФИНАНСОВОГО ОБЕСПЕЧЕНИЯ ОКАЗАНИЯ ГОСУДАРСТВЕННЫХ И МУНИЦИПАЛЬНЫХ УСЛУГ В СФЕРЕ ОБРАЗОВАНИЯ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27584" y="2060849"/>
            <a:ext cx="777686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cap="all" dirty="0"/>
              <a:t>СТАТЬЯ 102. ИМУЩЕСТВО ОБРАЗОВАТЕЛЬНЫХ ОРГАНИЗАЦИЙ</a:t>
            </a:r>
            <a:endParaRPr lang="ru-RU" sz="1600" b="1" dirty="0"/>
          </a:p>
          <a:p>
            <a:endParaRPr lang="ru-RU" sz="16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971600" y="2645624"/>
            <a:ext cx="74888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Глава 15. Заключительные положения</a:t>
            </a:r>
          </a:p>
          <a:p>
            <a:r>
              <a:rPr lang="ru-RU" b="1" cap="all" dirty="0"/>
              <a:t>СТАТЬЯ 108. ЗАКЛЮЧИТЕЛЬНЫЕ ПОЛОЖЕНИЯ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5950095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332656"/>
            <a:ext cx="79928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cap="all" dirty="0"/>
              <a:t>СТАТЬЯ 2. ОСНОВНЫЕ ПОНЯТИЯ, ИСПОЛЬЗУЕМЫЕ В НАСТОЯЩЕМ ФЕДЕРАЛЬНОМ ЗАКОНЕ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61505" y="1412776"/>
            <a:ext cx="7756263" cy="3074868"/>
          </a:xfrm>
        </p:spPr>
        <p:txBody>
          <a:bodyPr/>
          <a:lstStyle/>
          <a:p>
            <a:pPr algn="just"/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/>
              <a:t/>
            </a:r>
            <a:br>
              <a:rPr lang="ru-RU" sz="1400" dirty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/>
              <a:t/>
            </a:r>
            <a:br>
              <a:rPr lang="ru-RU" sz="1400" dirty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/>
              <a:t/>
            </a:r>
            <a:br>
              <a:rPr lang="ru-RU" sz="1400" dirty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/>
              <a:t/>
            </a:r>
            <a:br>
              <a:rPr lang="ru-RU" sz="1400" dirty="0"/>
            </a:br>
            <a:r>
              <a:rPr lang="ru-RU" sz="1400" dirty="0" smtClean="0">
                <a:solidFill>
                  <a:schemeClr val="tx1"/>
                </a:solidFill>
              </a:rPr>
              <a:t>1</a:t>
            </a:r>
            <a:r>
              <a:rPr lang="ru-RU" sz="1600" dirty="0" smtClean="0">
                <a:solidFill>
                  <a:schemeClr val="tx1"/>
                </a:solidFill>
              </a:rPr>
              <a:t>) образование; 2) воспитание; 3) обучение; 4) уровень образования; 5) квалификация; 6) ФГОС; 7) образовательный стандарт; 8) ФГТ; 9) образовательная программа; 10) примерная основная образовательная программа; 11) общее образование; 12) профессиональное образование; 13) профессиональное обучение; 14)  дополнительное образование; 15) обучающийся; 16) обучающийся с ограниченными возможностями; 17) образовательная деятельность; 18) образовательная организация; 19) организация, осуществляющая обучение; 20) организации, осуществляющие образовательную деятельность; 21) п6едагогический работник; 22) учебный план; 23) индивидуальный учебный план; 24) практика; 25) направленность (профиль) образования; 26) средства обучения и воспитания; 27) инклюзивное образование; 28) адаптированная образовательная программа; 29) качество образования; 30) отношения в сфере образования; 31) участники образовательных отношений; 32) участники отношений в сфере образования; 33) конфликт интересов педагогического работника; 34) присмотр и уход за детьми</a:t>
            </a:r>
            <a:endParaRPr lang="ru-RU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70872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ru-RU" sz="1600" b="1" cap="all" dirty="0" smtClean="0"/>
              <a:t/>
            </a:r>
            <a:br>
              <a:rPr lang="ru-RU" sz="1600" b="1" cap="all" dirty="0" smtClean="0"/>
            </a:br>
            <a:r>
              <a:rPr lang="ru-RU" sz="1600" b="1" cap="all" dirty="0"/>
              <a:t/>
            </a:r>
            <a:br>
              <a:rPr lang="ru-RU" sz="1600" b="1" cap="all" dirty="0"/>
            </a:br>
            <a:r>
              <a:rPr lang="ru-RU" sz="1600" b="1" cap="all" dirty="0" smtClean="0"/>
              <a:t/>
            </a:r>
            <a:br>
              <a:rPr lang="ru-RU" sz="1600" b="1" cap="all" dirty="0" smtClean="0"/>
            </a:br>
            <a:r>
              <a:rPr lang="ru-RU" sz="1600" b="1" cap="all" dirty="0" smtClean="0"/>
              <a:t/>
            </a:r>
            <a:br>
              <a:rPr lang="ru-RU" sz="1600" b="1" cap="all" dirty="0" smtClean="0"/>
            </a:br>
            <a:r>
              <a:rPr lang="ru-RU" sz="1600" b="1" cap="all" dirty="0"/>
              <a:t/>
            </a:r>
            <a:br>
              <a:rPr lang="ru-RU" sz="1600" b="1" cap="all" dirty="0"/>
            </a:br>
            <a:r>
              <a:rPr lang="ru-RU" sz="1600" b="1" cap="all" dirty="0" smtClean="0"/>
              <a:t/>
            </a:r>
            <a:br>
              <a:rPr lang="ru-RU" sz="1600" b="1" cap="all" dirty="0" smtClean="0"/>
            </a:br>
            <a:r>
              <a:rPr lang="ru-RU" sz="1600" b="1" cap="all" dirty="0"/>
              <a:t/>
            </a:r>
            <a:br>
              <a:rPr lang="ru-RU" sz="1600" b="1" cap="all" dirty="0"/>
            </a:br>
            <a:r>
              <a:rPr lang="ru-RU" sz="1600" b="1" cap="all" dirty="0" smtClean="0"/>
              <a:t/>
            </a:r>
            <a:br>
              <a:rPr lang="ru-RU" sz="1600" b="1" cap="all" dirty="0" smtClean="0"/>
            </a:br>
            <a:r>
              <a:rPr lang="ru-RU" sz="1600" b="1" cap="all" dirty="0" smtClean="0"/>
              <a:t/>
            </a:r>
            <a:br>
              <a:rPr lang="ru-RU" sz="1600" b="1" cap="all" dirty="0" smtClean="0"/>
            </a:br>
            <a:r>
              <a:rPr lang="ru-RU" sz="1600" b="1" cap="all" dirty="0"/>
              <a:t/>
            </a:r>
            <a:br>
              <a:rPr lang="ru-RU" sz="1600" b="1" cap="all" dirty="0"/>
            </a:br>
            <a:r>
              <a:rPr lang="ru-RU" sz="1600" b="1" cap="all" dirty="0" smtClean="0"/>
              <a:t/>
            </a:r>
            <a:br>
              <a:rPr lang="ru-RU" sz="1600" b="1" cap="all" dirty="0" smtClean="0"/>
            </a:br>
            <a:r>
              <a:rPr lang="ru-RU" sz="1600" b="1" cap="all" dirty="0"/>
              <a:t/>
            </a:r>
            <a:br>
              <a:rPr lang="ru-RU" sz="1600" b="1" cap="all" dirty="0"/>
            </a:br>
            <a:r>
              <a:rPr lang="ru-RU" sz="1600" b="1" cap="all" dirty="0" smtClean="0"/>
              <a:t/>
            </a:r>
            <a:br>
              <a:rPr lang="ru-RU" sz="1600" b="1" cap="all" dirty="0" smtClean="0"/>
            </a:br>
            <a:r>
              <a:rPr lang="ru-RU" sz="1600" b="1" cap="all" dirty="0"/>
              <a:t/>
            </a:r>
            <a:br>
              <a:rPr lang="ru-RU" sz="1600" b="1" cap="all" dirty="0"/>
            </a:br>
            <a:r>
              <a:rPr lang="ru-RU" sz="1600" b="1" cap="all" dirty="0" smtClean="0">
                <a:solidFill>
                  <a:schemeClr val="tx1"/>
                </a:solidFill>
              </a:rPr>
              <a:t>СТАТЬЯ </a:t>
            </a:r>
            <a:r>
              <a:rPr lang="ru-RU" sz="1600" b="1" cap="all" dirty="0">
                <a:solidFill>
                  <a:schemeClr val="tx1"/>
                </a:solidFill>
              </a:rPr>
              <a:t>4. ПРАВОВОЕ РЕГУЛИРОВАНИЕ ОТНОШЕНИЙ В </a:t>
            </a:r>
            <a:r>
              <a:rPr lang="ru-RU" sz="1600" b="1" cap="all" dirty="0" smtClean="0">
                <a:solidFill>
                  <a:schemeClr val="tx1"/>
                </a:solidFill>
              </a:rPr>
              <a:t>СФЕРЕ</a:t>
            </a:r>
            <a:br>
              <a:rPr lang="ru-RU" sz="1600" b="1" cap="all" dirty="0" smtClean="0">
                <a:solidFill>
                  <a:schemeClr val="tx1"/>
                </a:solidFill>
              </a:rPr>
            </a:br>
            <a:r>
              <a:rPr lang="ru-RU" sz="1600" b="1" cap="all" dirty="0" smtClean="0">
                <a:solidFill>
                  <a:schemeClr val="tx1"/>
                </a:solidFill>
              </a:rPr>
              <a:t>ОБРАЗОВАНИЯ</a:t>
            </a:r>
            <a:r>
              <a:rPr lang="ru-RU" sz="1600" b="1" cap="all" dirty="0" smtClean="0"/>
              <a:t/>
            </a:r>
            <a:br>
              <a:rPr lang="ru-RU" sz="1600" b="1" cap="all" dirty="0" smtClean="0"/>
            </a:br>
            <a:r>
              <a:rPr lang="ru-RU" sz="1600" b="1" cap="all" dirty="0"/>
              <a:t/>
            </a:r>
            <a:br>
              <a:rPr lang="ru-RU" sz="1600" b="1" cap="all" dirty="0"/>
            </a:br>
            <a:r>
              <a:rPr lang="ru-RU" sz="1600" b="1" cap="all" dirty="0" smtClean="0"/>
              <a:t/>
            </a:r>
            <a:br>
              <a:rPr lang="ru-RU" sz="1600" b="1" cap="all" dirty="0" smtClean="0"/>
            </a:br>
            <a:r>
              <a:rPr lang="ru-RU" sz="1600" b="1" cap="all" dirty="0"/>
              <a:t/>
            </a:r>
            <a:br>
              <a:rPr lang="ru-RU" sz="1600" b="1" cap="all" dirty="0"/>
            </a:br>
            <a:r>
              <a:rPr lang="ru-RU" sz="1600" dirty="0"/>
              <a:t/>
            </a:r>
            <a:br>
              <a:rPr lang="ru-RU" sz="1600" dirty="0"/>
            </a:br>
            <a:r>
              <a:rPr lang="ru-RU" sz="1600" b="1" dirty="0" smtClean="0">
                <a:solidFill>
                  <a:schemeClr val="tx1"/>
                </a:solidFill>
              </a:rPr>
              <a:t>Отношения </a:t>
            </a:r>
            <a:r>
              <a:rPr lang="ru-RU" sz="1600" b="1" dirty="0">
                <a:solidFill>
                  <a:schemeClr val="tx1"/>
                </a:solidFill>
              </a:rPr>
              <a:t>в сфере образования регулируются </a:t>
            </a:r>
            <a:r>
              <a:rPr lang="ru-RU" sz="1600" dirty="0">
                <a:solidFill>
                  <a:schemeClr val="tx1"/>
                </a:solidFill>
              </a:rPr>
              <a:t>Конституцией Российской Федерации, настоящим Федеральным законом, а также другими федеральными законами, иными нормативными правовыми актами Российской Федерации, законами и иными нормативными правовыми актами субъектов Российской Федерации, содержащими нормы, регулирующие отношения в сфере образования (далее - законодательство об образовании</a:t>
            </a:r>
            <a:r>
              <a:rPr lang="ru-RU" sz="1600" dirty="0" smtClean="0">
                <a:solidFill>
                  <a:schemeClr val="tx1"/>
                </a:solidFill>
              </a:rPr>
              <a:t>).</a:t>
            </a:r>
            <a:br>
              <a:rPr lang="ru-RU" sz="1600" dirty="0" smtClean="0">
                <a:solidFill>
                  <a:schemeClr val="tx1"/>
                </a:solidFill>
              </a:rPr>
            </a:br>
            <a:r>
              <a:rPr lang="ru-RU" sz="1600" b="1" dirty="0">
                <a:solidFill>
                  <a:schemeClr val="tx1"/>
                </a:solidFill>
              </a:rPr>
              <a:t>Целями правового регулирования отношений в сфере образования являются </a:t>
            </a:r>
            <a:r>
              <a:rPr lang="ru-RU" sz="1600" dirty="0">
                <a:solidFill>
                  <a:schemeClr val="tx1"/>
                </a:solidFill>
              </a:rPr>
              <a:t>установление государственных гарантий, механизмов реализации прав и свобод человека в сфере образования, создание условий развития системы образования, защита прав и интересов участников отношений в сфере образования.</a:t>
            </a:r>
            <a:br>
              <a:rPr lang="ru-RU" sz="1600" dirty="0">
                <a:solidFill>
                  <a:schemeClr val="tx1"/>
                </a:solidFill>
              </a:rPr>
            </a:br>
            <a:endParaRPr lang="ru-RU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88690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ru-RU" sz="1600" b="1" cap="all" dirty="0" smtClean="0"/>
              <a:t/>
            </a:r>
            <a:br>
              <a:rPr lang="ru-RU" sz="1600" b="1" cap="all" dirty="0" smtClean="0"/>
            </a:br>
            <a:r>
              <a:rPr lang="ru-RU" sz="1600" b="1" cap="all" dirty="0"/>
              <a:t/>
            </a:r>
            <a:br>
              <a:rPr lang="ru-RU" sz="1600" b="1" cap="all" dirty="0"/>
            </a:br>
            <a:r>
              <a:rPr lang="ru-RU" sz="1600" b="1" cap="all" dirty="0" smtClean="0"/>
              <a:t/>
            </a:r>
            <a:br>
              <a:rPr lang="ru-RU" sz="1600" b="1" cap="all" dirty="0" smtClean="0"/>
            </a:br>
            <a:r>
              <a:rPr lang="ru-RU" sz="1600" b="1" cap="all" dirty="0"/>
              <a:t/>
            </a:r>
            <a:br>
              <a:rPr lang="ru-RU" sz="1600" b="1" cap="all" dirty="0"/>
            </a:br>
            <a:r>
              <a:rPr lang="ru-RU" sz="1600" b="1" cap="all" dirty="0" smtClean="0"/>
              <a:t/>
            </a:r>
            <a:br>
              <a:rPr lang="ru-RU" sz="1600" b="1" cap="all" dirty="0" smtClean="0"/>
            </a:br>
            <a:r>
              <a:rPr lang="ru-RU" sz="1600" b="1" cap="all" dirty="0"/>
              <a:t/>
            </a:r>
            <a:br>
              <a:rPr lang="ru-RU" sz="1600" b="1" cap="all" dirty="0"/>
            </a:br>
            <a:r>
              <a:rPr lang="ru-RU" sz="1600" b="1" cap="all" dirty="0" smtClean="0"/>
              <a:t/>
            </a:r>
            <a:br>
              <a:rPr lang="ru-RU" sz="1600" b="1" cap="all" dirty="0" smtClean="0"/>
            </a:br>
            <a:r>
              <a:rPr lang="ru-RU" sz="1600" b="1" cap="all" dirty="0"/>
              <a:t/>
            </a:r>
            <a:br>
              <a:rPr lang="ru-RU" sz="1600" b="1" cap="all" dirty="0"/>
            </a:br>
            <a:r>
              <a:rPr lang="ru-RU" sz="1600" b="1" cap="all" dirty="0" smtClean="0"/>
              <a:t/>
            </a:r>
            <a:br>
              <a:rPr lang="ru-RU" sz="1600" b="1" cap="all" dirty="0" smtClean="0"/>
            </a:br>
            <a:r>
              <a:rPr lang="ru-RU" sz="1600" b="1" cap="all" dirty="0"/>
              <a:t/>
            </a:r>
            <a:br>
              <a:rPr lang="ru-RU" sz="1600" b="1" cap="all" dirty="0"/>
            </a:br>
            <a:r>
              <a:rPr lang="ru-RU" sz="1600" b="1" cap="all" dirty="0" smtClean="0"/>
              <a:t/>
            </a:r>
            <a:br>
              <a:rPr lang="ru-RU" sz="1600" b="1" cap="all" dirty="0" smtClean="0"/>
            </a:br>
            <a:r>
              <a:rPr lang="ru-RU" sz="1600" b="1" cap="all" dirty="0"/>
              <a:t/>
            </a:r>
            <a:br>
              <a:rPr lang="ru-RU" sz="1600" b="1" cap="all" dirty="0"/>
            </a:br>
            <a:r>
              <a:rPr lang="ru-RU" sz="1600" b="1" cap="all" dirty="0" smtClean="0"/>
              <a:t/>
            </a:r>
            <a:br>
              <a:rPr lang="ru-RU" sz="1600" b="1" cap="all" dirty="0" smtClean="0"/>
            </a:br>
            <a:r>
              <a:rPr lang="ru-RU" sz="1600" b="1" cap="all" dirty="0"/>
              <a:t/>
            </a:r>
            <a:br>
              <a:rPr lang="ru-RU" sz="1600" b="1" cap="all" dirty="0"/>
            </a:br>
            <a:r>
              <a:rPr lang="ru-RU" sz="1600" b="1" cap="all" dirty="0" smtClean="0">
                <a:solidFill>
                  <a:schemeClr val="tx1"/>
                </a:solidFill>
              </a:rPr>
              <a:t>СТАТЬЯ </a:t>
            </a:r>
            <a:r>
              <a:rPr lang="ru-RU" sz="1600" b="1" cap="all" dirty="0">
                <a:solidFill>
                  <a:schemeClr val="tx1"/>
                </a:solidFill>
              </a:rPr>
              <a:t>5. ПРАВО НА ОБРАЗОВАНИЕ. ГОСУДАРСТВЕННЫЕ ГАРАНТИИ РЕАЛИЗАЦИИ ПРАВА НА ОБРАЗОВАНИЕ В РОССИЙСКОЙ </a:t>
            </a:r>
            <a:r>
              <a:rPr lang="ru-RU" sz="1600" b="1" cap="all" dirty="0" smtClean="0">
                <a:solidFill>
                  <a:schemeClr val="tx1"/>
                </a:solidFill>
              </a:rPr>
              <a:t>ФЕДЕРАЦИИ</a:t>
            </a:r>
            <a:br>
              <a:rPr lang="ru-RU" sz="1600" b="1" cap="all" dirty="0" smtClean="0">
                <a:solidFill>
                  <a:schemeClr val="tx1"/>
                </a:solidFill>
              </a:rPr>
            </a:br>
            <a:r>
              <a:rPr lang="ru-RU" sz="1600" dirty="0">
                <a:solidFill>
                  <a:schemeClr val="tx1"/>
                </a:solidFill>
              </a:rPr>
              <a:t/>
            </a:r>
            <a:br>
              <a:rPr lang="ru-RU" sz="1600" dirty="0">
                <a:solidFill>
                  <a:schemeClr val="tx1"/>
                </a:solidFill>
              </a:rPr>
            </a:br>
            <a:r>
              <a:rPr lang="ru-RU" sz="1600" dirty="0" smtClean="0">
                <a:solidFill>
                  <a:schemeClr val="tx1"/>
                </a:solidFill>
              </a:rPr>
              <a:t/>
            </a:r>
            <a:br>
              <a:rPr lang="ru-RU" sz="1600" dirty="0" smtClean="0">
                <a:solidFill>
                  <a:schemeClr val="tx1"/>
                </a:solidFill>
              </a:rPr>
            </a:br>
            <a:r>
              <a:rPr lang="ru-RU" sz="1600" dirty="0">
                <a:solidFill>
                  <a:schemeClr val="tx1"/>
                </a:solidFill>
              </a:rPr>
              <a:t/>
            </a:r>
            <a:br>
              <a:rPr lang="ru-RU" sz="1600" dirty="0">
                <a:solidFill>
                  <a:schemeClr val="tx1"/>
                </a:solidFill>
              </a:rPr>
            </a:br>
            <a:r>
              <a:rPr lang="ru-RU" sz="1600" dirty="0" smtClean="0">
                <a:solidFill>
                  <a:schemeClr val="tx1"/>
                </a:solidFill>
              </a:rPr>
              <a:t/>
            </a:r>
            <a:br>
              <a:rPr lang="ru-RU" sz="1600" dirty="0" smtClean="0">
                <a:solidFill>
                  <a:schemeClr val="tx1"/>
                </a:solidFill>
              </a:rPr>
            </a:br>
            <a:r>
              <a:rPr lang="ru-RU" sz="1600" dirty="0">
                <a:solidFill>
                  <a:schemeClr val="tx1"/>
                </a:solidFill>
              </a:rPr>
              <a:t/>
            </a:r>
            <a:br>
              <a:rPr lang="ru-RU" sz="1600" dirty="0">
                <a:solidFill>
                  <a:schemeClr val="tx1"/>
                </a:solidFill>
              </a:rPr>
            </a:br>
            <a:r>
              <a:rPr lang="ru-RU" sz="1600" dirty="0" smtClean="0">
                <a:solidFill>
                  <a:schemeClr val="tx1"/>
                </a:solidFill>
              </a:rPr>
              <a:t>1</a:t>
            </a:r>
            <a:r>
              <a:rPr lang="ru-RU" sz="1600" dirty="0">
                <a:solidFill>
                  <a:schemeClr val="tx1"/>
                </a:solidFill>
              </a:rPr>
              <a:t>. В Российской Федерации гарантируется право каждого человека на образование.</a:t>
            </a:r>
            <a:br>
              <a:rPr lang="ru-RU" sz="1600" dirty="0">
                <a:solidFill>
                  <a:schemeClr val="tx1"/>
                </a:solidFill>
              </a:rPr>
            </a:br>
            <a:r>
              <a:rPr lang="ru-RU" sz="1600" dirty="0">
                <a:solidFill>
                  <a:schemeClr val="tx1"/>
                </a:solidFill>
              </a:rPr>
              <a:t>2. Право на образование в Российской Федерации гарантируется независимо от пола, расы, национальности, языка, происхождения, имущественного, социального и должностного положения, места жительства, отношения к религии, убеждений, принадлежности к общественным объединениям, а также других обстоятельств.</a:t>
            </a:r>
            <a:br>
              <a:rPr lang="ru-RU" sz="1600" dirty="0">
                <a:solidFill>
                  <a:schemeClr val="tx1"/>
                </a:solidFill>
              </a:rPr>
            </a:br>
            <a:r>
              <a:rPr lang="ru-RU" sz="1600" dirty="0">
                <a:solidFill>
                  <a:schemeClr val="tx1"/>
                </a:solidFill>
              </a:rPr>
              <a:t>3. В Российской Федерации гарантируются общедоступность и бесплатность в соответствии с федеральными государственными образовательными стандартами дошкольного, начального общего, основного общего и среднего общего образования, среднего профессионального образования, а также на конкурсной основе бесплатность высшего образования, если образование данного уровня гражданин получает впервые.</a:t>
            </a:r>
          </a:p>
        </p:txBody>
      </p:sp>
    </p:spTree>
    <p:extLst>
      <p:ext uri="{BB962C8B-B14F-4D97-AF65-F5344CB8AC3E}">
        <p14:creationId xmlns:p14="http://schemas.microsoft.com/office/powerpoint/2010/main" val="23407452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sz="1600" b="1" dirty="0" smtClean="0"/>
              <a:t/>
            </a:r>
            <a:br>
              <a:rPr lang="ru-RU" sz="1600" b="1" dirty="0" smtClean="0"/>
            </a:br>
            <a:r>
              <a:rPr lang="ru-RU" sz="1600" b="1" dirty="0"/>
              <a:t/>
            </a:r>
            <a:br>
              <a:rPr lang="ru-RU" sz="1600" b="1" dirty="0"/>
            </a:br>
            <a:r>
              <a:rPr lang="ru-RU" sz="1600" b="1" dirty="0" smtClean="0"/>
              <a:t/>
            </a:r>
            <a:br>
              <a:rPr lang="ru-RU" sz="1600" b="1" dirty="0" smtClean="0"/>
            </a:br>
            <a:r>
              <a:rPr lang="ru-RU" sz="1600" b="1" dirty="0"/>
              <a:t/>
            </a:r>
            <a:br>
              <a:rPr lang="ru-RU" sz="1600" b="1" dirty="0"/>
            </a:br>
            <a:r>
              <a:rPr lang="ru-RU" sz="1600" b="1" dirty="0" smtClean="0"/>
              <a:t/>
            </a:r>
            <a:br>
              <a:rPr lang="ru-RU" sz="1600" b="1" dirty="0" smtClean="0"/>
            </a:br>
            <a:r>
              <a:rPr lang="ru-RU" sz="1600" b="1" dirty="0"/>
              <a:t/>
            </a:r>
            <a:br>
              <a:rPr lang="ru-RU" sz="1600" b="1" dirty="0"/>
            </a:br>
            <a:r>
              <a:rPr lang="ru-RU" sz="1600" b="1" dirty="0" smtClean="0"/>
              <a:t/>
            </a:r>
            <a:br>
              <a:rPr lang="ru-RU" sz="1600" b="1" dirty="0" smtClean="0"/>
            </a:br>
            <a:r>
              <a:rPr lang="ru-RU" sz="1600" b="1" dirty="0"/>
              <a:t/>
            </a:r>
            <a:br>
              <a:rPr lang="ru-RU" sz="1600" b="1" dirty="0"/>
            </a:br>
            <a:r>
              <a:rPr lang="ru-RU" sz="1600" b="1" dirty="0" smtClean="0"/>
              <a:t/>
            </a:r>
            <a:br>
              <a:rPr lang="ru-RU" sz="1600" b="1" dirty="0" smtClean="0"/>
            </a:br>
            <a:r>
              <a:rPr lang="ru-RU" sz="1600" b="1" dirty="0"/>
              <a:t/>
            </a:r>
            <a:br>
              <a:rPr lang="ru-RU" sz="1600" b="1" dirty="0"/>
            </a:br>
            <a:r>
              <a:rPr lang="ru-RU" sz="1600" b="1" dirty="0" smtClean="0"/>
              <a:t/>
            </a:r>
            <a:br>
              <a:rPr lang="ru-RU" sz="1600" b="1" dirty="0" smtClean="0"/>
            </a:br>
            <a:r>
              <a:rPr lang="ru-RU" sz="1600" b="1" dirty="0"/>
              <a:t/>
            </a:r>
            <a:br>
              <a:rPr lang="ru-RU" sz="1600" b="1" dirty="0"/>
            </a:br>
            <a:r>
              <a:rPr lang="ru-RU" sz="1600" b="1" dirty="0" smtClean="0"/>
              <a:t/>
            </a:r>
            <a:br>
              <a:rPr lang="ru-RU" sz="1600" b="1" dirty="0" smtClean="0"/>
            </a:br>
            <a:r>
              <a:rPr lang="ru-RU" sz="1600" b="1" dirty="0"/>
              <a:t/>
            </a:r>
            <a:br>
              <a:rPr lang="ru-RU" sz="1600" b="1" dirty="0"/>
            </a:br>
            <a:r>
              <a:rPr lang="ru-RU" sz="1600" b="1" dirty="0" smtClean="0"/>
              <a:t/>
            </a:r>
            <a:br>
              <a:rPr lang="ru-RU" sz="1600" b="1" dirty="0" smtClean="0"/>
            </a:br>
            <a:r>
              <a:rPr lang="ru-RU" sz="1600" b="1" dirty="0"/>
              <a:t/>
            </a:r>
            <a:br>
              <a:rPr lang="ru-RU" sz="1600" b="1" dirty="0"/>
            </a:br>
            <a:r>
              <a:rPr lang="ru-RU" sz="1600" b="1" dirty="0" smtClean="0"/>
              <a:t/>
            </a:r>
            <a:br>
              <a:rPr lang="ru-RU" sz="1600" b="1" dirty="0" smtClean="0"/>
            </a:br>
            <a:r>
              <a:rPr lang="ru-RU" sz="1600" b="1" dirty="0"/>
              <a:t/>
            </a:r>
            <a:br>
              <a:rPr lang="ru-RU" sz="1600" b="1" dirty="0"/>
            </a:br>
            <a:r>
              <a:rPr lang="ru-RU" sz="1600" b="1" dirty="0" smtClean="0"/>
              <a:t/>
            </a:r>
            <a:br>
              <a:rPr lang="ru-RU" sz="1600" b="1" dirty="0" smtClean="0"/>
            </a:br>
            <a:r>
              <a:rPr lang="ru-RU" sz="1600" b="1" dirty="0"/>
              <a:t/>
            </a:r>
            <a:br>
              <a:rPr lang="ru-RU" sz="1600" b="1" dirty="0"/>
            </a:br>
            <a:r>
              <a:rPr lang="ru-RU" sz="1600" b="1" dirty="0" smtClean="0">
                <a:solidFill>
                  <a:schemeClr val="tx1"/>
                </a:solidFill>
              </a:rPr>
              <a:t>Глава </a:t>
            </a:r>
            <a:r>
              <a:rPr lang="ru-RU" sz="1600" b="1" dirty="0">
                <a:solidFill>
                  <a:schemeClr val="tx1"/>
                </a:solidFill>
              </a:rPr>
              <a:t>2. Система образования</a:t>
            </a:r>
            <a:r>
              <a:rPr lang="ru-RU" sz="1600" dirty="0">
                <a:solidFill>
                  <a:schemeClr val="tx1"/>
                </a:solidFill>
              </a:rPr>
              <a:t/>
            </a:r>
            <a:br>
              <a:rPr lang="ru-RU" sz="1600" dirty="0">
                <a:solidFill>
                  <a:schemeClr val="tx1"/>
                </a:solidFill>
              </a:rPr>
            </a:br>
            <a:r>
              <a:rPr lang="ru-RU" sz="1600" b="1" cap="all" dirty="0" smtClean="0">
                <a:solidFill>
                  <a:schemeClr val="tx1"/>
                </a:solidFill>
              </a:rPr>
              <a:t>СТАТЬЯ </a:t>
            </a:r>
            <a:r>
              <a:rPr lang="ru-RU" sz="1600" b="1" cap="all" dirty="0">
                <a:solidFill>
                  <a:schemeClr val="tx1"/>
                </a:solidFill>
              </a:rPr>
              <a:t>10. СТРУКТУРА СИСТЕМЫ ОБРАЗОВАНИЯ</a:t>
            </a:r>
            <a:r>
              <a:rPr lang="ru-RU" sz="1600" dirty="0">
                <a:solidFill>
                  <a:schemeClr val="tx1"/>
                </a:solidFill>
              </a:rPr>
              <a:t/>
            </a:r>
            <a:br>
              <a:rPr lang="ru-RU" sz="1600" dirty="0">
                <a:solidFill>
                  <a:schemeClr val="tx1"/>
                </a:solidFill>
              </a:rPr>
            </a:br>
            <a:r>
              <a:rPr lang="ru-RU" sz="1600" dirty="0" smtClean="0">
                <a:solidFill>
                  <a:schemeClr val="tx1"/>
                </a:solidFill>
              </a:rPr>
              <a:t/>
            </a:r>
            <a:br>
              <a:rPr lang="ru-RU" sz="1600" dirty="0" smtClean="0">
                <a:solidFill>
                  <a:schemeClr val="tx1"/>
                </a:solidFill>
              </a:rPr>
            </a:br>
            <a:r>
              <a:rPr lang="ru-RU" sz="1600" dirty="0">
                <a:solidFill>
                  <a:schemeClr val="tx1"/>
                </a:solidFill>
              </a:rPr>
              <a:t/>
            </a:r>
            <a:br>
              <a:rPr lang="ru-RU" sz="1600" dirty="0">
                <a:solidFill>
                  <a:schemeClr val="tx1"/>
                </a:solidFill>
              </a:rPr>
            </a:br>
            <a:r>
              <a:rPr lang="ru-RU" sz="1600" dirty="0" smtClean="0">
                <a:solidFill>
                  <a:schemeClr val="tx1"/>
                </a:solidFill>
              </a:rPr>
              <a:t/>
            </a:r>
            <a:br>
              <a:rPr lang="ru-RU" sz="1600" dirty="0" smtClean="0">
                <a:solidFill>
                  <a:schemeClr val="tx1"/>
                </a:solidFill>
              </a:rPr>
            </a:br>
            <a:r>
              <a:rPr lang="ru-RU" sz="1600" b="1" dirty="0" smtClean="0">
                <a:solidFill>
                  <a:schemeClr val="tx1"/>
                </a:solidFill>
              </a:rPr>
              <a:t>1</a:t>
            </a:r>
            <a:r>
              <a:rPr lang="ru-RU" sz="1600" b="1" dirty="0">
                <a:solidFill>
                  <a:schemeClr val="tx1"/>
                </a:solidFill>
              </a:rPr>
              <a:t>. Система образования включает в себя</a:t>
            </a:r>
            <a:r>
              <a:rPr lang="ru-RU" sz="1600" dirty="0">
                <a:solidFill>
                  <a:schemeClr val="tx1"/>
                </a:solidFill>
              </a:rPr>
              <a:t>:</a:t>
            </a:r>
            <a:br>
              <a:rPr lang="ru-RU" sz="1600" dirty="0">
                <a:solidFill>
                  <a:schemeClr val="tx1"/>
                </a:solidFill>
              </a:rPr>
            </a:br>
            <a:r>
              <a:rPr lang="ru-RU" sz="1600" dirty="0">
                <a:solidFill>
                  <a:schemeClr val="tx1"/>
                </a:solidFill>
              </a:rPr>
              <a:t>1) федеральные государственные образовательные стандарты и федеральные государственные требования, образовательные стандарты, образовательные программы различных вида, уровня и (или) направленности;</a:t>
            </a:r>
            <a:br>
              <a:rPr lang="ru-RU" sz="1600" dirty="0">
                <a:solidFill>
                  <a:schemeClr val="tx1"/>
                </a:solidFill>
              </a:rPr>
            </a:br>
            <a:r>
              <a:rPr lang="ru-RU" sz="1600" dirty="0">
                <a:solidFill>
                  <a:schemeClr val="tx1"/>
                </a:solidFill>
              </a:rPr>
              <a:t>2) организации, осуществляющие образовательную деятельность, педагогических работников, обучающихся и родителей (законных представителей) несовершеннолетних обучающихся;</a:t>
            </a:r>
            <a:br>
              <a:rPr lang="ru-RU" sz="1600" dirty="0">
                <a:solidFill>
                  <a:schemeClr val="tx1"/>
                </a:solidFill>
              </a:rPr>
            </a:br>
            <a:r>
              <a:rPr lang="ru-RU" sz="1600" dirty="0">
                <a:solidFill>
                  <a:schemeClr val="tx1"/>
                </a:solidFill>
              </a:rPr>
              <a:t>3) федеральные государственные органы и органы государственной власти субъектов Российской Федерации, осуществляющие государственное управление в сфере образования, и органы местного самоуправления, осуществляющие управление в сфере образования, созданные ими консультативные, совещательные и иные органы;</a:t>
            </a:r>
            <a:br>
              <a:rPr lang="ru-RU" sz="1600" dirty="0">
                <a:solidFill>
                  <a:schemeClr val="tx1"/>
                </a:solidFill>
              </a:rPr>
            </a:br>
            <a:r>
              <a:rPr lang="ru-RU" sz="1600" dirty="0">
                <a:solidFill>
                  <a:schemeClr val="tx1"/>
                </a:solidFill>
              </a:rPr>
              <a:t>4) организации, осуществляющие обеспечение образовательной деятельности, оценку качества образования;</a:t>
            </a:r>
            <a:br>
              <a:rPr lang="ru-RU" sz="1600" dirty="0">
                <a:solidFill>
                  <a:schemeClr val="tx1"/>
                </a:solidFill>
              </a:rPr>
            </a:br>
            <a:r>
              <a:rPr lang="ru-RU" sz="1600" dirty="0">
                <a:solidFill>
                  <a:schemeClr val="tx1"/>
                </a:solidFill>
              </a:rPr>
              <a:t>5) объединения юридических лиц, работодателей и их объединений, общественные объединения, осуществляющие деятельность в сфере образования</a:t>
            </a:r>
            <a:r>
              <a:rPr lang="ru-RU" sz="1600" dirty="0" smtClean="0">
                <a:solidFill>
                  <a:schemeClr val="tx1"/>
                </a:solidFill>
              </a:rPr>
              <a:t>.</a:t>
            </a:r>
            <a:br>
              <a:rPr lang="ru-RU" sz="1600" dirty="0" smtClean="0">
                <a:solidFill>
                  <a:schemeClr val="tx1"/>
                </a:solidFill>
              </a:rPr>
            </a:br>
            <a:r>
              <a:rPr lang="ru-RU" sz="1600" dirty="0">
                <a:solidFill>
                  <a:schemeClr val="tx1"/>
                </a:solidFill>
              </a:rPr>
              <a:t/>
            </a:r>
            <a:br>
              <a:rPr lang="ru-RU" sz="1600" dirty="0">
                <a:solidFill>
                  <a:schemeClr val="tx1"/>
                </a:solidFill>
              </a:rPr>
            </a:br>
            <a:r>
              <a:rPr lang="ru-RU" sz="1600" dirty="0">
                <a:solidFill>
                  <a:schemeClr val="tx1"/>
                </a:solidFill>
              </a:rPr>
              <a:t>2. Образование подразделяется на общее образование, профессиональное образование, дополнительное образование и профессиональное обучение, обеспечивающие возможность реализации права на образование в течение всей жизни (непрерывное образование).</a:t>
            </a:r>
            <a:br>
              <a:rPr lang="ru-RU" sz="1600" dirty="0">
                <a:solidFill>
                  <a:schemeClr val="tx1"/>
                </a:solidFill>
              </a:rPr>
            </a:br>
            <a:endParaRPr lang="ru-RU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60719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>
                <a:solidFill>
                  <a:schemeClr val="tx1"/>
                </a:solidFill>
              </a:rPr>
              <a:t>3</a:t>
            </a:r>
            <a:r>
              <a:rPr lang="ru-RU" sz="1600" dirty="0">
                <a:solidFill>
                  <a:schemeClr val="tx1"/>
                </a:solidFill>
              </a:rPr>
              <a:t>. Общее образование и профессиональное образование реализуются по уровням образования.</a:t>
            </a:r>
            <a:br>
              <a:rPr lang="ru-RU" sz="1600" dirty="0">
                <a:solidFill>
                  <a:schemeClr val="tx1"/>
                </a:solidFill>
              </a:rPr>
            </a:br>
            <a:r>
              <a:rPr lang="ru-RU" sz="1600" dirty="0">
                <a:solidFill>
                  <a:schemeClr val="tx1"/>
                </a:solidFill>
              </a:rPr>
              <a:t>4. В Российской Федерации устанавливаются следующие уровни общего образования:</a:t>
            </a:r>
            <a:br>
              <a:rPr lang="ru-RU" sz="1600" dirty="0">
                <a:solidFill>
                  <a:schemeClr val="tx1"/>
                </a:solidFill>
              </a:rPr>
            </a:br>
            <a:r>
              <a:rPr lang="ru-RU" sz="1600" dirty="0" smtClean="0">
                <a:solidFill>
                  <a:schemeClr val="tx1"/>
                </a:solidFill>
              </a:rPr>
              <a:t>1)дошкольное образование;</a:t>
            </a:r>
            <a:br>
              <a:rPr lang="ru-RU" sz="1600" dirty="0" smtClean="0">
                <a:solidFill>
                  <a:schemeClr val="tx1"/>
                </a:solidFill>
              </a:rPr>
            </a:br>
            <a:r>
              <a:rPr lang="ru-RU" sz="1600" dirty="0" smtClean="0">
                <a:solidFill>
                  <a:schemeClr val="tx1"/>
                </a:solidFill>
              </a:rPr>
              <a:t>2</a:t>
            </a:r>
            <a:r>
              <a:rPr lang="ru-RU" sz="1600" dirty="0">
                <a:solidFill>
                  <a:schemeClr val="tx1"/>
                </a:solidFill>
              </a:rPr>
              <a:t>) начальное общее образование;</a:t>
            </a:r>
            <a:br>
              <a:rPr lang="ru-RU" sz="1600" dirty="0">
                <a:solidFill>
                  <a:schemeClr val="tx1"/>
                </a:solidFill>
              </a:rPr>
            </a:br>
            <a:r>
              <a:rPr lang="ru-RU" sz="1600" dirty="0">
                <a:solidFill>
                  <a:schemeClr val="tx1"/>
                </a:solidFill>
              </a:rPr>
              <a:t>3) основное общее образование;</a:t>
            </a:r>
            <a:br>
              <a:rPr lang="ru-RU" sz="1600" dirty="0">
                <a:solidFill>
                  <a:schemeClr val="tx1"/>
                </a:solidFill>
              </a:rPr>
            </a:br>
            <a:r>
              <a:rPr lang="ru-RU" sz="1600" dirty="0">
                <a:solidFill>
                  <a:schemeClr val="tx1"/>
                </a:solidFill>
              </a:rPr>
              <a:t>4) среднее общее образование.</a:t>
            </a:r>
            <a:br>
              <a:rPr lang="ru-RU" sz="1600" dirty="0">
                <a:solidFill>
                  <a:schemeClr val="tx1"/>
                </a:solidFill>
              </a:rPr>
            </a:br>
            <a:r>
              <a:rPr lang="ru-RU" sz="1600" dirty="0">
                <a:solidFill>
                  <a:schemeClr val="tx1"/>
                </a:solidFill>
              </a:rPr>
              <a:t>5. В Российской Федерации устанавливаются следующие уровни профессионального образования:</a:t>
            </a:r>
            <a:br>
              <a:rPr lang="ru-RU" sz="1600" dirty="0">
                <a:solidFill>
                  <a:schemeClr val="tx1"/>
                </a:solidFill>
              </a:rPr>
            </a:br>
            <a:r>
              <a:rPr lang="ru-RU" sz="1600" dirty="0">
                <a:solidFill>
                  <a:schemeClr val="tx1"/>
                </a:solidFill>
              </a:rPr>
              <a:t>1) среднее профессиональное образование;</a:t>
            </a:r>
            <a:br>
              <a:rPr lang="ru-RU" sz="1600" dirty="0">
                <a:solidFill>
                  <a:schemeClr val="tx1"/>
                </a:solidFill>
              </a:rPr>
            </a:br>
            <a:r>
              <a:rPr lang="ru-RU" sz="1600" dirty="0">
                <a:solidFill>
                  <a:schemeClr val="tx1"/>
                </a:solidFill>
              </a:rPr>
              <a:t>2) высшее образование - </a:t>
            </a:r>
            <a:r>
              <a:rPr lang="ru-RU" sz="1600" dirty="0" err="1">
                <a:solidFill>
                  <a:schemeClr val="tx1"/>
                </a:solidFill>
              </a:rPr>
              <a:t>бакалавриат</a:t>
            </a:r>
            <a:r>
              <a:rPr lang="ru-RU" sz="1600" dirty="0">
                <a:solidFill>
                  <a:schemeClr val="tx1"/>
                </a:solidFill>
              </a:rPr>
              <a:t>;</a:t>
            </a:r>
            <a:br>
              <a:rPr lang="ru-RU" sz="1600" dirty="0">
                <a:solidFill>
                  <a:schemeClr val="tx1"/>
                </a:solidFill>
              </a:rPr>
            </a:br>
            <a:r>
              <a:rPr lang="ru-RU" sz="1600" dirty="0">
                <a:solidFill>
                  <a:schemeClr val="tx1"/>
                </a:solidFill>
              </a:rPr>
              <a:t>3) высшее образование - </a:t>
            </a:r>
            <a:r>
              <a:rPr lang="ru-RU" sz="1600" dirty="0" err="1">
                <a:solidFill>
                  <a:schemeClr val="tx1"/>
                </a:solidFill>
              </a:rPr>
              <a:t>специалитет</a:t>
            </a:r>
            <a:r>
              <a:rPr lang="ru-RU" sz="1600" dirty="0">
                <a:solidFill>
                  <a:schemeClr val="tx1"/>
                </a:solidFill>
              </a:rPr>
              <a:t>, магистратура;</a:t>
            </a:r>
            <a:br>
              <a:rPr lang="ru-RU" sz="1600" dirty="0">
                <a:solidFill>
                  <a:schemeClr val="tx1"/>
                </a:solidFill>
              </a:rPr>
            </a:br>
            <a:r>
              <a:rPr lang="ru-RU" sz="1600" dirty="0">
                <a:solidFill>
                  <a:schemeClr val="tx1"/>
                </a:solidFill>
              </a:rPr>
              <a:t>4) высшее образование - подготовка кадров высшей квалификации.</a:t>
            </a:r>
            <a:br>
              <a:rPr lang="ru-RU" sz="1600" dirty="0">
                <a:solidFill>
                  <a:schemeClr val="tx1"/>
                </a:solidFill>
              </a:rPr>
            </a:br>
            <a:r>
              <a:rPr lang="ru-RU" sz="1600" dirty="0">
                <a:solidFill>
                  <a:schemeClr val="tx1"/>
                </a:solidFill>
              </a:rPr>
              <a:t>6. Дополнительное образование включает в себя такие подвиды, как дополнительное образование детей и взрослых и дополнительное профессиональное образование.</a:t>
            </a:r>
            <a:br>
              <a:rPr lang="ru-RU" sz="1600" dirty="0">
                <a:solidFill>
                  <a:schemeClr val="tx1"/>
                </a:solidFill>
              </a:rPr>
            </a:br>
            <a:r>
              <a:rPr lang="ru-RU" sz="1600" dirty="0">
                <a:solidFill>
                  <a:schemeClr val="tx1"/>
                </a:solidFill>
              </a:rPr>
              <a:t>7. Система образования создает условия для непрерывного образования посредством реализации основных образовательных программ и различных дополнительных образовательных программ, предоставления возможности одновременного освоения нескольких образовательных программ, а также учета имеющихся образования, квалификации, опыта практической деятельности при получении образования.</a:t>
            </a:r>
          </a:p>
        </p:txBody>
      </p:sp>
    </p:spTree>
    <p:extLst>
      <p:ext uri="{BB962C8B-B14F-4D97-AF65-F5344CB8AC3E}">
        <p14:creationId xmlns:p14="http://schemas.microsoft.com/office/powerpoint/2010/main" val="20592725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вердый переплет">
  <a:themeElements>
    <a:clrScheme name="Твердый переплет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Твердый переплет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232</TotalTime>
  <Words>1879</Words>
  <Application>Microsoft Office PowerPoint</Application>
  <PresentationFormat>Экран (4:3)</PresentationFormat>
  <Paragraphs>116</Paragraphs>
  <Slides>42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42</vt:i4>
      </vt:variant>
    </vt:vector>
  </HeadingPairs>
  <TitlesOfParts>
    <vt:vector size="43" baseType="lpstr">
      <vt:lpstr>Твердый переплет</vt:lpstr>
      <vt:lpstr> Нормативно-правовое  обеспечение реализации ФГОС дошкольного образования</vt:lpstr>
      <vt:lpstr> НОВЫЙ ЗАКОН « ОБ ОБРАЗОВАНИИ  Российской Федерации» Федеральный закон вступил в силу с 1 сентября 2013 года  </vt:lpstr>
      <vt:lpstr>Презентация PowerPoint</vt:lpstr>
      <vt:lpstr>Презентация PowerPoint</vt:lpstr>
      <vt:lpstr>        1) образование; 2) воспитание; 3) обучение; 4) уровень образования; 5) квалификация; 6) ФГОС; 7) образовательный стандарт; 8) ФГТ; 9) образовательная программа; 10) примерная основная образовательная программа; 11) общее образование; 12) профессиональное образование; 13) профессиональное обучение; 14)  дополнительное образование; 15) обучающийся; 16) обучающийся с ограниченными возможностями; 17) образовательная деятельность; 18) образовательная организация; 19) организация, осуществляющая обучение; 20) организации, осуществляющие образовательную деятельность; 21) п6едагогический работник; 22) учебный план; 23) индивидуальный учебный план; 24) практика; 25) направленность (профиль) образования; 26) средства обучения и воспитания; 27) инклюзивное образование; 28) адаптированная образовательная программа; 29) качество образования; 30) отношения в сфере образования; 31) участники образовательных отношений; 32) участники отношений в сфере образования; 33) конфликт интересов педагогического работника; 34) присмотр и уход за детьми</vt:lpstr>
      <vt:lpstr>              СТАТЬЯ 4. ПРАВОВОЕ РЕГУЛИРОВАНИЕ ОТНОШЕНИЙ В СФЕРЕ ОБРАЗОВАНИЯ     Отношения в сфере образования регулируются Конституцией Российской Федерации, настоящим Федеральным законом, а также другими федеральными законами, иными нормативными правовыми актами Российской Федерации, законами и иными нормативными правовыми актами субъектов Российской Федерации, содержащими нормы, регулирующие отношения в сфере образования (далее - законодательство об образовании). Целями правового регулирования отношений в сфере образования являются установление государственных гарантий, механизмов реализации прав и свобод человека в сфере образования, создание условий развития системы образования, защита прав и интересов участников отношений в сфере образования. </vt:lpstr>
      <vt:lpstr>              СТАТЬЯ 5. ПРАВО НА ОБРАЗОВАНИЕ. ГОСУДАРСТВЕННЫЕ ГАРАНТИИ РЕАЛИЗАЦИИ ПРАВА НА ОБРАЗОВАНИЕ В РОССИЙСКОЙ ФЕДЕРАЦИИ      1. В Российской Федерации гарантируется право каждого человека на образование. 2. Право на образование в Российской Федерации гарантируется независимо от пола, расы, национальности, языка, происхождения, имущественного, социального и должностного положения, места жительства, отношения к религии, убеждений, принадлежности к общественным объединениям, а также других обстоятельств. 3. В Российской Федерации гарантируются общедоступность и бесплатность в соответствии с федеральными государственными образовательными стандартами дошкольного, начального общего, основного общего и среднего общего образования, среднего профессионального образования, а также на конкурсной основе бесплатность высшего образования, если образование данного уровня гражданин получает впервые.</vt:lpstr>
      <vt:lpstr>                    Глава 2. Система образования СТАТЬЯ 10. СТРУКТУРА СИСТЕМЫ ОБРАЗОВАНИЯ    1. Система образования включает в себя: 1) федеральные государственные образовательные стандарты и федеральные государственные требования, образовательные стандарты, образовательные программы различных вида, уровня и (или) направленности; 2) организации, осуществляющие образовательную деятельность, педагогических работников, обучающихся и родителей (законных представителей) несовершеннолетних обучающихся; 3) федеральные государственные органы и органы государственной власти субъектов Российской Федерации, осуществляющие государственное управление в сфере образования, и органы местного самоуправления, осуществляющие управление в сфере образования, созданные ими консультативные, совещательные и иные органы; 4) организации, осуществляющие обеспечение образовательной деятельности, оценку качества образования; 5) объединения юридических лиц, работодателей и их объединений, общественные объединения, осуществляющие деятельность в сфере образования.  2. Образование подразделяется на общее образование, профессиональное образование, дополнительное образование и профессиональное обучение, обеспечивающие возможность реализации права на образование в течение всей жизни (непрерывное образование). </vt:lpstr>
      <vt:lpstr>                   3. Общее образование и профессиональное образование реализуются по уровням образования. 4. В Российской Федерации устанавливаются следующие уровни общего образования: 1)дошкольное образование; 2) начальное общее образование; 3) основное общее образование; 4) среднее общее образование. 5. В Российской Федерации устанавливаются следующие уровни профессионального образования: 1) среднее профессиональное образование; 2) высшее образование - бакалавриат; 3) высшее образование - специалитет, магистратура; 4) высшее образование - подготовка кадров высшей квалификации. 6. Дополнительное образование включает в себя такие подвиды, как дополнительное образование детей и взрослых и дополнительное профессиональное образование. 7. Система образования создает условия для непрерывного образования посредством реализации основных образовательных программ и различных дополнительных образовательных программ, предоставления возможности одновременного освоения нескольких образовательных программ, а также учета имеющихся образования, квалификации, опыта практической деятельности при получении образования.</vt:lpstr>
      <vt:lpstr>СТАТЬЯ 11. ФЕДЕРАЛЬНЫЕ ГОСУДАРСТВЕННЫЕ ОБРАЗОВАТЕЛЬНЫЕ СТАНДАРТЫ И ФЕДЕРАЛЬНЫЕ ГОСУДАРСТВЕННЫЕ ТРЕБОВАНИЯ. ОБРАЗОВАТЕЛЬНЫЕ СТАНДАРТЫ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ТРЕБОВАНИЯ, ОБЯЗАТЕЛЬНЫЕ ПРИ РЕАЛИЗАЦИИ ПРОГРАММЫ</vt:lpstr>
      <vt:lpstr>               СТАТЬЯ 12. ОБРАЗОВАТЕЛЬНЫЕ ПРОГРАММЫ     1. Образовательные программы определяют содержание образования. Содержание образования должно содействовать взаимопониманию и сотрудничеству между людьми, народами независимо от расовой, национальной, этнической, религиозной и социальной принадлежности, учитывать разнообразие мировоззренческих подходов, способствовать реализации права обучающихся на свободный выбор мнений и убеждений, обеспечивать развитие способностей каждого человека, формирование и развитие его личности в соответствии с принятыми в семье и обществе духовно-нравственными и социокультурными ценностями. </vt:lpstr>
      <vt:lpstr>СТАТЬЯ 13. ОБЩИЕ ТРЕБОВАНИЯ К РЕАЛИЗАЦИИ ОБРАЗОВАТЕЛЬНЫХ ПРОГРАММ</vt:lpstr>
      <vt:lpstr>             СТАТЬЯ 14. ЯЗЫК ОБРАЗОВАНИЯ      В Российской Федерации гарантируется получение образования на государственном языке Российской Федерации, а также выбор языка обучения и воспитания в пределах возможностей, предоставляемых системой образования.  Образование может быть получено на иностранном языке в соответствии с образовательной программой и в порядке, установленном законодательством об образовании и локальными нормативными актами организации, осуществляющей образовательную деятельность.  </vt:lpstr>
      <vt:lpstr>               Глава 3. Лица, осуществляющие образовательную деятельность СТАТЬЯ 23. ТИПЫ ОБРАЗОВАТЕЛЬНЫХ ОРГАНИЗАЦИЙ    1. Образовательные организации подразделяются на типы в соответствии с образовательными программами, реализация которых является основной целью их деятельности. 2. В Российской Федерации устанавливаются следующие типы образовательных организаций, реализующих основные образовательные программы: 1) дошкольная образовательная организация - образовательная организация, осуществляющая в качестве основной цели ее деятельности образовательную деятельность по образовательным программам дошкольного образования, присмотр и уход за детьми; 2) общеобразовательная организация; 3) профессиональная образовательная организация; 4) образовательная организация высшего образования</vt:lpstr>
      <vt:lpstr>               СТАТЬЯ 25. УСТАВ ОБРАЗОВАТЕЛЬНОЙ ОРГАНИЗАЦИИ     1. Образовательная организация действует на основании устава, утвержденного в порядке, установленном законодательством Российской Федерации. 2. В уставе образовательной организации должна содержаться наряду с информацией, предусмотренной законодательством Российской Федерации, следующая информация: 1) тип образовательной организации; 2) учредитель или учредители образовательной организации; 3) виды реализуемых образовательных программ с указанием уровня образования и (или) направленности; 4) структура и компетенция органов управления образовательной организацией, порядок их формирования и сроки полномочий. 3. В образовательной организации должны быть созданы условия для ознакомления всех работников, обучающихся, родителей (законных представителей) несовершеннолетних обучающихся с ее уставом.</vt:lpstr>
      <vt:lpstr>СТАТЬЯ 26. УПРАВЛЕНИЕ ОБРАЗОВАТЕЛЬНОЙ ОРГАНИЗАЦИЕЙ</vt:lpstr>
      <vt:lpstr>                     СТАТЬЯ 28. КОМПЕТЕНЦИЯ, ПРАВА, ОБЯЗАННОСТИ И ОТВЕТСТВЕННОСТЬ ОБРАЗОВАТЕЛЬНОЙ ОРГАНИЗАЦИИ     Образовательные организации свободны в определении содержания образования, выборе учебно-методического обеспечения, образовательных технологий по реализуемым ими образовательным программам. Компетенции образовательной организации в сфере деятельности относится: 1) разработка и принятие правил внутреннего распорядка обучающихся, правил внутреннего трудового распорядка, иных локальных нормативных актов; 2) материально-техническое обеспечение образовательной деятельности, оборудование помещений в соответствии с государственными и местными нормами и требованиями, в том числе в соответствии с федеральными государственными образовательными стандартами, федеральными государственными требованиями, образовательными стандартами; 3) предоставление учредителю и общественности ежегодного отчета о поступлении и расходовании финансовых и материальных средств, а также отчета о результатах самообследования; 4) установление штатного расписания, если иное не установлено нормативными правовыми актами Российской Федерации; 5 </vt:lpstr>
      <vt:lpstr>               5) прием на работу работников, заключение с ними и расторжение трудовых договоров, если иное не установлено настоящим Федеральным законом, распределение должностных обязанностей, создание условий и организация дополнительного профессионального образования работников; 6) разработка и утверждение образовательных программ образовательной организации; 7) разработка и утверждение по согласованию с учредителем программы развития образовательной организации, если иное не установлено настоящим Федеральным законом; 8) прием обучающихся в образовательную организацию; 9) определение списка учебников в соответствии с утвержденным федеральным перечнем учебников, рекомендованных к использованию при реализации имеющих государственную аккредитацию образовательных программ начального общего, основного общего, среднего общего образования организациями, осуществляющими образовательную деятельность, а также учебных пособий, допущенных к использованию при реализации указанных образовательных программ такими организациями;   </vt:lpstr>
      <vt:lpstr>             10) осуществление текущего контроля успеваемости и промежуточной аттестации обучающихся, установление их форм, периодичности и порядка проведения; 11) индивидуальный учет результатов освоения обучающимися образовательных программ, а также хранение в архивах информации об этих результатах на бумажных и (или) электронных носителях; 12) использование и совершенствование методов обучения и воспитания, образовательных технологий, электронного обучения; 13) проведение самообследования, обеспечение функционирования внутренней системы оценки качества образования; 14) обеспечение в образовательной организации, имеющей интернат, необходимых условий содержания обучающихся; 15) создание необходимых условий для охраны и укрепления здоровья, организации питания обучающихся и работников образовательной организации; 16) создание условий для занятия обучающимися физической культурой и спортом; 17) приобретение или изготовление бланков документов об образовании и (или) о квалификации; </vt:lpstr>
      <vt:lpstr>             18) установление требований к одежде обучающихся, если иное не установлено настоящим Федеральным законом или законодательством субъектов Российской Федерации; 19) содействие деятельности общественных объединений обучающихся, родителей (законных представителей) несовершеннолетних обучающихся, осуществляемой в образовательной организации и не запрещенной законодательством Российской Федерации; 20) организация научно-методической работы, в том числе организация и проведение научных и методических конференций, семинаров; 21) обеспечение создания и ведения официального сайта образовательной организации в сети "Интернет"; 22) иные вопросы в соответствии с законодательством Российской Федерации.  </vt:lpstr>
      <vt:lpstr>        СТАТЬЯ 29. ИНФОРМАЦИОННАЯ ОТКРЫТОСТЬ ОБРАЗОВАТЕЛЬНОЙ ОРГАНИЗАЦИИ   Образовательные организации формируют открытые и общедоступные информационные ресурсы, содержащие информацию об их деятельности, и обеспечивают доступ к таким ресурсам посредством размещения их в информационно-телекоммуникационных сетях, в том числе на официальном сайте образовательной организации в сети "Интернет".</vt:lpstr>
      <vt:lpstr>СТАТЬЯ 30. ЛОКАЛЬНЫЕ НОРМАТИВНЫЕ АКТЫ, СОДЕРЖАЩИЕ НОРМЫ, РЕГУЛИРУЮЩИЕ ОБРАЗОВАТЕЛЬНЫЕ ОТНОШЕНИЯ</vt:lpstr>
      <vt:lpstr>        Глава 4. Обучающиеся и их родители (законные представители) СТАТЬЯ 33. ОБУЧАЮЩИЕСЯ    1. К обучающимся в зависимости от уровня осваиваемой образовательной программы, формы обучения, режима пребывания в образовательной организации относятся: 1) воспитанники - лица, осваивающие образовательную программу дошкольного образования, лица, осваивающие основную общеобразовательную программу с одновременным проживанием или нахождением в образовательной организации; </vt:lpstr>
      <vt:lpstr>                СТАТЬЯ 41. ОХРАНА ЗДОРОВЬЯ ОБУЧАЮЩИХСЯ 1. Охрана здоровья обучающихся включает в себя: 1) оказание первичной медико-санитарной помощи в порядке, установленном законодательством в сфере охраны здоровья; 2) организацию питания обучающихся; 3) определение оптимальной учебной, внеучебной нагрузки, режима учебных занятий и продолжительности каникул; 4) пропаганду и обучение навыкам здорового образа жизни, требованиям охраны труда; 5) организацию и создание условий для профилактики заболеваний и оздоровления обучающихся, для занятия ими физической культурой и спортом; 6) прохождение обучающимися в соответствии с законодательством Российской Федерации периодических медицинских осмотров и диспансеризации; 7) профилактику и запрещение курения, употребления алкогольных, слабоалкогольных напитков, пива, наркотических средств и психотропных веществ, их прекурсоров и аналогов и других одурманивающих веществ; 8) обеспечение безопасности обучающихся во время пребывания в организации, осуществляющей образовательную деятельность; 9) профилактику несчастных случаев с обучающимися во время пребывания в организации, осуществляющей образовательную деятельность; 10) проведение санитарно-противоэпидемических и профилактических мероприятий.</vt:lpstr>
      <vt:lpstr>СТАТЬЯ 42. ПСИХОЛОГО-ПЕДАГОГИЧЕСКАЯ, МЕДИЦИНСКАЯ И СОЦИАЛЬНАЯ ПОМОЩЬ ОБУЧАЮЩИМСЯ, ИСПЫТЫВАЮЩИМ ТРУДНОСТИ В ОСВОЕНИИ ОСНОВНЫХ ОБЩЕОБРАЗОВАТЕЛЬНЫХ ПРОГРАММ, РАЗВИТИИ И СОЦИАЛЬНОЙ АДАПТАЦИИ</vt:lpstr>
      <vt:lpstr>СТАТЬЯ 44. ПРАВА, ОБЯЗАННОСТИ И ОТВЕТСТВЕННОСТЬ В СФЕРЕ ОБРАЗОВАНИЯ РОДИТЕЛЕЙ (ЗАКОННЫХ ПРЕДСТАВИТЕЛЕЙ) НЕСОВЕРШЕННОЛЕТНИХ ОБУЧАЮЩИХСЯ</vt:lpstr>
      <vt:lpstr>Презентация PowerPoint</vt:lpstr>
      <vt:lpstr>Презентация PowerPoint</vt:lpstr>
      <vt:lpstr>Презентация PowerPoint</vt:lpstr>
      <vt:lpstr>СТАТЬЯ 45. ЗАЩИТА ПРАВ ОБУЧАЮЩИХСЯ, РОДИТЕЛЕЙ (ЗАКОННЫХ ПРЕДСТАВИТЕЛЕЙ) НЕСОВЕРШЕННОЛЕТНИХ ОБУЧАЮЩИХСЯ</vt:lpstr>
      <vt:lpstr>Глава 5. Педагогические, руководящие и иные работники организаций, осуществляющих образовательную деятельность СТАТЬЯ 46. ПРАВО НА ЗАНЯТИЕ ПЕДАГОГИЧЕСКОЙ ДЕЯТЕЛЬНОСТЬЮ</vt:lpstr>
      <vt:lpstr>СТАТЬЯ 47. ПРАВОВОЙ СТАТУС ПЕДАГОГИЧЕСКИХ РАБОТНИКОВ. ПРАВА И СВОБОДЫ ПЕДАГОГИЧЕСКИХ РАБОТНИКОВ, ГАРАНТИИ ИХ РЕАЛИЗАЦИИ</vt:lpstr>
      <vt:lpstr>СТАТЬЯ 64. ДОШКОЛЬНОЕ ОБРАЗОВАНИЕ</vt:lpstr>
      <vt:lpstr>СТАТЬЯ 65. ПЛАТА, ВЗИМАЕМАЯ С РОДИТЕЛЕЙ (ЗАКОННЫХ ПРЕДСТАВИТЕЛЕЙ) ЗА ПРИСМОТР И УХОД ЗА ДЕТЬМИ, ОСВАИВАЮЩИМИ ОБРАЗОВАТЕЛЬНЫЕ ПРОГРАММЫ ДОШКОЛЬНОГО ОБРАЗОВАНИЯ В ОРГАНИЗАЦИЯХ, ОСУЩЕСТВЛЯЮЩИХ ОБРАЗОВАТЕЛЬНУЮ ДЕЯТЕЛЬНОСТЬ</vt:lpstr>
      <vt:lpstr>Глава 12. Управление системой образования. Государственная регламентация образовательной деятельности СТАТЬЯ 91. ЛИЦЕНЗИРОВАНИЕ ОБРАЗОВАТЕЛЬНОЙ ДЕЯТЕЛЬНОСТИ</vt:lpstr>
      <vt:lpstr>Глава 13. Экономическая деятельность и финансовое обеспечение в сфере образования СТАТЬЯ 99. ОСОБЕННОСТИ ФИНАНСОВОГО ОБЕСПЕЧЕНИЯ ОКАЗАНИЯ ГОСУДАРСТВЕННЫХ И МУНИЦИПАЛЬНЫХ УСЛУГ В СФЕРЕ ОБРАЗОВАНИЯ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на тему: "Родительское собрание: НОВЫЙ ЗАКОН ОБ ОБРАЗОВАНИИ Настоящий Федеральный закон вступает в силу с 1 сентября 2013 года* С 1 января 2014 года вступают в силу." — Транслит презентации:</dc:title>
  <dc:creator>Ольга Николаевна</dc:creator>
  <cp:lastModifiedBy>Ольга Николаевна</cp:lastModifiedBy>
  <cp:revision>19</cp:revision>
  <dcterms:created xsi:type="dcterms:W3CDTF">2014-04-14T12:52:38Z</dcterms:created>
  <dcterms:modified xsi:type="dcterms:W3CDTF">2014-11-27T14:46:15Z</dcterms:modified>
</cp:coreProperties>
</file>