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342" r:id="rId3"/>
    <p:sldId id="259" r:id="rId4"/>
    <p:sldId id="302" r:id="rId5"/>
    <p:sldId id="303" r:id="rId6"/>
    <p:sldId id="305" r:id="rId7"/>
    <p:sldId id="306" r:id="rId8"/>
    <p:sldId id="308" r:id="rId9"/>
    <p:sldId id="309" r:id="rId10"/>
    <p:sldId id="310" r:id="rId11"/>
    <p:sldId id="343" r:id="rId12"/>
    <p:sldId id="344" r:id="rId13"/>
    <p:sldId id="345" r:id="rId14"/>
    <p:sldId id="346" r:id="rId15"/>
    <p:sldId id="347" r:id="rId16"/>
    <p:sldId id="348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6" r:id="rId40"/>
    <p:sldId id="337" r:id="rId41"/>
    <p:sldId id="340" r:id="rId42"/>
    <p:sldId id="341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58C87C5-6022-41B7-822F-058CF7A74B57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021642E-6871-4DEE-935A-6DBF8B6D72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31640" y="1268760"/>
            <a:ext cx="6778625" cy="173196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altLang="ru-RU" sz="4000" b="1" dirty="0">
                <a:solidFill>
                  <a:srgbClr val="002060"/>
                </a:solidFill>
              </a:rPr>
              <a:t>Нормативно-правовое  обеспечение реализации ФГОС дошкольного образования</a:t>
            </a: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575509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756263" cy="1054250"/>
          </a:xfrm>
        </p:spPr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11. ФЕДЕРАЛЬНЫЕ ГОСУДАРСТВЕННЫЕ ОБРАЗОВАТЕЛЬНЫЕ СТАНДАРТЫ И ФЕДЕРАЛЬНЫЕ ГОСУДАРСТВЕННЫЕ ТРЕБОВАНИЯ. ОБРАЗОВАТЕЛЬНЫЕ СТАНДАРТЫ</a:t>
            </a:r>
            <a:r>
              <a:rPr lang="ru-RU" sz="1600" b="1" dirty="0"/>
              <a:t/>
            </a:r>
            <a:br>
              <a:rPr lang="ru-RU" sz="1600" b="1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73444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563960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 стандарт дошкольного образования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от 17 октября 2013 года № 1155)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Настоящий федеральный государственный образовательный стандарт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дошкольного образования представляет собой совокупность обязательных государственных гарантий бесплатного доступного качественного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145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Стандарте учитываются: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индивидуальные потребности ребенка, связанные с его жизненной ситуацией и состоянием здоровья, определяющие особые условия получения им образования (далее - особые образовательные потребности), индивидуальные потребности отдельных категорий детей, в том числе с ограниченными возможностями здоровья;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возможности освоения ребенком Программы на разных этапах ее реализации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90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дошкольного образования: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поддержка инициативы детей в различных видах деятельности;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сотрудничество Организации с семьей;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приобщение детей к социокультурным нормам, традициям семьи, общества и государства;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формирование познавательных интересов и познавательных действий ребенка в различных видах деятельности;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учет этнокультурной ситуации развития детей.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025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9665" y="548680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направлен на достижение следующих целей: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повышение социального статуса дошкольного образования;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обеспечение государством равенства возможностей для каждого ребенка в получении качественного дошкольного образования;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сохранение единства образовательного пространства Российской Федерации относительно уровня дошкольного образования.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1.6. Стандарт направлен на решение следующих задач: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охраны и укрепления физического и психического здоровья детей, в том числе их эмоционального благополучия;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965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объединения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формирования социокультурной среды, соответствующей возрастным, индивидуальным, психологическим и физиологическим особенностям детей;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965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36912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условиям реализации основной образовательной программы дошкольного образования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педагогические условия, требования к развивающей предметно – пространственной среде; кадровые условия и финансовые условия).</a:t>
            </a:r>
          </a:p>
          <a:p>
            <a:pPr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структуре  образовательной программы дошкольного образования (программа определяет содержание и организацию образовательной деятельности на уровне дошкольного образования).</a:t>
            </a:r>
          </a:p>
          <a:p>
            <a:pPr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результатам освоения основной образовательной программы дошкольного образования (целевые ориентиры)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ТРЕБОВАНИЯ, ОБЯЗАТЕЛЬНЫЕ ПРИ РЕАЛИЗАЦИИ ПРОГРАММЫ</a:t>
            </a: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676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12. ОБРАЗОВАТЕЛЬНЫЕ </a:t>
            </a:r>
            <a:r>
              <a:rPr lang="ru-RU" sz="1600" b="1" cap="all" dirty="0" smtClean="0">
                <a:solidFill>
                  <a:schemeClr val="tx1"/>
                </a:solidFill>
              </a:rPr>
              <a:t>ПРОГРАММЫ</a:t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1. Образовательные программы определяют содержание образования. Содержание образования должно содействовать взаимопониманию и сотрудничеству между людьми, народами независимо от расовой, национальной, этнической, религиозной и социальной принадлежности, учитывать разнообразие мировоззренческих подходов, способствовать реализации права обучающихся на свободный выбор мнений и убеждений, обеспечивать развитие способностей каждого человека, формирование и развитие его личности в соответствии с принятыми в семье и обществе духовно-нравственными и социокультурными ценностями. </a:t>
            </a:r>
          </a:p>
        </p:txBody>
      </p:sp>
    </p:spTree>
    <p:extLst>
      <p:ext uri="{BB962C8B-B14F-4D97-AF65-F5344CB8AC3E}">
        <p14:creationId xmlns:p14="http://schemas.microsoft.com/office/powerpoint/2010/main" val="4258112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348880"/>
            <a:ext cx="7756263" cy="1054250"/>
          </a:xfrm>
        </p:spPr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13. ОБЩИЕ ТРЕБОВАНИЯ К РЕАЛИЗАЦИИ ОБРАЗОВАТЕЛЬНЫХ ПРОГРАММ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91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790" y="513006"/>
            <a:ext cx="7756263" cy="1054250"/>
          </a:xfrm>
        </p:spPr>
        <p:txBody>
          <a:bodyPr/>
          <a:lstStyle/>
          <a:p>
            <a:pPr algn="l"/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14. ЯЗЫК </a:t>
            </a:r>
            <a:r>
              <a:rPr lang="ru-RU" sz="1600" b="1" cap="all" dirty="0" smtClean="0">
                <a:solidFill>
                  <a:schemeClr val="tx1"/>
                </a:solidFill>
              </a:rPr>
              <a:t>ОБРАЗОВАНИЯ</a:t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В </a:t>
            </a:r>
            <a:r>
              <a:rPr lang="ru-RU" sz="1600" dirty="0">
                <a:solidFill>
                  <a:schemeClr val="tx1"/>
                </a:solidFill>
              </a:rPr>
              <a:t>Российской Федерации гарантируется получение образования на государственном языке Российской Федерации, а также выбор языка обучения и воспитания в пределах возможностей, предоставляемых системой образования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Образование </a:t>
            </a:r>
            <a:r>
              <a:rPr lang="ru-RU" sz="1600" dirty="0">
                <a:solidFill>
                  <a:schemeClr val="tx1"/>
                </a:solidFill>
              </a:rPr>
              <a:t>может быть получено на иностранном языке в соответствии с образовательной программой и в порядке, установленном законодательством об образовании и локальными нормативными актами организации, осуществляющей образовательную деятельность.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6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31640" y="1268760"/>
            <a:ext cx="6778625" cy="173196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НОВЫЙ ЗАКОН</a:t>
            </a:r>
            <a:br>
              <a:rPr lang="ru-RU" sz="4000" b="1" dirty="0" smtClean="0"/>
            </a:br>
            <a:r>
              <a:rPr lang="ru-RU" sz="4000" b="1" dirty="0" smtClean="0"/>
              <a:t>« ОБ ОБРАЗОВАНИИ </a:t>
            </a:r>
            <a:br>
              <a:rPr lang="ru-RU" sz="4000" b="1" dirty="0" smtClean="0"/>
            </a:br>
            <a:r>
              <a:rPr lang="ru-RU" sz="4900" b="1" dirty="0" smtClean="0"/>
              <a:t>Российской Федерации</a:t>
            </a:r>
            <a:r>
              <a:rPr lang="ru-RU" sz="4900" b="1" smtClean="0"/>
              <a:t>» Федеральный закон вступил </a:t>
            </a:r>
            <a:r>
              <a:rPr lang="ru-RU" sz="4900" b="1" dirty="0" smtClean="0"/>
              <a:t>в силу с 1 сентября 2013 года</a:t>
            </a:r>
            <a:r>
              <a:rPr lang="ru-RU" sz="4900" dirty="0"/>
              <a:t> </a:t>
            </a:r>
            <a:br>
              <a:rPr lang="ru-RU" sz="4900" dirty="0"/>
            </a:b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1622429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chemeClr val="tx1"/>
                </a:solidFill>
              </a:rPr>
              <a:t>Глава </a:t>
            </a:r>
            <a:r>
              <a:rPr lang="ru-RU" sz="1600" b="1" dirty="0">
                <a:solidFill>
                  <a:schemeClr val="tx1"/>
                </a:solidFill>
              </a:rPr>
              <a:t>3. Лица, осуществляющие образовательную деятельность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>СТАТЬЯ 23. ТИПЫ ОБРАЗОВАТЕЛЬНЫХ </a:t>
            </a:r>
            <a:r>
              <a:rPr lang="ru-RU" sz="1600" b="1" cap="all" dirty="0" smtClean="0">
                <a:solidFill>
                  <a:schemeClr val="tx1"/>
                </a:solidFill>
              </a:rPr>
              <a:t>ОРГАНИЗАЦИЙ</a:t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1. Образовательные организации подразделяются на типы в соответствии с образовательными программами, реализация которых является основной целью их деятельности.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2. В Российской Федерации устанавливаются следующие типы образовательных организаций, реализующих основные образовательные программы: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1) дошкольная образовательная организация - образовательная организация, осуществляющая в качестве основной цели ее деятельности образовательную деятельность по образовательным программам дошкольного образования, присмотр и уход за детьми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2) общеобразовательная организация;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3) профессиональная образовательная организация;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4) образовательная организация высшего образования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462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25. УСТАВ ОБРАЗОВАТЕЛЬНОЙ </a:t>
            </a:r>
            <a:r>
              <a:rPr lang="ru-RU" sz="1600" b="1" cap="all" dirty="0" smtClean="0">
                <a:solidFill>
                  <a:schemeClr val="tx1"/>
                </a:solidFill>
              </a:rPr>
              <a:t>ОРГАНИЗАЦИИ</a:t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1. Образовательная организация действует на основании устава, утвержденного в порядке, установленном законодательством Российской Федерации.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2. В уставе образовательной организации должна содержаться наряду с информацией, предусмотренной законодательством Российской Федерации, следующая информация: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1) тип образовательной организации;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2) учредитель или учредители образовательной организации;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3) виды реализуемых образовательных программ с указанием уровня образования и (или) направленности;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4) структура и компетенция органов управления образовательной организацией, порядок их формирования и сроки полномочий.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3. В образовательной организации должны быть созданы условия для ознакомления всех работников, обучающихся, родителей (законных представителей) несовершеннолетних обучающихся с ее уставом.</a:t>
            </a:r>
          </a:p>
        </p:txBody>
      </p:sp>
    </p:spTree>
    <p:extLst>
      <p:ext uri="{BB962C8B-B14F-4D97-AF65-F5344CB8AC3E}">
        <p14:creationId xmlns:p14="http://schemas.microsoft.com/office/powerpoint/2010/main" val="3786647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7756263" cy="1054250"/>
          </a:xfrm>
        </p:spPr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26. УПРАВЛЕНИЕ ОБРАЗОВАТЕЛЬНОЙ ОРГАНИЗАЦИЕЙ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644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28. КОМПЕТЕНЦИЯ, ПРАВА, ОБЯЗАННОСТИ И ОТВЕТСТВЕННОСТЬ ОБРАЗОВАТЕЛЬНОЙ </a:t>
            </a:r>
            <a:r>
              <a:rPr lang="ru-RU" sz="1600" b="1" cap="all" dirty="0" smtClean="0">
                <a:solidFill>
                  <a:schemeClr val="tx1"/>
                </a:solidFill>
              </a:rPr>
              <a:t>ОРГАНИЗАЦИИ</a:t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/>
            </a:r>
            <a:br>
              <a:rPr lang="ru-RU" sz="1600" b="1" cap="all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Образовательные </a:t>
            </a:r>
            <a:r>
              <a:rPr lang="ru-RU" sz="1600" dirty="0">
                <a:solidFill>
                  <a:schemeClr val="tx1"/>
                </a:solidFill>
              </a:rPr>
              <a:t>организации свободны в определении содержания образования, выборе учебно-методического обеспечения, образовательных технологий по реализуемым ими образовательным программам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Компетенции образовательной организации в сфере деятельности относится: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1) </a:t>
            </a:r>
            <a:r>
              <a:rPr lang="ru-RU" sz="1600" dirty="0">
                <a:solidFill>
                  <a:schemeClr val="tx1"/>
                </a:solidFill>
              </a:rPr>
              <a:t>разработка и принятие правил внутреннего распорядка обучающихся, правил внутреннего трудового распорядка, иных локальных нормативных актов;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2) материально-техническое обеспечение образовательной деятельности, оборудование помещений в соответствии с государственными и местными нормами и требованиями, в том числе в соответствии с федеральными государственными образовательными стандартами, федеральными государственными требованиями, образовательными стандартами;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3) предоставление учредителю и общественности ежегодного отчета о поступлении и расходовании финансовых и материальных средств, а также отчета о результатах </a:t>
            </a:r>
            <a:r>
              <a:rPr lang="ru-RU" sz="1600" dirty="0" err="1">
                <a:solidFill>
                  <a:schemeClr val="tx1"/>
                </a:solidFill>
              </a:rPr>
              <a:t>самообследования</a:t>
            </a:r>
            <a:r>
              <a:rPr lang="ru-RU" sz="1600" dirty="0">
                <a:solidFill>
                  <a:schemeClr val="tx1"/>
                </a:solidFill>
              </a:rPr>
              <a:t>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4) установление штатного расписания, если иное не установлено нормативными правовыми актами Российской Федерации;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5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651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5) </a:t>
            </a:r>
            <a:r>
              <a:rPr lang="ru-RU" sz="1600" dirty="0">
                <a:solidFill>
                  <a:schemeClr val="tx1"/>
                </a:solidFill>
              </a:rPr>
              <a:t>прием на работу работников, заключение с ними и расторжение трудовых договоров, если иное не установлено настоящим Федеральным законом, распределение должностных обязанностей, создание условий и организация дополнительного профессионального образования работников;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6) разработка и утверждение образовательных программ образовательной организации;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7) разработка и утверждение по согласованию с учредителем программы развития образовательной организации, если иное не установлено настоящим Федеральным законом;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8) прием обучающихся в образовательную организацию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9) определение списка учебников в соответствии с утвержденным федеральным перечнем учебников, рекомендованных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а также учебных пособий, допущенных к использованию при реализации указанных образовательных программ такими организациями;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144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10</a:t>
            </a:r>
            <a:r>
              <a:rPr lang="ru-RU" sz="1600" dirty="0">
                <a:solidFill>
                  <a:schemeClr val="tx1"/>
                </a:solidFill>
              </a:rPr>
              <a:t>) осуществление текущего контроля успеваемости и промежуточной аттестации обучающихся, установление их форм, периодичности и порядка проведения;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11) индивидуальный учет результатов освоения обучающимися образовательных программ, а также хранение в архивах информации об этих результатах на бумажных и (или) электронных носителях;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12) использование и совершенствование методов обучения и воспитания, образовательных технологий, электронного обучения;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13) проведение </a:t>
            </a:r>
            <a:r>
              <a:rPr lang="ru-RU" sz="1600" dirty="0" err="1">
                <a:solidFill>
                  <a:schemeClr val="tx1"/>
                </a:solidFill>
              </a:rPr>
              <a:t>самообследования</a:t>
            </a:r>
            <a:r>
              <a:rPr lang="ru-RU" sz="1600" dirty="0">
                <a:solidFill>
                  <a:schemeClr val="tx1"/>
                </a:solidFill>
              </a:rPr>
              <a:t>, обеспечение функционирования внутренней системы оценки качества образования;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14) обеспечение в образовательной организации, имеющей интернат, необходимых условий содержания обучающихся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15) создание необходимых условий для охраны и укрепления здоровья, организации питания обучающихся и работников образовательной организации;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16) создание условий для занятия обучающимися физической культурой и спортом;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17) приобретение или изготовление бланков документов об образовании и (или) о квалификации;</a:t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81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18</a:t>
            </a:r>
            <a:r>
              <a:rPr lang="ru-RU" sz="1600" dirty="0">
                <a:solidFill>
                  <a:schemeClr val="tx1"/>
                </a:solidFill>
              </a:rPr>
              <a:t>) установление требований к одежде обучающихся, если иное не установлено настоящим Федеральным законом или законодательством субъектов Российской Федерации;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19) содействие деятельности общественных объединений обучающихся, родителей (законных представителей) несовершеннолетних обучающихся, осуществляемой в образовательной организации и не запрещенной законодательством Российской Федерации;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20) организация научно-методической работы, в том числе организация и проведение научных и методических конференций, семинаров;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21) обеспечение создания и ведения официального сайта образовательной организации в сети "Интернет";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22) иные вопросы в соответствии с законодательством Российской Федерации.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33832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29. ИНФОРМАЦИОННАЯ ОТКРЫТОСТЬ ОБРАЗОВАТЕЛЬНОЙ </a:t>
            </a:r>
            <a:r>
              <a:rPr lang="ru-RU" sz="1600" b="1" cap="all" dirty="0" smtClean="0">
                <a:solidFill>
                  <a:schemeClr val="tx1"/>
                </a:solidFill>
              </a:rPr>
              <a:t>ОРГАНИЗАЦИИ</a:t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/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Образовательные </a:t>
            </a:r>
            <a:r>
              <a:rPr lang="ru-RU" sz="1600" dirty="0">
                <a:solidFill>
                  <a:schemeClr val="tx1"/>
                </a:solidFill>
              </a:rPr>
              <a:t>организации формируют открытые и общедоступные информационные ресурсы, содержащие информацию об их деятельности, и обеспечивают доступ к таким ресурсам посредством размещения их в информационно-телекоммуникационных сетях, в том числе на официальном сайте образовательной организации в сети "Интернет".</a:t>
            </a:r>
          </a:p>
        </p:txBody>
      </p:sp>
    </p:spTree>
    <p:extLst>
      <p:ext uri="{BB962C8B-B14F-4D97-AF65-F5344CB8AC3E}">
        <p14:creationId xmlns:p14="http://schemas.microsoft.com/office/powerpoint/2010/main" val="455806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30. ЛОКАЛЬНЫЕ НОРМАТИВНЫЕ АКТЫ, СОДЕРЖАЩИЕ НОРМЫ, РЕГУЛИРУЮЩИЕ ОБРАЗОВАТЕЛЬНЫЕ ОТНОШЕНИЯ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18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Глава </a:t>
            </a:r>
            <a:r>
              <a:rPr lang="ru-RU" sz="1600" b="1" dirty="0">
                <a:solidFill>
                  <a:schemeClr val="tx1"/>
                </a:solidFill>
              </a:rPr>
              <a:t>4. Обучающиеся и их родители (законные представители)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>СТАТЬЯ 33. ОБУЧАЮЩИЕСЯ</a:t>
            </a: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</a:t>
            </a:r>
            <a:r>
              <a:rPr lang="ru-RU" sz="1600" dirty="0">
                <a:solidFill>
                  <a:schemeClr val="tx1"/>
                </a:solidFill>
              </a:rPr>
              <a:t>. К обучающимся в зависимости от уровня осваиваемой образовательной программы, формы обучения, режима пребывания в образовательной организации относятся: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1) воспитанники - лица, осваивающие образовательную программу дошкольного образования, лица, осваивающие основную общеобразовательную программу с одновременным проживанием или нахождением в образовательной организации</a:t>
            </a:r>
            <a:r>
              <a:rPr lang="ru-RU" sz="1600" dirty="0" smtClean="0">
                <a:solidFill>
                  <a:schemeClr val="tx1"/>
                </a:solidFill>
              </a:rPr>
              <a:t>;</a:t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5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052736"/>
            <a:ext cx="741682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/>
              <a:t>Федеральный закон </a:t>
            </a:r>
            <a:r>
              <a:rPr lang="ru-RU" sz="3600" dirty="0"/>
              <a:t>содержит 5 ключевых </a:t>
            </a:r>
            <a:r>
              <a:rPr lang="ru-RU" sz="3600" dirty="0" smtClean="0"/>
              <a:t>понятий:</a:t>
            </a:r>
          </a:p>
          <a:p>
            <a:r>
              <a:rPr lang="ru-RU" sz="2400" dirty="0" smtClean="0"/>
              <a:t>1.  ОБУЧЕНИЕ </a:t>
            </a:r>
          </a:p>
          <a:p>
            <a:r>
              <a:rPr lang="ru-RU" sz="2400" dirty="0" smtClean="0"/>
              <a:t>2.  РАЗВИТИЕ </a:t>
            </a:r>
          </a:p>
          <a:p>
            <a:r>
              <a:rPr lang="ru-RU" sz="2400" dirty="0" smtClean="0"/>
              <a:t>3.  СОЦИАЛИЗАЦИЯ </a:t>
            </a:r>
          </a:p>
          <a:p>
            <a:r>
              <a:rPr lang="ru-RU" sz="2400" dirty="0" smtClean="0"/>
              <a:t>4.  ИНДИВИДУАЛИЗАЦИЯ </a:t>
            </a:r>
          </a:p>
          <a:p>
            <a:r>
              <a:rPr lang="ru-RU" sz="2400" dirty="0" smtClean="0"/>
              <a:t>5.  </a:t>
            </a:r>
            <a:r>
              <a:rPr lang="ru-RU" sz="2400" dirty="0"/>
              <a:t>ЛИЧНОСТЬ</a:t>
            </a:r>
            <a:r>
              <a:rPr lang="ru-RU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8986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41. ОХРАНА ЗДОРОВЬЯ ОБУЧАЮЩИХСЯ</a:t>
            </a: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u="sng" dirty="0">
                <a:solidFill>
                  <a:schemeClr val="tx1"/>
                </a:solidFill>
              </a:rPr>
              <a:t>1. Охрана здоровья обучающихся включает в себя: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1) оказание первичной медико-санитарной помощи в порядке, установленном законодательством в сфере охраны здоровья;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2) организацию питания обучающихся;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3) определение оптимальной учебной, </a:t>
            </a:r>
            <a:r>
              <a:rPr lang="ru-RU" sz="1600" dirty="0" err="1">
                <a:solidFill>
                  <a:schemeClr val="tx1"/>
                </a:solidFill>
              </a:rPr>
              <a:t>внеучебной</a:t>
            </a:r>
            <a:r>
              <a:rPr lang="ru-RU" sz="1600" dirty="0">
                <a:solidFill>
                  <a:schemeClr val="tx1"/>
                </a:solidFill>
              </a:rPr>
              <a:t> нагрузки, режима учебных занятий и продолжительности каникул;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4) пропаганду и обучение навыкам здорового образа жизни, требованиям охраны труда;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5) организацию и создание условий для профилактики заболеваний и оздоровления обучающихся, для занятия ими физической культурой и спортом;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6) прохождение обучающимися в соответствии с законодательством Российской Федерации периодических медицинских осмотров и диспансеризации;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7) профилактику и запрещение курения, употребления алкогольных, слабоалкогольных напитков, пива, наркотических средств и психотропных веществ, их </a:t>
            </a:r>
            <a:r>
              <a:rPr lang="ru-RU" sz="1600" dirty="0" err="1">
                <a:solidFill>
                  <a:schemeClr val="tx1"/>
                </a:solidFill>
              </a:rPr>
              <a:t>прекурсоров</a:t>
            </a:r>
            <a:r>
              <a:rPr lang="ru-RU" sz="1600" dirty="0">
                <a:solidFill>
                  <a:schemeClr val="tx1"/>
                </a:solidFill>
              </a:rPr>
              <a:t> и аналогов и других одурманивающих веществ;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8) обеспечение безопасности обучающихся во время пребывания в организации, осуществляющей образовательную деятельность;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9) профилактику несчастных случаев с обучающимися во время пребывания в организации, осуществляющей образовательную деятельность;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10) проведение санитарно-противоэпидемических и профилактических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809562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b="1" cap="all" dirty="0">
                <a:solidFill>
                  <a:schemeClr val="tx1"/>
                </a:solidFill>
              </a:rPr>
              <a:t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916833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Психолого-педагогическая</a:t>
            </a:r>
            <a:r>
              <a:rPr lang="ru-RU" dirty="0"/>
              <a:t>, медицинская и социальная помощь включает в себя:</a:t>
            </a:r>
          </a:p>
          <a:p>
            <a:pPr algn="just"/>
            <a:r>
              <a:rPr lang="ru-RU" dirty="0"/>
              <a:t>1) психолого-педагогическое консультирование обучающихся, их родителей (законных представителей) и педагогических работников;</a:t>
            </a:r>
          </a:p>
          <a:p>
            <a:pPr algn="just"/>
            <a:r>
              <a:rPr lang="ru-RU" dirty="0"/>
              <a:t>2) коррекционно-развивающие и компенсирующие занятия с обучающимися, логопедическую помощь обучающимся;</a:t>
            </a:r>
          </a:p>
          <a:p>
            <a:pPr algn="just"/>
            <a:r>
              <a:rPr lang="ru-RU" dirty="0"/>
              <a:t>3) комплекс реабилитационных и других медицинских мероприятий</a:t>
            </a:r>
            <a:r>
              <a:rPr lang="ru-RU" dirty="0" smtClean="0"/>
              <a:t>;</a:t>
            </a:r>
          </a:p>
          <a:p>
            <a:pPr algn="just"/>
            <a:r>
              <a:rPr lang="ru-RU" dirty="0"/>
              <a:t>Психолого-педагогическая, медицинская и социальная помощь оказывается детям на основании заявления или согласия в письменной форме их родителей (законных представителей).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569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44. ПРАВА, ОБЯЗАННОСТИ И ОТВЕТСТВЕННОСТЬ В СФЕРЕ ОБРАЗОВАНИЯ РОДИТЕЛЕЙ (ЗАКОННЫХ ПРЕДСТАВИТЕЛЕЙ) НЕСОВЕРШЕННОЛЕТНИХ ОБУЧАЮЩИХСЯ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132856"/>
            <a:ext cx="83884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1. Родители (законные представители) несовершеннолетних обучающихся имеют преимущественное право на обучение и воспитание детей перед всеми другими лицами. Они обязаны заложить основы физического, нравственного и интеллектуального развития личности ребенка.</a:t>
            </a:r>
          </a:p>
          <a:p>
            <a:pPr algn="just"/>
            <a:r>
              <a:rPr lang="ru-RU" dirty="0"/>
              <a:t>2. Органы государственной власти и органы местного самоуправления, образовательные организации оказывают помощь родителям (законным представителям) несовершеннолетних обучающихся в воспитании детей, охране и укреплении их физического и психического здоровья, развитии индивидуальных способностей и необходимой коррекции нарушений их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2721993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2656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</a:t>
            </a:r>
            <a:r>
              <a:rPr lang="ru-RU" dirty="0"/>
              <a:t>. Родители (законные представители) несовершеннолетних обучающихся имеют </a:t>
            </a:r>
            <a:r>
              <a:rPr lang="ru-RU" b="1" dirty="0"/>
              <a:t>право:</a:t>
            </a:r>
          </a:p>
          <a:p>
            <a:pPr algn="just"/>
            <a:r>
              <a:rPr lang="ru-RU" dirty="0"/>
              <a:t>1) выбирать до завершения получения ребенком основного общего образования с учетом мнения ребенка, а также с учетом рекомендаций психолого-медико-педагогической комиссии (при их наличии) формы получения образования и формы обучения, организации, осуществляющие образовательную деятельность, язык, языки образования, факультативные и элективные учебные предметы, курсы, дисциплины (модули) из перечня, предлагаемого организацией, осуществляющей образовательную деятельность;</a:t>
            </a:r>
          </a:p>
          <a:p>
            <a:pPr algn="just"/>
            <a:r>
              <a:rPr lang="ru-RU" dirty="0"/>
              <a:t>2) дать ребенку дошкольное, начальное общее, основное общее, среднее общее образование в семье. Ребенок, получающий образование в семье, по решению его родителей (законных представителей) с учетом его мнения на любом этапе обучения вправе продолжить образование в образовательной организации;</a:t>
            </a:r>
          </a:p>
          <a:p>
            <a:pPr algn="just"/>
            <a:r>
              <a:rPr lang="ru-RU" dirty="0"/>
              <a:t>3) знакомиться с уставом организации, осуществляющей образовательную деятельность, лицензией на осуществление образовательной деятельности, со свидетельством о государственной аккредитации, с учебно-программной документацией и другими документами, регламентирующими организацию и осуществление образовательной деятельности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8593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4) знакомиться с содержанием образования, используемыми методами обучения и воспитания, образовательными технологиями, а также с оценками успеваемости своих детей;</a:t>
            </a:r>
          </a:p>
          <a:p>
            <a:r>
              <a:rPr lang="ru-RU" dirty="0"/>
              <a:t>5) защищать права и законные интересы обучающихся;</a:t>
            </a:r>
          </a:p>
          <a:p>
            <a:r>
              <a:rPr lang="ru-RU" dirty="0"/>
              <a:t>6) получать информацию о всех видах планируемых обследований (психологических, психолого-педагогических) обучающихся, давать согласие на проведение таких обследований или участие в таких обследованиях, отказаться от их проведения или участия в них, получать информацию о результатах проведенных обследований обучающихся;</a:t>
            </a:r>
          </a:p>
          <a:p>
            <a:r>
              <a:rPr lang="ru-RU" dirty="0"/>
              <a:t>7) принимать участие в управлении организацией, осуществляющей образовательную деятельность, в форме, определяемой уставом этой организации;</a:t>
            </a:r>
          </a:p>
          <a:p>
            <a:r>
              <a:rPr lang="ru-RU" dirty="0"/>
              <a:t>8) присутствовать при обследовании детей психолого-медико-педагогической комиссией, обсуждении результатов обследования и рекомендаций, полученных по результатам обследования, высказывать свое мнение относительно предлагаемых условий для организации обучения и воспитания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21883052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4. Родители (законные представители) несовершеннолетних обучающихся </a:t>
            </a:r>
            <a:r>
              <a:rPr lang="ru-RU" b="1" dirty="0"/>
              <a:t>обязаны:</a:t>
            </a:r>
          </a:p>
          <a:p>
            <a:pPr algn="just"/>
            <a:r>
              <a:rPr lang="ru-RU" dirty="0"/>
              <a:t>1) обеспечить получение детьми общего образования;</a:t>
            </a:r>
          </a:p>
          <a:p>
            <a:pPr algn="just"/>
            <a:r>
              <a:rPr lang="ru-RU" dirty="0"/>
              <a:t>2) соблюдать правила внутреннего распорядка организации, осуществляющей образовательную деятельность, правила проживания обучающихся в интернатах, требования локальных нормативных актов, которые устанавливают режим занятий обучающихся, порядок регламентации образовательных отношений между образовательной организацией и обучающимися и (или) их родителями (законными представителями) и оформления возникновения, приостановления и прекращения этих отношений;</a:t>
            </a:r>
          </a:p>
          <a:p>
            <a:pPr algn="just"/>
            <a:r>
              <a:rPr lang="ru-RU" dirty="0"/>
              <a:t>3) уважать честь и достоинство обучающихся и работников организации, осуществляющей образовательную деятельность.</a:t>
            </a:r>
          </a:p>
          <a:p>
            <a:pPr algn="just"/>
            <a:r>
              <a:rPr lang="ru-RU" dirty="0"/>
              <a:t>5. Иные права и обязанности родителей (законных представителей) несовершеннолетних обучающихся устанавливаются настоящим Федеральным законом, иными федеральными законами, договором об образовании (при его наличии).</a:t>
            </a:r>
          </a:p>
          <a:p>
            <a:pPr algn="just"/>
            <a:r>
              <a:rPr lang="ru-RU" dirty="0"/>
              <a:t>6. За неисполнение или ненадлежащее исполнение обязанностей, установленных настоящим Федеральным законом и иными федеральными законами, родители (законные представители) несовершеннолетних обучающихся несут ответственность, предусмотренную законодательством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3508002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45. ЗАЩИТА ПРАВ ОБУЧАЮЩИХСЯ, РОДИТЕЛЕЙ (ЗАКОННЫХ ПРЕДСТАВИТЕЛЕЙ) НЕСОВЕРШЕННОЛЕТНИХ ОБУЧАЮЩИХСЯ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154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>
                <a:solidFill>
                  <a:schemeClr val="tx1"/>
                </a:solidFill>
              </a:rPr>
              <a:t>Глава 5. Педагогические, руководящие и иные работники организаций, осуществляющих образовательную деятельность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>СТАТЬЯ 46. ПРАВО НА ЗАНЯТИЕ ПЕДАГОГИЧЕСКОЙ ДЕЯТЕЛЬНОСТЬЮ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132856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1. Право на занятие педагогической деятельностью имеют лица, имеющие среднее профессиональное или высшее образование и отвечающие квалификационным требованиям, указанным в квалификационных справочниках, и (или) профессиональным стандартам.</a:t>
            </a:r>
          </a:p>
          <a:p>
            <a:pPr algn="just"/>
            <a:r>
              <a:rPr lang="ru-RU" dirty="0"/>
              <a:t>2. Номенклатура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 утверждается Правительством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3681241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47. ПРАВОВОЙ СТАТУС ПЕДАГОГИЧЕСКИХ РАБОТНИКОВ. ПРАВА И СВОБОДЫ ПЕДАГОГИЧЕСКИХ РАБОТНИКОВ, ГАРАНТИИ ИХ РЕАЛИЗАЦИИ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276872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/>
              <a:t>СТАТЬЯ 48. ОБЯЗАННОСТИ И ОТВЕТСТВЕННОСТЬ ПЕДАГОГИЧЕСКИХ РАБОТНИКОВ</a:t>
            </a:r>
            <a:endParaRPr lang="ru-RU" sz="1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105835"/>
            <a:ext cx="7344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/>
              <a:t>СТАТЬЯ 49. АТТЕСТАЦИЯ ПЕДАГОГИЧЕСКИХ РАБОТНИКОВ</a:t>
            </a:r>
            <a:endParaRPr lang="ru-RU" sz="1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3645024"/>
            <a:ext cx="7344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/>
              <a:t>СТАТЬЯ 50. НАУЧНО-ПЕДАГОГИЧЕСКИЕ РАБОТНИКИ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3987864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/>
              <a:t>СТАТЬЯ 51. ПРАВОВОЙ СТАТУС РУКОВОДИТЕЛЯ ОБРАЗОВАТЕЛЬНОЙ ОРГАНИЗАЦИИ. ПРЕЗИДЕНТ ОБРАЗОВАТЕЛЬНОЙ ОРГАНИЗАЦИИ ВЫСШЕГО ОБРАЗОВАНИЯ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848121"/>
            <a:ext cx="698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/>
              <a:t>СТАТЬЯ 52. ИНЫЕ РАБОТНИКИ ОБРАЗОВАТЕЛЬНЫХ ОРГАНИЗАЦИЙ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5087834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64. ДОШКОЛЬНОЕ ОБРАЗОВАНИЕ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87463"/>
            <a:ext cx="85689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1. Дошкольное образование направлено на формирование общей культуры,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детей дошкольного возраста.</a:t>
            </a:r>
          </a:p>
          <a:p>
            <a:r>
              <a:rPr lang="ru-RU" sz="1600" dirty="0"/>
              <a:t>2. Образовательные программы дошкольного образования направлены на 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деятельности. Освоение образовательных программ дошкольного образования не сопровождается проведением промежуточных аттестаций и итоговой аттестации обучающихся.</a:t>
            </a:r>
          </a:p>
          <a:p>
            <a:r>
              <a:rPr lang="ru-RU" sz="1600" dirty="0"/>
              <a:t>3. Родители (законные представители) несовершеннолетних обучающихся, обеспечивающие получение детьми дошкольного образования в форме семейного образования, имеют право на получение методической, психолого-педагогической, диагностической и консультативной помощи без взимания платы, в том числе в дошкольных образовательных организациях и общеобразовательных организациях, если в них созданы соответствующие консультационные центры. Обеспечение предоставления таких видов помощи осуществляется органами государственной власти субъектов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35154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Глава </a:t>
            </a:r>
            <a:r>
              <a:rPr lang="ru-RU" b="1" dirty="0"/>
              <a:t>1. Общие положения</a:t>
            </a:r>
            <a:endParaRPr lang="ru-RU" dirty="0"/>
          </a:p>
          <a:p>
            <a:r>
              <a:rPr lang="ru-RU" b="1" cap="all" dirty="0"/>
              <a:t>СТАТЬЯ 1. ПРЕДМЕТ РЕГУЛИРОВАНИЯ НАСТОЯЩЕГО ФЕДЕРАЛЬНОГО ЗАКОНА</a:t>
            </a:r>
            <a:endParaRPr lang="ru-RU" dirty="0"/>
          </a:p>
          <a:p>
            <a:pPr marL="342900" indent="-342900" algn="just">
              <a:buAutoNum type="arabicPeriod"/>
            </a:pPr>
            <a:r>
              <a:rPr lang="ru-RU" dirty="0" smtClean="0"/>
              <a:t>Предметом </a:t>
            </a:r>
            <a:r>
              <a:rPr lang="ru-RU" dirty="0"/>
              <a:t>регулирования настоящего Федерального закона являются общественные отношения, возникающие в сфере образования в связи с реализацией права на образование, обеспечением государственных гарантий прав и свобод человека в сфере образования и созданием условий для реализации права на образование (далее - отношения в сфере образования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2. Настоящий Федеральный закон устанавливает правовые, организационные и экономические основы образования в Российской Федерации, основные принципы государственной политики Российской Федерации в сфере образования, общие правила функционирования системы образования и осуществления образовательной деятельности, определяет правовое положение участников отношений в сфере образования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538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756263" cy="1054250"/>
          </a:xfrm>
        </p:spPr>
        <p:txBody>
          <a:bodyPr/>
          <a:lstStyle/>
          <a:p>
            <a:r>
              <a:rPr lang="ru-RU" sz="1600" b="1" cap="all" dirty="0">
                <a:solidFill>
                  <a:schemeClr val="tx1"/>
                </a:solidFill>
              </a:rPr>
              <a:t>СТАТЬЯ 65. ПЛАТА, ВЗИМАЕМАЯ С РОДИТЕЛЕЙ (ЗАКОННЫХ ПРЕДСТАВИТЕЛЕЙ)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8341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>
                <a:solidFill>
                  <a:schemeClr val="tx1"/>
                </a:solidFill>
              </a:rPr>
              <a:t>Глава 12. Управление системой образования. Государственная регламентация образовательной деятельности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>СТАТЬЯ 91. ЛИЦЕНЗИРОВАНИЕ ОБРАЗОВАТЕЛЬНОЙ ДЕЯТЕЛЬНОСТИ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276872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/>
              <a:t>СТАТЬЯ 92. ГОСУДАРСТВЕННАЯ АККРЕДИТАЦИЯ ОБРАЗОВАТЕЛЬНОЙ ДЕЯТЕЛЬНОСТИ</a:t>
            </a:r>
            <a:endParaRPr lang="ru-RU" sz="1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847905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/>
              <a:t>СТАТЬЯ 93. ГОСУДАРСТВЕННЫЙ КОНТРОЛЬ (НАДЗОР) В СФЕРЕ ОБРАЗОВАНИЯ</a:t>
            </a:r>
            <a:endParaRPr lang="ru-RU" sz="1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427719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/>
              <a:t>СТАТЬЯ 98. ИНФОРМАЦИОННЫЕ СИСТЕМЫ В СИСТЕМЕ ОБРАЗОВАНИЯ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3662523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dirty="0">
                <a:solidFill>
                  <a:schemeClr val="tx1"/>
                </a:solidFill>
              </a:rPr>
              <a:t>Глава 13. Экономическая деятельность и финансовое обеспечение в сфере образования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cap="all" dirty="0">
                <a:solidFill>
                  <a:schemeClr val="tx1"/>
                </a:solidFill>
              </a:rPr>
              <a:t>СТАТЬЯ 99. ОСОБЕННОСТИ ФИНАНСОВОГО ОБЕСПЕЧЕНИЯ ОКАЗАНИЯ ГОСУДАРСТВЕННЫХ И МУНИЦИПАЛЬНЫХ УСЛУГ В СФЕРЕ ОБРАЗОВАНИЯ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060849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/>
              <a:t>СТАТЬЯ 102. ИМУЩЕСТВО ОБРАЗОВАТЕЛЬНЫХ ОРГАНИЗАЦИЙ</a:t>
            </a:r>
            <a:endParaRPr lang="ru-RU" sz="1600" b="1" dirty="0"/>
          </a:p>
          <a:p>
            <a:endParaRPr lang="ru-RU" sz="1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64562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Глава 15. Заключительные положения</a:t>
            </a:r>
          </a:p>
          <a:p>
            <a:r>
              <a:rPr lang="ru-RU" b="1" cap="all" dirty="0"/>
              <a:t>СТАТЬЯ 108. ЗАКЛЮЧИТЕЛЬНЫЕ ПОЛОЖЕНИЯ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9500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/>
              <a:t>СТАТЬЯ 2. ОСНОВНЫЕ ПОНЯТИЯ, ИСПОЛЬЗУЕМЫЕ В НАСТОЯЩЕМ ФЕДЕРАЛЬНОМ ЗАКОНЕ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1505" y="1412776"/>
            <a:ext cx="7756263" cy="3074868"/>
          </a:xfrm>
        </p:spPr>
        <p:txBody>
          <a:bodyPr/>
          <a:lstStyle/>
          <a:p>
            <a:pPr algn="just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>
                <a:solidFill>
                  <a:schemeClr val="tx1"/>
                </a:solidFill>
              </a:rPr>
              <a:t>1</a:t>
            </a:r>
            <a:r>
              <a:rPr lang="ru-RU" sz="1600" dirty="0" smtClean="0">
                <a:solidFill>
                  <a:schemeClr val="tx1"/>
                </a:solidFill>
              </a:rPr>
              <a:t>) образование; 2) воспитание; 3) обучение; 4) уровень образования; 5) квалификация; 6) ФГОС; 7) образовательный стандарт; 8) ФГТ; 9) образовательная программа; 10) примерная основная образовательная программа; 11) общее образование; 12) профессиональное образование; 13) профессиональное обучение; 14)  дополнительное образование; 15) обучающийся; 16) обучающийся с ограниченными возможностями; 17) образовательная деятельность; 18) образовательная организация; 19) организация, осуществляющая обучение; 20) организации, осуществляющие образовательную деятельность; 21) п6едагогический работник; 22) учебный план; 23) индивидуальный учебный план; 24) практика; 25) направленность (профиль) образования; 26) средства обучения и воспитания; 27) инклюзивное образование; 28) адаптированная образовательная программа; 29) качество образования; 30) отношения в сфере образования; 31) участники образовательных отношений; 32) участники отношений в сфере образования; 33) конфликт интересов педагогического работника; 34) присмотр и уход за детьми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8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4. ПРАВОВОЕ РЕГУЛИРОВАНИЕ ОТНОШЕНИЙ В </a:t>
            </a:r>
            <a:r>
              <a:rPr lang="ru-RU" sz="1600" b="1" cap="all" dirty="0" smtClean="0">
                <a:solidFill>
                  <a:schemeClr val="tx1"/>
                </a:solidFill>
              </a:rPr>
              <a:t>СФЕРЕ</a:t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>ОБРАЗОВАНИЯ</a:t>
            </a: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 smtClean="0">
                <a:solidFill>
                  <a:schemeClr val="tx1"/>
                </a:solidFill>
              </a:rPr>
              <a:t>Отношения </a:t>
            </a:r>
            <a:r>
              <a:rPr lang="ru-RU" sz="1600" b="1" dirty="0">
                <a:solidFill>
                  <a:schemeClr val="tx1"/>
                </a:solidFill>
              </a:rPr>
              <a:t>в сфере образования регулируются </a:t>
            </a:r>
            <a:r>
              <a:rPr lang="ru-RU" sz="1600" dirty="0">
                <a:solidFill>
                  <a:schemeClr val="tx1"/>
                </a:solidFill>
              </a:rPr>
              <a:t>Конституцией Российской Федерации, настоящим Федеральным законом, а также другими федеральными законами, иными нормативными правовыми актами Российской Федерации, законами и иными нормативными правовыми актами субъектов Российской Федерации, содержащими нормы, регулирующие отношения в сфере образования (далее - законодательство об образовании</a:t>
            </a:r>
            <a:r>
              <a:rPr lang="ru-RU" sz="1600" dirty="0" smtClean="0">
                <a:solidFill>
                  <a:schemeClr val="tx1"/>
                </a:solidFill>
              </a:rPr>
              <a:t>).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Целями правового регулирования отношений в сфере образования являются </a:t>
            </a:r>
            <a:r>
              <a:rPr lang="ru-RU" sz="1600" dirty="0">
                <a:solidFill>
                  <a:schemeClr val="tx1"/>
                </a:solidFill>
              </a:rPr>
              <a:t>установление государственных гарантий, механизмов реализации прав и свобод человека в сфере образования, создание условий развития системы образования, защита прав и интересов участников отношений в сфере образования.</a:t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69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/>
              <a:t/>
            </a:r>
            <a:br>
              <a:rPr lang="ru-RU" sz="1600" b="1" cap="all" dirty="0" smtClean="0"/>
            </a:br>
            <a:r>
              <a:rPr lang="ru-RU" sz="1600" b="1" cap="all" dirty="0"/>
              <a:t/>
            </a:r>
            <a:br>
              <a:rPr lang="ru-RU" sz="1600" b="1" cap="all" dirty="0"/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5. ПРАВО НА ОБРАЗОВАНИЕ. ГОСУДАРСТВЕННЫЕ ГАРАНТИИ РЕАЛИЗАЦИИ ПРАВА НА ОБРАЗОВАНИЕ В РОССИЙСКОЙ </a:t>
            </a:r>
            <a:r>
              <a:rPr lang="ru-RU" sz="1600" b="1" cap="all" dirty="0" smtClean="0">
                <a:solidFill>
                  <a:schemeClr val="tx1"/>
                </a:solidFill>
              </a:rPr>
              <a:t>ФЕДЕРАЦИИ</a:t>
            </a:r>
            <a:br>
              <a:rPr lang="ru-RU" sz="1600" b="1" cap="all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</a:t>
            </a:r>
            <a:r>
              <a:rPr lang="ru-RU" sz="1600" dirty="0">
                <a:solidFill>
                  <a:schemeClr val="tx1"/>
                </a:solidFill>
              </a:rPr>
              <a:t>. В Российской Федерации гарантируется право каждого человека на образование.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2. Право на образование в Российской Федерации гарантируется независимо от пола, расы, национальности, языка, происхождения, имущественного, социального и должностного положения, места жительства, отношения к религии, убеждений, принадлежности к общественным объединениям, а также других обстоятельств.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3. В Российской Федерации гарантируются общедоступность и бесплатность в соответствии с федеральными государственными образовательными стандартами дошкольного, начального общего, основного общего и среднего общего образования, среднего профессионального образования, а также на конкурсной основе бесплатность высшего образования, если образование данного уровня гражданин получает впервые.</a:t>
            </a:r>
          </a:p>
        </p:txBody>
      </p:sp>
    </p:spTree>
    <p:extLst>
      <p:ext uri="{BB962C8B-B14F-4D97-AF65-F5344CB8AC3E}">
        <p14:creationId xmlns:p14="http://schemas.microsoft.com/office/powerpoint/2010/main" val="234074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>
                <a:solidFill>
                  <a:schemeClr val="tx1"/>
                </a:solidFill>
              </a:rPr>
              <a:t>Глава </a:t>
            </a:r>
            <a:r>
              <a:rPr lang="ru-RU" sz="1600" b="1" dirty="0">
                <a:solidFill>
                  <a:schemeClr val="tx1"/>
                </a:solidFill>
              </a:rPr>
              <a:t>2. Система образования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b="1" cap="all" dirty="0" smtClean="0">
                <a:solidFill>
                  <a:schemeClr val="tx1"/>
                </a:solidFill>
              </a:rPr>
              <a:t>СТАТЬЯ </a:t>
            </a:r>
            <a:r>
              <a:rPr lang="ru-RU" sz="1600" b="1" cap="all" dirty="0">
                <a:solidFill>
                  <a:schemeClr val="tx1"/>
                </a:solidFill>
              </a:rPr>
              <a:t>10. СТРУКТУРА СИСТЕМЫ ОБРАЗОВАНИЯ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1</a:t>
            </a:r>
            <a:r>
              <a:rPr lang="ru-RU" sz="1600" b="1" dirty="0">
                <a:solidFill>
                  <a:schemeClr val="tx1"/>
                </a:solidFill>
              </a:rPr>
              <a:t>. Система образования включает в себя</a:t>
            </a:r>
            <a:r>
              <a:rPr lang="ru-RU" sz="1600" dirty="0">
                <a:solidFill>
                  <a:schemeClr val="tx1"/>
                </a:solidFill>
              </a:rPr>
              <a:t>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1) федеральные государственные образовательные стандарты и федеральные государственные требования, образовательные стандарты, образовательные программы различных вида, уровня и (или) направленности;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2) организации, осуществляющие образовательную деятельность, педагогических работников, обучающихся и родителей (законных представителей) несовершеннолетних обучающихся;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3) федеральные государственные органы и органы государственной власти субъектов Российской Федерации, осуществляющие государственное управление в сфере образования, и органы местного самоуправления, осуществляющие управление в сфере образования, созданные ими консультативные, совещательные и иные органы;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4) организации, осуществляющие обеспечение образовательной деятельности, оценку качества образования;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5) объединения юридических лиц, работодателей и их объединений, общественные объединения, осуществляющие деятельность в сфере образования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2. Образование подразделяется на общее образование, профессиональное образование, дополнительное образование и профессиональное обучение, обеспечивающие возможность реализации права на образование в течение всей жизни (непрерывное образование).</a:t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071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tx1"/>
                </a:solidFill>
              </a:rPr>
              <a:t>3</a:t>
            </a:r>
            <a:r>
              <a:rPr lang="ru-RU" sz="1600" dirty="0">
                <a:solidFill>
                  <a:schemeClr val="tx1"/>
                </a:solidFill>
              </a:rPr>
              <a:t>. Общее образование и профессиональное образование реализуются по уровням образования.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4. В Российской Федерации устанавливаются следующие уровни общего образования: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1)дошкольное образование;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2</a:t>
            </a:r>
            <a:r>
              <a:rPr lang="ru-RU" sz="1600" dirty="0">
                <a:solidFill>
                  <a:schemeClr val="tx1"/>
                </a:solidFill>
              </a:rPr>
              <a:t>) начальное общее образование;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3) основное общее образование;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4) среднее общее образование.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5. В Российской Федерации устанавливаются следующие уровни профессионального образования: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1) среднее профессиональное образование;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2) высшее образование - </a:t>
            </a:r>
            <a:r>
              <a:rPr lang="ru-RU" sz="1600" dirty="0" err="1">
                <a:solidFill>
                  <a:schemeClr val="tx1"/>
                </a:solidFill>
              </a:rPr>
              <a:t>бакалавриат</a:t>
            </a:r>
            <a:r>
              <a:rPr lang="ru-RU" sz="1600" dirty="0">
                <a:solidFill>
                  <a:schemeClr val="tx1"/>
                </a:solidFill>
              </a:rPr>
              <a:t>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3) высшее образование - </a:t>
            </a:r>
            <a:r>
              <a:rPr lang="ru-RU" sz="1600" dirty="0" err="1">
                <a:solidFill>
                  <a:schemeClr val="tx1"/>
                </a:solidFill>
              </a:rPr>
              <a:t>специалитет</a:t>
            </a:r>
            <a:r>
              <a:rPr lang="ru-RU" sz="1600" dirty="0">
                <a:solidFill>
                  <a:schemeClr val="tx1"/>
                </a:solidFill>
              </a:rPr>
              <a:t>, магистратура;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4) высшее образование - подготовка кадров высшей квалификации.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6. Дополнительное образование включает в себя такие подвиды, как дополнительное образование детей и взрослых и дополнительное профессиональное образование.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7. Система образования создает условия для непрерывного образования посредством реализации основных образовательных программ и различных дополнительных образовательных программ, предоставления возможности одновременного освоения нескольких образовательных программ, а также учета имеющихся образования, квалификации, опыта практической деятельности при получении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059272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232</TotalTime>
  <Words>1879</Words>
  <Application>Microsoft Office PowerPoint</Application>
  <PresentationFormat>Экран (4:3)</PresentationFormat>
  <Paragraphs>116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Твердый переплет</vt:lpstr>
      <vt:lpstr> Нормативно-правовое  обеспечение реализации ФГОС дошкольного образования</vt:lpstr>
      <vt:lpstr> НОВЫЙ ЗАКОН « ОБ ОБРАЗОВАНИИ  Российской Федерации» Федеральный закон вступил в силу с 1 сентября 2013 года  </vt:lpstr>
      <vt:lpstr>Презентация PowerPoint</vt:lpstr>
      <vt:lpstr>Презентация PowerPoint</vt:lpstr>
      <vt:lpstr>        1) образование; 2) воспитание; 3) обучение; 4) уровень образования; 5) квалификация; 6) ФГОС; 7) образовательный стандарт; 8) ФГТ; 9) образовательная программа; 10) примерная основная образовательная программа; 11) общее образование; 12) профессиональное образование; 13) профессиональное обучение; 14)  дополнительное образование; 15) обучающийся; 16) обучающийся с ограниченными возможностями; 17) образовательная деятельность; 18) образовательная организация; 19) организация, осуществляющая обучение; 20) организации, осуществляющие образовательную деятельность; 21) п6едагогический работник; 22) учебный план; 23) индивидуальный учебный план; 24) практика; 25) направленность (профиль) образования; 26) средства обучения и воспитания; 27) инклюзивное образование; 28) адаптированная образовательная программа; 29) качество образования; 30) отношения в сфере образования; 31) участники образовательных отношений; 32) участники отношений в сфере образования; 33) конфликт интересов педагогического работника; 34) присмотр и уход за детьми</vt:lpstr>
      <vt:lpstr>              СТАТЬЯ 4. ПРАВОВОЕ РЕГУЛИРОВАНИЕ ОТНОШЕНИЙ В СФЕРЕ ОБРАЗОВАНИЯ     Отношения в сфере образования регулируются Конституцией Российской Федерации, настоящим Федеральным законом, а также другими федеральными законами, иными нормативными правовыми актами Российской Федерации, законами и иными нормативными правовыми актами субъектов Российской Федерации, содержащими нормы, регулирующие отношения в сфере образования (далее - законодательство об образовании). Целями правового регулирования отношений в сфере образования являются установление государственных гарантий, механизмов реализации прав и свобод человека в сфере образования, создание условий развития системы образования, защита прав и интересов участников отношений в сфере образования. </vt:lpstr>
      <vt:lpstr>              СТАТЬЯ 5. ПРАВО НА ОБРАЗОВАНИЕ. ГОСУДАРСТВЕННЫЕ ГАРАНТИИ РЕАЛИЗАЦИИ ПРАВА НА ОБРАЗОВАНИЕ В РОССИЙСКОЙ ФЕДЕРАЦИИ      1. В Российской Федерации гарантируется право каждого человека на образование. 2. Право на образование в Российской Федерации гарантируется независимо от пола, расы, национальности, языка, происхождения, имущественного, социального и должностного положения, места жительства, отношения к религии, убеждений, принадлежности к общественным объединениям, а также других обстоятельств. 3. В Российской Федерации гарантируются общедоступность и бесплатность в соответствии с федеральными государственными образовательными стандартами дошкольного, начального общего, основного общего и среднего общего образования, среднего профессионального образования, а также на конкурсной основе бесплатность высшего образования, если образование данного уровня гражданин получает впервые.</vt:lpstr>
      <vt:lpstr>                    Глава 2. Система образования СТАТЬЯ 10. СТРУКТУРА СИСТЕМЫ ОБРАЗОВАНИЯ    1. Система образования включает в себя: 1) федеральные государственные образовательные стандарты и федеральные государственные требования, образовательные стандарты, образовательные программы различных вида, уровня и (или) направленности; 2) организации, осуществляющие образовательную деятельность, педагогических работников, обучающихся и родителей (законных представителей) несовершеннолетних обучающихся; 3) федеральные государственные органы и органы государственной власти субъектов Российской Федерации, осуществляющие государственное управление в сфере образования, и органы местного самоуправления, осуществляющие управление в сфере образования, созданные ими консультативные, совещательные и иные органы; 4) организации, осуществляющие обеспечение образовательной деятельности, оценку качества образования; 5) объединения юридических лиц, работодателей и их объединений, общественные объединения, осуществляющие деятельность в сфере образования.  2. Образование подразделяется на общее образование, профессиональное образование, дополнительное образование и профессиональное обучение, обеспечивающие возможность реализации права на образование в течение всей жизни (непрерывное образование). </vt:lpstr>
      <vt:lpstr>                   3. Общее образование и профессиональное образование реализуются по уровням образования. 4. В Российской Федерации устанавливаются следующие уровни общего образования: 1)дошкольное образование; 2) начальное общее образование; 3) основное общее образование; 4) среднее общее образование. 5. В Российской Федерации устанавливаются следующие уровни профессионального образования: 1) среднее профессиональное образование; 2) высшее образование - бакалавриат; 3) высшее образование - специалитет, магистратура; 4) высшее образование - подготовка кадров высшей квалификации. 6. Дополнительное образование включает в себя такие подвиды, как дополнительное образование детей и взрослых и дополнительное профессиональное образование. 7. Система образования создает условия для непрерывного образования посредством реализации основных образовательных программ и различных дополнительных образовательных программ, предоставления возможности одновременного освоения нескольких образовательных программ, а также учета имеющихся образования, квалификации, опыта практической деятельности при получении образования.</vt:lpstr>
      <vt:lpstr>СТАТЬЯ 11. ФЕДЕРАЛЬНЫЕ ГОСУДАРСТВЕННЫЕ ОБРАЗОВАТЕЛЬНЫЕ СТАНДАРТЫ И ФЕДЕРАЛЬНЫЕ ГОСУДАРСТВЕННЫЕ ТРЕБОВАНИЯ. ОБРАЗОВАТЕЛЬНЫЕ СТАНДАРТЫ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ТРЕБОВАНИЯ, ОБЯЗАТЕЛЬНЫЕ ПРИ РЕАЛИЗАЦИИ ПРОГРАММЫ</vt:lpstr>
      <vt:lpstr>               СТАТЬЯ 12. ОБРАЗОВАТЕЛЬНЫЕ ПРОГРАММЫ     1. Образовательные программы определяют содержание образования. Содержание образования должно содействовать взаимопониманию и сотрудничеству между людьми, народами независимо от расовой, национальной, этнической, религиозной и социальной принадлежности, учитывать разнообразие мировоззренческих подходов, способствовать реализации права обучающихся на свободный выбор мнений и убеждений, обеспечивать развитие способностей каждого человека, формирование и развитие его личности в соответствии с принятыми в семье и обществе духовно-нравственными и социокультурными ценностями. </vt:lpstr>
      <vt:lpstr>СТАТЬЯ 13. ОБЩИЕ ТРЕБОВАНИЯ К РЕАЛИЗАЦИИ ОБРАЗОВАТЕЛЬНЫХ ПРОГРАММ</vt:lpstr>
      <vt:lpstr>             СТАТЬЯ 14. ЯЗЫК ОБРАЗОВАНИЯ      В Российской Федерации гарантируется получение образования на государственном языке Российской Федерации, а также выбор языка обучения и воспитания в пределах возможностей, предоставляемых системой образования.  Образование может быть получено на иностранном языке в соответствии с образовательной программой и в порядке, установленном законодательством об образовании и локальными нормативными актами организации, осуществляющей образовательную деятельность.  </vt:lpstr>
      <vt:lpstr>               Глава 3. Лица, осуществляющие образовательную деятельность СТАТЬЯ 23. ТИПЫ ОБРАЗОВАТЕЛЬНЫХ ОРГАНИЗАЦИЙ    1. Образовательные организации подразделяются на типы в соответствии с образовательными программами, реализация которых является основной целью их деятельности. 2. В Российской Федерации устанавливаются следующие типы образовательных организаций, реализующих основные образовательные программы: 1) дошкольная образовательная организация - образовательная организация, осуществляющая в качестве основной цели ее деятельности образовательную деятельность по образовательным программам дошкольного образования, присмотр и уход за детьми; 2) общеобразовательная организация; 3) профессиональная образовательная организация; 4) образовательная организация высшего образования</vt:lpstr>
      <vt:lpstr>               СТАТЬЯ 25. УСТАВ ОБРАЗОВАТЕЛЬНОЙ ОРГАНИЗАЦИИ     1. Образовательная организация действует на основании устава, утвержденного в порядке, установленном законодательством Российской Федерации. 2. В уставе образовательной организации должна содержаться наряду с информацией, предусмотренной законодательством Российской Федерации, следующая информация: 1) тип образовательной организации; 2) учредитель или учредители образовательной организации; 3) виды реализуемых образовательных программ с указанием уровня образования и (или) направленности; 4) структура и компетенция органов управления образовательной организацией, порядок их формирования и сроки полномочий. 3. В образовательной организации должны быть созданы условия для ознакомления всех работников, обучающихся, родителей (законных представителей) несовершеннолетних обучающихся с ее уставом.</vt:lpstr>
      <vt:lpstr>СТАТЬЯ 26. УПРАВЛЕНИЕ ОБРАЗОВАТЕЛЬНОЙ ОРГАНИЗАЦИЕЙ</vt:lpstr>
      <vt:lpstr>                     СТАТЬЯ 28. КОМПЕТЕНЦИЯ, ПРАВА, ОБЯЗАННОСТИ И ОТВЕТСТВЕННОСТЬ ОБРАЗОВАТЕЛЬНОЙ ОРГАНИЗАЦИИ     Образовательные организации свободны в определении содержания образования, выборе учебно-методического обеспечения, образовательных технологий по реализуемым ими образовательным программам. Компетенции образовательной организации в сфере деятельности относится: 1) разработка и принятие правил внутреннего распорядка обучающихся, правил внутреннего трудового распорядка, иных локальных нормативных актов; 2) материально-техническое обеспечение образовательной деятельности, оборудование помещений в соответствии с государственными и местными нормами и требованиями, в том числе в соответствии с федеральными государственными образовательными стандартами, федеральными государственными требованиями, образовательными стандартами; 3) предоставление учредителю и общественности ежегодного отчета о поступлении и расходовании финансовых и материальных средств, а также отчета о результатах самообследования; 4) установление штатного расписания, если иное не установлено нормативными правовыми актами Российской Федерации; 5 </vt:lpstr>
      <vt:lpstr>               5) прием на работу работников, заключение с ними и расторжение трудовых договоров, если иное не установлено настоящим Федеральным законом, распределение должностных обязанностей, создание условий и организация дополнительного профессионального образования работников; 6) разработка и утверждение образовательных программ образовательной организации; 7) разработка и утверждение по согласованию с учредителем программы развития образовательной организации, если иное не установлено настоящим Федеральным законом; 8) прием обучающихся в образовательную организацию; 9) определение списка учебников в соответствии с утвержденным федеральным перечнем учебников, рекомендованных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а также учебных пособий, допущенных к использованию при реализации указанных образовательных программ такими организациями;   </vt:lpstr>
      <vt:lpstr>             10) осуществление текущего контроля успеваемости и промежуточной аттестации обучающихся, установление их форм, периодичности и порядка проведения; 11) индивидуальный учет результатов освоения обучающимися образовательных программ, а также хранение в архивах информации об этих результатах на бумажных и (или) электронных носителях; 12) использование и совершенствование методов обучения и воспитания, образовательных технологий, электронного обучения; 13) проведение самообследования, обеспечение функционирования внутренней системы оценки качества образования; 14) обеспечение в образовательной организации, имеющей интернат, необходимых условий содержания обучающихся; 15) создание необходимых условий для охраны и укрепления здоровья, организации питания обучающихся и работников образовательной организации; 16) создание условий для занятия обучающимися физической культурой и спортом; 17) приобретение или изготовление бланков документов об образовании и (или) о квалификации; </vt:lpstr>
      <vt:lpstr>             18) установление требований к одежде обучающихся, если иное не установлено настоящим Федеральным законом или законодательством субъектов Российской Федерации; 19) содействие деятельности общественных объединений обучающихся, родителей (законных представителей) несовершеннолетних обучающихся, осуществляемой в образовательной организации и не запрещенной законодательством Российской Федерации; 20) организация научно-методической работы, в том числе организация и проведение научных и методических конференций, семинаров; 21) обеспечение создания и ведения официального сайта образовательной организации в сети "Интернет"; 22) иные вопросы в соответствии с законодательством Российской Федерации.  </vt:lpstr>
      <vt:lpstr>        СТАТЬЯ 29. ИНФОРМАЦИОННАЯ ОТКРЫТОСТЬ ОБРАЗОВАТЕЛЬНОЙ ОРГАНИЗАЦИИ   Образовательные организации формируют открытые и общедоступные информационные ресурсы, содержащие информацию об их деятельности, и обеспечивают доступ к таким ресурсам посредством размещения их в информационно-телекоммуникационных сетях, в том числе на официальном сайте образовательной организации в сети "Интернет".</vt:lpstr>
      <vt:lpstr>СТАТЬЯ 30. ЛОКАЛЬНЫЕ НОРМАТИВНЫЕ АКТЫ, СОДЕРЖАЩИЕ НОРМЫ, РЕГУЛИРУЮЩИЕ ОБРАЗОВАТЕЛЬНЫЕ ОТНОШЕНИЯ</vt:lpstr>
      <vt:lpstr>        Глава 4. Обучающиеся и их родители (законные представители) СТАТЬЯ 33. ОБУЧАЮЩИЕСЯ    1. К обучающимся в зависимости от уровня осваиваемой образовательной программы, формы обучения, режима пребывания в образовательной организации относятся: 1) воспитанники - лица, осваивающие образовательную программу дошкольного образования, лица, осваивающие основную общеобразовательную программу с одновременным проживанием или нахождением в образовательной организации; </vt:lpstr>
      <vt:lpstr>                СТАТЬЯ 41. ОХРАНА ЗДОРОВЬЯ ОБУЧАЮЩИХСЯ 1. Охрана здоровья обучающихся включает в себя: 1) оказание первичной медико-санитарной помощи в порядке, установленном законодательством в сфере охраны здоровья; 2) организацию питания обучающихся; 3) определение оптимальной учебной, внеучебной нагрузки, режима учебных занятий и продолжительности каникул; 4) пропаганду и обучение навыкам здорового образа жизни, требованиям охраны труда; 5) организацию и создание условий для профилактики заболеваний и оздоровления обучающихся, для занятия ими физической культурой и спортом; 6) прохождение обучающимися в соответствии с законодательством Российской Федерации периодических медицинских осмотров и диспансеризации; 7) профилактику и запрещение курения, употребления алкогольных, слабоалкогольных напитков, пива, наркотических средств и психотропных веществ, их прекурсоров и аналогов и других одурманивающих веществ; 8) обеспечение безопасности обучающихся во время пребывания в организации, осуществляющей образовательную деятельность; 9) профилактику несчастных случаев с обучающимися во время пребывания в организации, осуществляющей образовательную деятельность; 10) проведение санитарно-противоэпидемических и профилактических мероприятий.</vt:lpstr>
      <vt:lpstr>СТАТЬЯ 42. 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vt:lpstr>
      <vt:lpstr>СТАТЬЯ 44. ПРАВА, ОБЯЗАННОСТИ И ОТВЕТСТВЕННОСТЬ В СФЕРЕ ОБРАЗОВАНИЯ РОДИТЕЛЕЙ (ЗАКОННЫХ ПРЕДСТАВИТЕЛЕЙ) НЕСОВЕРШЕННОЛЕТНИХ ОБУЧАЮЩИХСЯ</vt:lpstr>
      <vt:lpstr>Презентация PowerPoint</vt:lpstr>
      <vt:lpstr>Презентация PowerPoint</vt:lpstr>
      <vt:lpstr>Презентация PowerPoint</vt:lpstr>
      <vt:lpstr>СТАТЬЯ 45. ЗАЩИТА ПРАВ ОБУЧАЮЩИХСЯ, РОДИТЕЛЕЙ (ЗАКОННЫХ ПРЕДСТАВИТЕЛЕЙ) НЕСОВЕРШЕННОЛЕТНИХ ОБУЧАЮЩИХСЯ</vt:lpstr>
      <vt:lpstr>Глава 5. Педагогические, руководящие и иные работники организаций, осуществляющих образовательную деятельность СТАТЬЯ 46. ПРАВО НА ЗАНЯТИЕ ПЕДАГОГИЧЕСКОЙ ДЕЯТЕЛЬНОСТЬЮ</vt:lpstr>
      <vt:lpstr>СТАТЬЯ 47. ПРАВОВОЙ СТАТУС ПЕДАГОГИЧЕСКИХ РАБОТНИКОВ. ПРАВА И СВОБОДЫ ПЕДАГОГИЧЕСКИХ РАБОТНИКОВ, ГАРАНТИИ ИХ РЕАЛИЗАЦИИ</vt:lpstr>
      <vt:lpstr>СТАТЬЯ 64. ДОШКОЛЬНОЕ ОБРАЗОВАНИЕ</vt:lpstr>
      <vt:lpstr>СТАТЬЯ 65. ПЛАТА, ВЗИМАЕМАЯ С РОДИТЕЛЕЙ (ЗАКОННЫХ ПРЕДСТАВИТЕЛЕЙ)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vt:lpstr>
      <vt:lpstr>Глава 12. Управление системой образования. Государственная регламентация образовательной деятельности СТАТЬЯ 91. ЛИЦЕНЗИРОВАНИЕ ОБРАЗОВАТЕЛЬНОЙ ДЕЯТЕЛЬНОСТИ</vt:lpstr>
      <vt:lpstr>Глава 13. Экономическая деятельность и финансовое обеспечение в сфере образования СТАТЬЯ 99. ОСОБЕННОСТИ ФИНАНСОВОГО ОБЕСПЕЧЕНИЯ ОКАЗАНИЯ ГОСУДАРСТВЕННЫХ И МУНИЦИПАЛЬНЫХ УСЛУГ В СФЕРЕ ОБРАЗОВАНИЯ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"Родительское собрание: НОВЫЙ ЗАКОН ОБ ОБРАЗОВАНИИ Настоящий Федеральный закон вступает в силу с 1 сентября 2013 года* С 1 января 2014 года вступают в силу." — Транслит презентации:</dc:title>
  <dc:creator>Ольга Николаевна</dc:creator>
  <cp:lastModifiedBy>Ольга Николаевна</cp:lastModifiedBy>
  <cp:revision>19</cp:revision>
  <dcterms:created xsi:type="dcterms:W3CDTF">2014-04-14T12:52:38Z</dcterms:created>
  <dcterms:modified xsi:type="dcterms:W3CDTF">2014-11-27T14:46:15Z</dcterms:modified>
</cp:coreProperties>
</file>