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319" r:id="rId4"/>
    <p:sldId id="402" r:id="rId5"/>
    <p:sldId id="401" r:id="rId6"/>
    <p:sldId id="400" r:id="rId7"/>
    <p:sldId id="399" r:id="rId8"/>
    <p:sldId id="395" r:id="rId9"/>
    <p:sldId id="403" r:id="rId10"/>
    <p:sldId id="406" r:id="rId11"/>
    <p:sldId id="405" r:id="rId12"/>
    <p:sldId id="404" r:id="rId13"/>
    <p:sldId id="397" r:id="rId14"/>
    <p:sldId id="407" r:id="rId15"/>
    <p:sldId id="410" r:id="rId16"/>
    <p:sldId id="409" r:id="rId17"/>
    <p:sldId id="408" r:id="rId18"/>
    <p:sldId id="396" r:id="rId19"/>
    <p:sldId id="415" r:id="rId20"/>
    <p:sldId id="416" r:id="rId21"/>
    <p:sldId id="418" r:id="rId22"/>
    <p:sldId id="417" r:id="rId23"/>
    <p:sldId id="284" r:id="rId24"/>
    <p:sldId id="344" r:id="rId25"/>
  </p:sldIdLst>
  <p:sldSz cx="9144000" cy="6858000" type="screen4x3"/>
  <p:notesSz cx="6858000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0BC"/>
    <a:srgbClr val="7030A0"/>
    <a:srgbClr val="52008A"/>
    <a:srgbClr val="5D2884"/>
    <a:srgbClr val="6600FF"/>
    <a:srgbClr val="FFFFCC"/>
    <a:srgbClr val="FDEADB"/>
    <a:srgbClr val="F2E5FF"/>
    <a:srgbClr val="E8D1FF"/>
    <a:srgbClr val="EEE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717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slide" Target="slide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slide" Target="slide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slide" Target="slide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6.xml"/><Relationship Id="rId18" Type="http://schemas.openxmlformats.org/officeDocument/2006/relationships/slide" Target="slide11.xml"/><Relationship Id="rId26" Type="http://schemas.openxmlformats.org/officeDocument/2006/relationships/slide" Target="slide19.xml"/><Relationship Id="rId3" Type="http://schemas.openxmlformats.org/officeDocument/2006/relationships/image" Target="../media/image6.jpeg"/><Relationship Id="rId21" Type="http://schemas.openxmlformats.org/officeDocument/2006/relationships/slide" Target="slide14.xml"/><Relationship Id="rId7" Type="http://schemas.openxmlformats.org/officeDocument/2006/relationships/image" Target="../media/image10.png"/><Relationship Id="rId12" Type="http://schemas.openxmlformats.org/officeDocument/2006/relationships/slide" Target="slide5.xml"/><Relationship Id="rId17" Type="http://schemas.openxmlformats.org/officeDocument/2006/relationships/slide" Target="slide10.xml"/><Relationship Id="rId25" Type="http://schemas.openxmlformats.org/officeDocument/2006/relationships/slide" Target="slide18.xml"/><Relationship Id="rId2" Type="http://schemas.openxmlformats.org/officeDocument/2006/relationships/notesSlide" Target="../notesSlides/notesSlide2.xml"/><Relationship Id="rId16" Type="http://schemas.openxmlformats.org/officeDocument/2006/relationships/slide" Target="slide9.xml"/><Relationship Id="rId20" Type="http://schemas.openxmlformats.org/officeDocument/2006/relationships/slide" Target="slide13.xml"/><Relationship Id="rId29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slide" Target="slide4.xml"/><Relationship Id="rId24" Type="http://schemas.openxmlformats.org/officeDocument/2006/relationships/slide" Target="slide17.xml"/><Relationship Id="rId5" Type="http://schemas.openxmlformats.org/officeDocument/2006/relationships/image" Target="../media/image8.png"/><Relationship Id="rId15" Type="http://schemas.openxmlformats.org/officeDocument/2006/relationships/slide" Target="slide8.xml"/><Relationship Id="rId23" Type="http://schemas.openxmlformats.org/officeDocument/2006/relationships/slide" Target="slide16.xml"/><Relationship Id="rId28" Type="http://schemas.openxmlformats.org/officeDocument/2006/relationships/slide" Target="slide21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slide" Target="slide7.xml"/><Relationship Id="rId22" Type="http://schemas.openxmlformats.org/officeDocument/2006/relationships/slide" Target="slide15.xml"/><Relationship Id="rId27" Type="http://schemas.openxmlformats.org/officeDocument/2006/relationships/slide" Target="slide20.xml"/><Relationship Id="rId30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slide" Target="slide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slide" Target="slide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slide" Target="slide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4414/119528728.cb4/0_a0e69_a464749a_XL" TargetMode="External"/><Relationship Id="rId13" Type="http://schemas.openxmlformats.org/officeDocument/2006/relationships/slide" Target="slide2.xml"/><Relationship Id="rId3" Type="http://schemas.openxmlformats.org/officeDocument/2006/relationships/hyperlink" Target="http://my-ivanovo.ru/wp-content/uploads/2010/06/74f16339f64a.png" TargetMode="External"/><Relationship Id="rId7" Type="http://schemas.openxmlformats.org/officeDocument/2006/relationships/hyperlink" Target="http://dk-met.wmsite.ru/_mod_files/ce_images/igra/0_a0e95_af6e9a2c_xl.png" TargetMode="External"/><Relationship Id="rId12" Type="http://schemas.openxmlformats.org/officeDocument/2006/relationships/hyperlink" Target="http://foto.planetadruzey.ru/2125938.jpeg" TargetMode="External"/><Relationship Id="rId2" Type="http://schemas.openxmlformats.org/officeDocument/2006/relationships/hyperlink" Target="http://img-fotki.yandex.ru/get/6107/152583420.12/0_6590f_dc023c9c_X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6522/127850699.ba/0_9b7be_d3c65370_XL" TargetMode="External"/><Relationship Id="rId11" Type="http://schemas.openxmlformats.org/officeDocument/2006/relationships/hyperlink" Target="http://stat18.privet.ru/lr/0b1d3cec6375d01e8e11a66a63e1b390" TargetMode="External"/><Relationship Id="rId5" Type="http://schemas.openxmlformats.org/officeDocument/2006/relationships/hyperlink" Target="http://img0.liveinternet.ru/images/attach/c/4/82/417/82417670_n_6.png" TargetMode="External"/><Relationship Id="rId10" Type="http://schemas.openxmlformats.org/officeDocument/2006/relationships/hyperlink" Target="http://img-fotki.yandex.ru/get/4413/119528728.cb5/0_a0e9f_82954224_XL" TargetMode="External"/><Relationship Id="rId4" Type="http://schemas.openxmlformats.org/officeDocument/2006/relationships/hyperlink" Target="http://img-fotki.yandex.ru/get/6110/18869520.102/0_6dcb5_9dc29150_XL" TargetMode="External"/><Relationship Id="rId9" Type="http://schemas.openxmlformats.org/officeDocument/2006/relationships/hyperlink" Target="http://img-fotki.yandex.ru/get/4709/119528728.cb5/0_a0eb5_1cab041d_XL" TargetMode="External"/><Relationship Id="rId1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7544" y="2204864"/>
            <a:ext cx="4104456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200" i="1" dirty="0" smtClean="0">
                <a:latin typeface="Times New Roman" pitchFamily="18" charset="0"/>
              </a:rPr>
              <a:t>Автор: </a:t>
            </a:r>
            <a:r>
              <a:rPr lang="ru-RU" sz="2400" i="1" dirty="0" smtClean="0">
                <a:latin typeface="Times New Roman" pitchFamily="18" charset="0"/>
              </a:rPr>
              <a:t> </a:t>
            </a:r>
          </a:p>
          <a:p>
            <a:r>
              <a:rPr lang="ru-RU" sz="2200" i="1" dirty="0" smtClean="0">
                <a:latin typeface="Times New Roman" pitchFamily="18" charset="0"/>
              </a:rPr>
              <a:t>учитель начальных классов</a:t>
            </a:r>
          </a:p>
          <a:p>
            <a:r>
              <a:rPr lang="ru-RU" sz="2200" i="1" dirty="0" smtClean="0">
                <a:latin typeface="Times New Roman" pitchFamily="18" charset="0"/>
              </a:rPr>
              <a:t>ГБОУ СОШ 1076        </a:t>
            </a:r>
          </a:p>
          <a:p>
            <a:r>
              <a:rPr lang="ru-RU" sz="2400" b="1" i="1" dirty="0" smtClean="0">
                <a:latin typeface="Times New Roman" pitchFamily="18" charset="0"/>
              </a:rPr>
              <a:t>  Алферова В.А.</a:t>
            </a:r>
            <a:endParaRPr lang="ru-RU" sz="2400" b="1" i="1" dirty="0">
              <a:latin typeface="Times New Roman" pitchFamily="18" charset="0"/>
            </a:endParaRPr>
          </a:p>
        </p:txBody>
      </p:sp>
      <p:pic>
        <p:nvPicPr>
          <p:cNvPr id="11" name="Рисунок 10" descr="Рисунок1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483768" y="6237312"/>
            <a:ext cx="1606332" cy="36004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5940152" y="6237312"/>
            <a:ext cx="2808312" cy="374442"/>
          </a:xfrm>
          <a:prstGeom prst="rect">
            <a:avLst/>
          </a:prstGeom>
        </p:spPr>
      </p:pic>
      <p:pic>
        <p:nvPicPr>
          <p:cNvPr id="9" name="Рисунок 8" descr="Рисунок1.png"/>
          <p:cNvPicPr>
            <a:picLocks noChangeAspect="1"/>
          </p:cNvPicPr>
          <p:nvPr/>
        </p:nvPicPr>
        <p:blipFill>
          <a:blip r:embed="rId8" cstate="screen"/>
          <a:srcRect l="3538" t="22029" r="3538"/>
          <a:stretch>
            <a:fillRect/>
          </a:stretch>
        </p:blipFill>
        <p:spPr>
          <a:xfrm>
            <a:off x="251520" y="188641"/>
            <a:ext cx="8712968" cy="94600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Серая шейка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Назвать известную птицу из сказки «Серая шейка»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ЗНАКОМОЕ СЛОВО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pic>
        <p:nvPicPr>
          <p:cNvPr id="8" name="Picture 4" descr="http://img-fotki.yandex.ru/get/4414/119528728.cb4/0_a0e69_a464749a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 l="15239" t="3048" r="22730" b="3992"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Ласточка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Назвать известную птицу из сказки «</a:t>
            </a:r>
            <a:r>
              <a:rPr lang="ru-RU" sz="2400" dirty="0" err="1" smtClean="0">
                <a:latin typeface="Georgia" pitchFamily="18" charset="0"/>
              </a:rPr>
              <a:t>Дюймовочка</a:t>
            </a:r>
            <a:r>
              <a:rPr lang="ru-RU" sz="2400" dirty="0" smtClean="0">
                <a:latin typeface="Georgia" pitchFamily="18" charset="0"/>
              </a:rPr>
              <a:t>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ЗНАКОМОЕ СЛОВО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pic>
        <p:nvPicPr>
          <p:cNvPr id="8" name="Picture 4" descr="http://img-fotki.yandex.ru/get/4414/119528728.cb4/0_a0e69_a464749a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 l="15239" t="3048" r="22730" b="3992"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Петушок»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Назвать птицу из «Сказки о золотом петушке»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ЗНАКОМОЕ СЛОВО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pic>
        <p:nvPicPr>
          <p:cNvPr id="8" name="Picture 4" descr="http://img-fotki.yandex.ru/get/4414/119528728.cb4/0_a0e69_a464749a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 l="15239" t="3048" r="22730" b="3992"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Жучка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Назвать кличку собаки из сказки «Репка»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ЖИВОТНЫЕ В СКАЗКАХ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pic>
        <p:nvPicPr>
          <p:cNvPr id="8" name="Picture 2" descr="http://img-fotki.yandex.ru/get/4709/119528728.cb5/0_a0eb5_1cab041d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АВВА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Назвать кличку собаки в сказке «Доктор Айболит»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ЖИВОТНЫЕ В СКАЗКАХ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pic>
        <p:nvPicPr>
          <p:cNvPr id="8" name="Picture 2" descr="http://img-fotki.yandex.ru/get/4709/119528728.cb5/0_a0eb5_1cab041d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ШАРИК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Назвать кличку собаки из сказки «Трое из Простоквашино»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ЖИВОТНЫЕ В СКАЗКАХ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pic>
        <p:nvPicPr>
          <p:cNvPr id="8" name="Picture 2" descr="http://img-fotki.yandex.ru/get/4709/119528728.cb5/0_a0eb5_1cab041d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АРТЕМОН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Назвать кличку собаки из сказки «Приключения Буратино»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ЖИВОТНЫЕ В СКАЗКАХ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pic>
        <p:nvPicPr>
          <p:cNvPr id="8" name="Picture 2" descr="http://img-fotki.yandex.ru/get/4709/119528728.cb5/0_a0eb5_1cab041d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ТОТОШКА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Назвать кличку собаки из сказки «Волшебник Изумрудного города»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ЖИВОТНЫЕ В СКАЗКАХ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pic>
        <p:nvPicPr>
          <p:cNvPr id="8" name="Picture 2" descr="http://img-fotki.yandex.ru/get/4709/119528728.cb5/0_a0eb5_1cab041d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Цветик - </a:t>
            </a:r>
            <a:r>
              <a:rPr lang="ru-RU" sz="2400" i="1" dirty="0" err="1" smtClean="0">
                <a:latin typeface="Georgia" pitchFamily="18" charset="0"/>
              </a:rPr>
              <a:t>семицветик</a:t>
            </a:r>
            <a:endParaRPr lang="ru-RU" sz="24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Назвать растение из сказки «Цветик – </a:t>
            </a:r>
            <a:r>
              <a:rPr lang="ru-RU" sz="2400" dirty="0" err="1" smtClean="0">
                <a:latin typeface="Georgia" pitchFamily="18" charset="0"/>
              </a:rPr>
              <a:t>семицветик</a:t>
            </a:r>
            <a:r>
              <a:rPr lang="ru-RU" sz="2400" dirty="0" smtClean="0">
                <a:latin typeface="Georgia" pitchFamily="18" charset="0"/>
              </a:rPr>
              <a:t>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РАСТЕНИЯ В СКАЗКАХ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pic>
        <p:nvPicPr>
          <p:cNvPr id="1026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9" name="Picture 2" descr="http://img0.liveinternet.ru/images/attach/c/4/82/417/82417638_kar_8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08878" y="4430085"/>
            <a:ext cx="2162211" cy="222306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Аленький Цветочек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Назвать растение из сказки «Аленький Цветочек»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РАСТЕНИЯ в СКАЗКАХ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pic>
        <p:nvPicPr>
          <p:cNvPr id="1026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10" name="Picture 2" descr="http://img0.liveinternet.ru/images/attach/c/4/82/417/82417638_kar_8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08878" y="4430085"/>
            <a:ext cx="2162211" cy="222306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8" descr="http://img-fotki.yandex.ru/get/6522/127850699.ba/0_9b7be_d3c65370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251520" y="4077072"/>
            <a:ext cx="1008112" cy="788281"/>
          </a:xfrm>
          <a:prstGeom prst="rect">
            <a:avLst/>
          </a:prstGeom>
          <a:noFill/>
        </p:spPr>
      </p:pic>
      <p:pic>
        <p:nvPicPr>
          <p:cNvPr id="100" name="Picture 6" descr="http://img0.liveinternet.ru/images/attach/c/4/82/417/82417670_n_6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3068960"/>
            <a:ext cx="899592" cy="899592"/>
          </a:xfrm>
          <a:prstGeom prst="rect">
            <a:avLst/>
          </a:prstGeom>
          <a:noFill/>
        </p:spPr>
      </p:pic>
      <p:sp>
        <p:nvSpPr>
          <p:cNvPr id="106" name="AutoShape 47"/>
          <p:cNvSpPr>
            <a:spLocks noChangeArrowheads="1"/>
          </p:cNvSpPr>
          <p:nvPr/>
        </p:nvSpPr>
        <p:spPr bwMode="auto">
          <a:xfrm>
            <a:off x="1013253" y="3471664"/>
            <a:ext cx="3672000" cy="503040"/>
          </a:xfrm>
          <a:prstGeom prst="roundRect">
            <a:avLst/>
          </a:prstGeom>
          <a:gradFill flip="none" rotWithShape="1">
            <a:gsLst>
              <a:gs pos="0">
                <a:srgbClr val="EEEAF2"/>
              </a:gs>
              <a:gs pos="100000">
                <a:srgbClr val="F2E5FF"/>
              </a:gs>
              <a:gs pos="100000">
                <a:srgbClr val="DBC9FF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Животные в сказках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Овал 141"/>
          <p:cNvSpPr/>
          <p:nvPr/>
        </p:nvSpPr>
        <p:spPr>
          <a:xfrm>
            <a:off x="5148064" y="50851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Овал 142"/>
          <p:cNvSpPr/>
          <p:nvPr/>
        </p:nvSpPr>
        <p:spPr>
          <a:xfrm>
            <a:off x="5868144" y="50851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Овал 143"/>
          <p:cNvSpPr/>
          <p:nvPr/>
        </p:nvSpPr>
        <p:spPr>
          <a:xfrm>
            <a:off x="6588224" y="50851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Овал 144"/>
          <p:cNvSpPr/>
          <p:nvPr/>
        </p:nvSpPr>
        <p:spPr>
          <a:xfrm>
            <a:off x="7308304" y="50851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Овал 145"/>
          <p:cNvSpPr/>
          <p:nvPr/>
        </p:nvSpPr>
        <p:spPr>
          <a:xfrm>
            <a:off x="8028384" y="50851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Овал 136"/>
          <p:cNvSpPr/>
          <p:nvPr/>
        </p:nvSpPr>
        <p:spPr>
          <a:xfrm>
            <a:off x="5148064" y="42210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Овал 137"/>
          <p:cNvSpPr/>
          <p:nvPr/>
        </p:nvSpPr>
        <p:spPr>
          <a:xfrm>
            <a:off x="5868144" y="42210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Овал 138"/>
          <p:cNvSpPr/>
          <p:nvPr/>
        </p:nvSpPr>
        <p:spPr>
          <a:xfrm>
            <a:off x="6588224" y="42210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7308304" y="42210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Овал 140"/>
          <p:cNvSpPr/>
          <p:nvPr/>
        </p:nvSpPr>
        <p:spPr>
          <a:xfrm>
            <a:off x="8028384" y="42210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Овал 131"/>
          <p:cNvSpPr/>
          <p:nvPr/>
        </p:nvSpPr>
        <p:spPr>
          <a:xfrm>
            <a:off x="5148064" y="32849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Овал 132"/>
          <p:cNvSpPr/>
          <p:nvPr/>
        </p:nvSpPr>
        <p:spPr>
          <a:xfrm>
            <a:off x="5868144" y="32849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/>
          <p:cNvSpPr/>
          <p:nvPr/>
        </p:nvSpPr>
        <p:spPr>
          <a:xfrm>
            <a:off x="6588224" y="32849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Овал 134"/>
          <p:cNvSpPr/>
          <p:nvPr/>
        </p:nvSpPr>
        <p:spPr>
          <a:xfrm>
            <a:off x="7308304" y="32849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Овал 135"/>
          <p:cNvSpPr/>
          <p:nvPr/>
        </p:nvSpPr>
        <p:spPr>
          <a:xfrm>
            <a:off x="8028384" y="32849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Овал 126"/>
          <p:cNvSpPr/>
          <p:nvPr/>
        </p:nvSpPr>
        <p:spPr>
          <a:xfrm>
            <a:off x="5148064" y="24208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5868144" y="24208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Овал 128"/>
          <p:cNvSpPr/>
          <p:nvPr/>
        </p:nvSpPr>
        <p:spPr>
          <a:xfrm>
            <a:off x="6588224" y="24208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7308304" y="24208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/>
          <p:cNvSpPr/>
          <p:nvPr/>
        </p:nvSpPr>
        <p:spPr>
          <a:xfrm>
            <a:off x="8028384" y="24208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8028384" y="1556792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7308304" y="1556792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6588224" y="1556792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5868144" y="1628800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/>
          <p:nvPr/>
        </p:nvSpPr>
        <p:spPr>
          <a:xfrm>
            <a:off x="5148064" y="1556792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0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35314" y="4077072"/>
            <a:ext cx="780902" cy="792088"/>
          </a:xfrm>
          <a:prstGeom prst="rect">
            <a:avLst/>
          </a:prstGeom>
          <a:noFill/>
        </p:spPr>
      </p:pic>
      <p:pic>
        <p:nvPicPr>
          <p:cNvPr id="91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55394" y="4077072"/>
            <a:ext cx="780902" cy="792088"/>
          </a:xfrm>
          <a:prstGeom prst="rect">
            <a:avLst/>
          </a:prstGeom>
          <a:noFill/>
        </p:spPr>
      </p:pic>
      <p:pic>
        <p:nvPicPr>
          <p:cNvPr id="92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175474" y="4077072"/>
            <a:ext cx="780902" cy="792088"/>
          </a:xfrm>
          <a:prstGeom prst="rect">
            <a:avLst/>
          </a:prstGeom>
          <a:noFill/>
        </p:spPr>
      </p:pic>
      <p:pic>
        <p:nvPicPr>
          <p:cNvPr id="93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895554" y="4077072"/>
            <a:ext cx="780902" cy="792088"/>
          </a:xfrm>
          <a:prstGeom prst="rect">
            <a:avLst/>
          </a:prstGeom>
          <a:noFill/>
        </p:spPr>
      </p:pic>
      <p:pic>
        <p:nvPicPr>
          <p:cNvPr id="94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15234" y="4077072"/>
            <a:ext cx="780902" cy="792088"/>
          </a:xfrm>
          <a:prstGeom prst="rect">
            <a:avLst/>
          </a:prstGeom>
          <a:noFill/>
        </p:spPr>
      </p:pic>
      <p:pic>
        <p:nvPicPr>
          <p:cNvPr id="85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35314" y="3212976"/>
            <a:ext cx="780902" cy="792088"/>
          </a:xfrm>
          <a:prstGeom prst="rect">
            <a:avLst/>
          </a:prstGeom>
          <a:noFill/>
        </p:spPr>
      </p:pic>
      <p:pic>
        <p:nvPicPr>
          <p:cNvPr id="8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55394" y="3212976"/>
            <a:ext cx="780902" cy="792088"/>
          </a:xfrm>
          <a:prstGeom prst="rect">
            <a:avLst/>
          </a:prstGeom>
          <a:noFill/>
        </p:spPr>
      </p:pic>
      <p:pic>
        <p:nvPicPr>
          <p:cNvPr id="87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175474" y="3212976"/>
            <a:ext cx="780902" cy="792088"/>
          </a:xfrm>
          <a:prstGeom prst="rect">
            <a:avLst/>
          </a:prstGeom>
          <a:noFill/>
        </p:spPr>
      </p:pic>
      <p:pic>
        <p:nvPicPr>
          <p:cNvPr id="88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895554" y="3212976"/>
            <a:ext cx="780902" cy="792088"/>
          </a:xfrm>
          <a:prstGeom prst="rect">
            <a:avLst/>
          </a:prstGeom>
          <a:noFill/>
        </p:spPr>
      </p:pic>
      <p:pic>
        <p:nvPicPr>
          <p:cNvPr id="8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15234" y="3212976"/>
            <a:ext cx="780902" cy="792088"/>
          </a:xfrm>
          <a:prstGeom prst="rect">
            <a:avLst/>
          </a:prstGeom>
          <a:noFill/>
        </p:spPr>
      </p:pic>
      <p:pic>
        <p:nvPicPr>
          <p:cNvPr id="80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35314" y="2348880"/>
            <a:ext cx="780902" cy="792088"/>
          </a:xfrm>
          <a:prstGeom prst="rect">
            <a:avLst/>
          </a:prstGeom>
          <a:noFill/>
        </p:spPr>
      </p:pic>
      <p:pic>
        <p:nvPicPr>
          <p:cNvPr id="81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55394" y="2348880"/>
            <a:ext cx="780902" cy="792088"/>
          </a:xfrm>
          <a:prstGeom prst="rect">
            <a:avLst/>
          </a:prstGeom>
          <a:noFill/>
        </p:spPr>
      </p:pic>
      <p:pic>
        <p:nvPicPr>
          <p:cNvPr id="82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175474" y="2348880"/>
            <a:ext cx="780902" cy="792088"/>
          </a:xfrm>
          <a:prstGeom prst="rect">
            <a:avLst/>
          </a:prstGeom>
          <a:noFill/>
        </p:spPr>
      </p:pic>
      <p:pic>
        <p:nvPicPr>
          <p:cNvPr id="83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895554" y="2348880"/>
            <a:ext cx="780902" cy="792088"/>
          </a:xfrm>
          <a:prstGeom prst="rect">
            <a:avLst/>
          </a:prstGeom>
          <a:noFill/>
        </p:spPr>
      </p:pic>
      <p:pic>
        <p:nvPicPr>
          <p:cNvPr id="84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15234" y="2348880"/>
            <a:ext cx="780902" cy="792088"/>
          </a:xfrm>
          <a:prstGeom prst="rect">
            <a:avLst/>
          </a:prstGeom>
          <a:noFill/>
        </p:spPr>
      </p:pic>
      <p:pic>
        <p:nvPicPr>
          <p:cNvPr id="72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35314" y="1484784"/>
            <a:ext cx="780902" cy="792088"/>
          </a:xfrm>
          <a:prstGeom prst="rect">
            <a:avLst/>
          </a:prstGeom>
          <a:noFill/>
        </p:spPr>
      </p:pic>
      <p:pic>
        <p:nvPicPr>
          <p:cNvPr id="73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55394" y="1484784"/>
            <a:ext cx="780902" cy="792088"/>
          </a:xfrm>
          <a:prstGeom prst="rect">
            <a:avLst/>
          </a:prstGeom>
          <a:noFill/>
        </p:spPr>
      </p:pic>
      <p:pic>
        <p:nvPicPr>
          <p:cNvPr id="74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175474" y="1484784"/>
            <a:ext cx="780902" cy="792088"/>
          </a:xfrm>
          <a:prstGeom prst="rect">
            <a:avLst/>
          </a:prstGeom>
          <a:noFill/>
        </p:spPr>
      </p:pic>
      <p:pic>
        <p:nvPicPr>
          <p:cNvPr id="75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895554" y="1484784"/>
            <a:ext cx="780902" cy="792088"/>
          </a:xfrm>
          <a:prstGeom prst="rect">
            <a:avLst/>
          </a:prstGeom>
          <a:noFill/>
        </p:spPr>
      </p:pic>
      <p:pic>
        <p:nvPicPr>
          <p:cNvPr id="5734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15234" y="1484784"/>
            <a:ext cx="780902" cy="792088"/>
          </a:xfrm>
          <a:prstGeom prst="rect">
            <a:avLst/>
          </a:prstGeom>
          <a:noFill/>
        </p:spPr>
      </p:pic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755576" y="1628800"/>
            <a:ext cx="3672000" cy="503040"/>
          </a:xfrm>
          <a:prstGeom prst="roundRect">
            <a:avLst/>
          </a:prstGeom>
          <a:gradFill flip="none" rotWithShape="1">
            <a:gsLst>
              <a:gs pos="0">
                <a:srgbClr val="EEEAF2"/>
              </a:gs>
              <a:gs pos="100000">
                <a:srgbClr val="F2E5FF"/>
              </a:gs>
              <a:gs pos="100000">
                <a:srgbClr val="DBC9FF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smtClean="0">
                <a:latin typeface="Times New Roman" pitchFamily="18" charset="0"/>
                <a:cs typeface="Times New Roman" pitchFamily="18" charset="0"/>
              </a:rPr>
              <a:t>Автор  СКАЗКИ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5958497" y="5474843"/>
            <a:ext cx="1512168" cy="372809"/>
          </a:xfrm>
          <a:prstGeom prst="rect">
            <a:avLst/>
          </a:prstGeom>
        </p:spPr>
      </p:pic>
      <p:pic>
        <p:nvPicPr>
          <p:cNvPr id="102" name="Picture 4" descr="http://my-ivanovo.ru/wp-content/uploads/2010/06/74f16339f64a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95536" y="1052736"/>
            <a:ext cx="720080" cy="1090605"/>
          </a:xfrm>
          <a:prstGeom prst="rect">
            <a:avLst/>
          </a:prstGeom>
          <a:noFill/>
        </p:spPr>
      </p:pic>
      <p:sp>
        <p:nvSpPr>
          <p:cNvPr id="105" name="AutoShape 47"/>
          <p:cNvSpPr>
            <a:spLocks noChangeArrowheads="1"/>
          </p:cNvSpPr>
          <p:nvPr/>
        </p:nvSpPr>
        <p:spPr bwMode="auto">
          <a:xfrm>
            <a:off x="755576" y="2564904"/>
            <a:ext cx="3672000" cy="503040"/>
          </a:xfrm>
          <a:prstGeom prst="roundRect">
            <a:avLst/>
          </a:prstGeom>
          <a:gradFill flip="none" rotWithShape="1">
            <a:gsLst>
              <a:gs pos="0">
                <a:srgbClr val="EEEAF2"/>
              </a:gs>
              <a:gs pos="100000">
                <a:srgbClr val="F2E5FF"/>
              </a:gs>
              <a:gs pos="100000">
                <a:srgbClr val="DBC9FF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Птицы из сказок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1" name="Picture 2" descr="http://img-fotki.yandex.ru/get/6110/18869520.102/0_6dcb5_9dc29150_XL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23528" y="2276872"/>
            <a:ext cx="648072" cy="818617"/>
          </a:xfrm>
          <a:prstGeom prst="rect">
            <a:avLst/>
          </a:prstGeom>
          <a:noFill/>
        </p:spPr>
      </p:pic>
      <p:sp>
        <p:nvSpPr>
          <p:cNvPr id="107" name="AutoShape 47"/>
          <p:cNvSpPr>
            <a:spLocks noChangeArrowheads="1"/>
          </p:cNvSpPr>
          <p:nvPr/>
        </p:nvSpPr>
        <p:spPr bwMode="auto">
          <a:xfrm>
            <a:off x="971600" y="4368583"/>
            <a:ext cx="3672000" cy="503040"/>
          </a:xfrm>
          <a:prstGeom prst="roundRect">
            <a:avLst/>
          </a:prstGeom>
          <a:gradFill flip="none" rotWithShape="1">
            <a:gsLst>
              <a:gs pos="0">
                <a:srgbClr val="EEEAF2"/>
              </a:gs>
              <a:gs pos="100000">
                <a:srgbClr val="F2E5FF"/>
              </a:gs>
              <a:gs pos="100000">
                <a:srgbClr val="DBC9FF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Растения в сказках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AutoShape 47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148064" y="16288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65" name="AutoShape 49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868144" y="16288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66" name="AutoShape 50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588224" y="16288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67" name="AutoShape 5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308304" y="16288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68" name="AutoShape 52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8028384" y="16288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69" name="AutoShape 53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148064" y="2493912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70" name="AutoShape 54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868144" y="2493912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71" name="AutoShape 55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588796" y="2493912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76" name="AutoShape 56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08876" y="2493912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77" name="AutoShape 57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028384" y="2493912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78" name="AutoShape 58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148064" y="3358008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79" name="AutoShape 59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868144" y="3358008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109" name="AutoShape 60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588796" y="3358008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110" name="AutoShape 6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308876" y="3358008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111" name="AutoShape 62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8028384" y="3358008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112" name="AutoShape 63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5148064" y="4222104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113" name="AutoShape 64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868144" y="4222104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114" name="AutoShape 65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6588796" y="4222104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115" name="AutoShape 66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7308304" y="4222104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116" name="AutoShape 67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8028384" y="4222104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pic>
        <p:nvPicPr>
          <p:cNvPr id="151" name="Рисунок 150" descr="Рисунок2.png"/>
          <p:cNvPicPr>
            <a:picLocks noChangeAspect="1"/>
          </p:cNvPicPr>
          <p:nvPr/>
        </p:nvPicPr>
        <p:blipFill>
          <a:blip r:embed="rId30" cstate="screen"/>
          <a:srcRect l="4171" t="24435" r="4893"/>
          <a:stretch>
            <a:fillRect/>
          </a:stretch>
        </p:blipFill>
        <p:spPr>
          <a:xfrm>
            <a:off x="611560" y="260648"/>
            <a:ext cx="7992888" cy="82085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6" grpId="0" animBg="1"/>
      <p:bldP spid="77" grpId="0" animBg="1"/>
      <p:bldP spid="78" grpId="0" animBg="1"/>
      <p:bldP spid="79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ЯБЛОНЬКА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Назвать растение из сказки «Гуси – Лебеди»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РАСТЕНИЯ В СКАЗКАХ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pic>
        <p:nvPicPr>
          <p:cNvPr id="1026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10" name="Picture 2" descr="http://img0.liveinternet.ru/images/attach/c/4/82/417/82417638_kar_8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08878" y="4430085"/>
            <a:ext cx="2162211" cy="222306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Два куста роз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Назвать растение из сказки «Снежная королева»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РАСТЕНИЯ В СКАЗКАХ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pic>
        <p:nvPicPr>
          <p:cNvPr id="1026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10" name="Picture 2" descr="http://img0.liveinternet.ru/images/attach/c/4/82/417/82417638_kar_8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08878" y="4430085"/>
            <a:ext cx="2162211" cy="222306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РОЗА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Назвать растение из сказки «Свинопас»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РАСТЕНИЯ в СКАЗКАХ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pic>
        <p:nvPicPr>
          <p:cNvPr id="1026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10" name="Picture 2" descr="http://img0.liveinternet.ru/images/attach/c/4/82/417/82417638_kar_8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08878" y="4430085"/>
            <a:ext cx="2162211" cy="222306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04664"/>
            <a:ext cx="8640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- РЕСУРСЫ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1052736"/>
            <a:ext cx="864096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hlinkClick r:id="rId2"/>
              </a:rPr>
              <a:t>http://img-fotki.yandex.ru/get/6107/152583420.12/0_6590f_dc023c9c_XL</a:t>
            </a:r>
            <a:r>
              <a:rPr lang="ru-RU" sz="1600" dirty="0" smtClean="0"/>
              <a:t>    </a:t>
            </a:r>
            <a:r>
              <a:rPr lang="ru-RU" dirty="0" err="1" smtClean="0"/>
              <a:t>Нюша</a:t>
            </a:r>
            <a:r>
              <a:rPr lang="ru-RU" dirty="0" smtClean="0"/>
              <a:t> на велосипеде</a:t>
            </a:r>
          </a:p>
          <a:p>
            <a:r>
              <a:rPr lang="en-US" sz="1600" dirty="0" smtClean="0">
                <a:hlinkClick r:id="rId3"/>
              </a:rPr>
              <a:t>http://my-ivanovo.ru/wp-content/uploads/2010/06/74f16339f64a.png</a:t>
            </a:r>
            <a:r>
              <a:rPr lang="ru-RU" sz="1600" dirty="0" smtClean="0"/>
              <a:t>   </a:t>
            </a:r>
            <a:r>
              <a:rPr lang="ru-RU" dirty="0" err="1" smtClean="0"/>
              <a:t>Крош</a:t>
            </a:r>
            <a:r>
              <a:rPr lang="ru-RU" dirty="0" smtClean="0"/>
              <a:t> (слайд 2)</a:t>
            </a:r>
          </a:p>
          <a:p>
            <a:r>
              <a:rPr lang="en-US" sz="1600" dirty="0" smtClean="0">
                <a:hlinkClick r:id="rId4"/>
              </a:rPr>
              <a:t>http://img-fotki.yandex.ru/get/6110/18869520.102/0_6dcb5_9dc29150_XL</a:t>
            </a:r>
            <a:r>
              <a:rPr lang="ru-RU" sz="1600" dirty="0" smtClean="0"/>
              <a:t>   </a:t>
            </a:r>
            <a:r>
              <a:rPr lang="ru-RU" dirty="0" err="1" smtClean="0"/>
              <a:t>Бараш</a:t>
            </a:r>
            <a:r>
              <a:rPr lang="ru-RU" dirty="0" smtClean="0"/>
              <a:t> (слайд 2)</a:t>
            </a:r>
          </a:p>
          <a:p>
            <a:r>
              <a:rPr lang="en-US" dirty="0" smtClean="0">
                <a:hlinkClick r:id="rId5"/>
              </a:rPr>
              <a:t>http://img0.liveinternet.ru/images/attach/c/4/82/417/82417670_n_6.png</a:t>
            </a:r>
            <a:r>
              <a:rPr lang="ru-RU" dirty="0" smtClean="0"/>
              <a:t>   </a:t>
            </a:r>
            <a:r>
              <a:rPr lang="ru-RU" dirty="0" err="1" smtClean="0"/>
              <a:t>Нюша</a:t>
            </a:r>
            <a:r>
              <a:rPr lang="ru-RU" dirty="0" smtClean="0"/>
              <a:t> (слайд 2)</a:t>
            </a:r>
          </a:p>
          <a:p>
            <a:r>
              <a:rPr lang="en-US" sz="1600" dirty="0" smtClean="0">
                <a:hlinkClick r:id="rId6"/>
              </a:rPr>
              <a:t>http://img-fotki.yandex.ru/get/6522/127850699.ba/0_9b7be_d3c65370_XL</a:t>
            </a:r>
            <a:r>
              <a:rPr lang="ru-RU" sz="1600" dirty="0" smtClean="0"/>
              <a:t>   </a:t>
            </a:r>
            <a:r>
              <a:rPr lang="ru-RU" dirty="0" err="1" smtClean="0"/>
              <a:t>Карыч</a:t>
            </a:r>
            <a:r>
              <a:rPr lang="ru-RU" dirty="0" smtClean="0"/>
              <a:t> (слайд 2)</a:t>
            </a:r>
          </a:p>
          <a:p>
            <a:r>
              <a:rPr lang="en-US" sz="1600" dirty="0" smtClean="0">
                <a:hlinkClick r:id="rId7"/>
              </a:rPr>
              <a:t>http://dk-met.wmsite.ru/_mod_files/ce_images/igra/0_a0e95_af6e9a2c_xl.png</a:t>
            </a:r>
            <a:r>
              <a:rPr lang="ru-RU" sz="1600" dirty="0" smtClean="0"/>
              <a:t>   </a:t>
            </a:r>
            <a:r>
              <a:rPr lang="ru-RU" dirty="0" err="1" smtClean="0"/>
              <a:t>Крош</a:t>
            </a:r>
            <a:r>
              <a:rPr lang="ru-RU" dirty="0" smtClean="0"/>
              <a:t> (слайд 3 – 7)</a:t>
            </a:r>
          </a:p>
          <a:p>
            <a:r>
              <a:rPr lang="en-US" sz="1600" dirty="0" smtClean="0">
                <a:hlinkClick r:id="rId8"/>
              </a:rPr>
              <a:t>http://img-fotki.yandex.ru/get/4414/119528728.cb4/0_a0e69_a464749a_XL</a:t>
            </a:r>
            <a:r>
              <a:rPr lang="ru-RU" sz="1600" dirty="0" smtClean="0"/>
              <a:t>   </a:t>
            </a:r>
            <a:r>
              <a:rPr lang="ru-RU" dirty="0" err="1" smtClean="0"/>
              <a:t>Бараш</a:t>
            </a:r>
            <a:r>
              <a:rPr lang="ru-RU" dirty="0" smtClean="0"/>
              <a:t> с шариками</a:t>
            </a:r>
          </a:p>
          <a:p>
            <a:r>
              <a:rPr lang="en-US" sz="1600" dirty="0" smtClean="0">
                <a:hlinkClick r:id="rId9"/>
              </a:rPr>
              <a:t>http://img-fotki.yandex.ru/get/4709/119528728.cb5/0_a0eb5_1cab041d_XL</a:t>
            </a:r>
            <a:r>
              <a:rPr lang="ru-RU" sz="1600" dirty="0" smtClean="0"/>
              <a:t>   </a:t>
            </a:r>
            <a:r>
              <a:rPr lang="ru-RU" dirty="0" err="1" smtClean="0"/>
              <a:t>Нюша</a:t>
            </a:r>
            <a:r>
              <a:rPr lang="ru-RU" dirty="0" smtClean="0"/>
              <a:t> с ромашкой</a:t>
            </a:r>
          </a:p>
          <a:p>
            <a:r>
              <a:rPr lang="en-US" sz="1600" dirty="0" smtClean="0">
                <a:hlinkClick r:id="rId10"/>
              </a:rPr>
              <a:t>http://img-fotki.yandex.ru/get/4413/119528728.cb5/0_a0e9f_82954224_XL</a:t>
            </a:r>
            <a:r>
              <a:rPr lang="ru-RU" sz="1600" dirty="0" smtClean="0"/>
              <a:t>   </a:t>
            </a:r>
          </a:p>
          <a:p>
            <a:r>
              <a:rPr lang="ru-RU" sz="1600" dirty="0" err="1" smtClean="0"/>
              <a:t>Кар-</a:t>
            </a:r>
            <a:r>
              <a:rPr lang="ru-RU" dirty="0" err="1" smtClean="0"/>
              <a:t>Карыч</a:t>
            </a:r>
            <a:r>
              <a:rPr lang="ru-RU" dirty="0" smtClean="0"/>
              <a:t> с корабликом</a:t>
            </a:r>
          </a:p>
          <a:p>
            <a:r>
              <a:rPr lang="en-US" dirty="0" smtClean="0">
                <a:hlinkClick r:id="rId11"/>
              </a:rPr>
              <a:t>http://stat18.privet.ru/lr/0b1d3cec6375d01e8e11a66a63e1b390</a:t>
            </a:r>
            <a:r>
              <a:rPr lang="ru-RU" dirty="0" smtClean="0"/>
              <a:t>   бабочка </a:t>
            </a:r>
          </a:p>
          <a:p>
            <a:r>
              <a:rPr lang="en-US" dirty="0" smtClean="0">
                <a:hlinkClick r:id="rId12"/>
              </a:rPr>
              <a:t>http://foto.planetadruzey.ru/2125938.jpeg</a:t>
            </a:r>
            <a:r>
              <a:rPr lang="ru-RU" dirty="0" smtClean="0"/>
              <a:t>    картинка для фона</a:t>
            </a:r>
          </a:p>
        </p:txBody>
      </p:sp>
      <p:pic>
        <p:nvPicPr>
          <p:cNvPr id="5" name="Picture 2" descr="http://dk-met.wmsite.ru/_mod_files/ce_images/igra/0_a0e95_af6e9a2c_xl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/>
          <p:cNvSpPr/>
          <p:nvPr/>
        </p:nvSpPr>
        <p:spPr>
          <a:xfrm>
            <a:off x="7740352" y="260648"/>
            <a:ext cx="720080" cy="720080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167844" y="3155776"/>
            <a:ext cx="1872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Р. Киплинг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Назвать автора сказки «</a:t>
            </a:r>
            <a:r>
              <a:rPr lang="ru-RU" sz="2400" dirty="0" err="1" smtClean="0">
                <a:latin typeface="Georgia" pitchFamily="18" charset="0"/>
              </a:rPr>
              <a:t>Маугли</a:t>
            </a:r>
            <a:r>
              <a:rPr lang="ru-RU" sz="2400" dirty="0" smtClean="0">
                <a:latin typeface="Georgia" pitchFamily="18" charset="0"/>
              </a:rPr>
              <a:t>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СКАЗКИ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pic>
        <p:nvPicPr>
          <p:cNvPr id="20" name="Picture 2" descr="http://dk-met.wmsite.ru/_mod_files/ce_images/igra/0_a0e95_af6e9a2c_x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Ш. Перро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Кто автор сказки «Красная шапочка»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СКАЗКИ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pic>
        <p:nvPicPr>
          <p:cNvPr id="20" name="Picture 2" descr="http://dk-met.wmsite.ru/_mod_files/ce_images/igra/0_a0e95_af6e9a2c_x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Я. </a:t>
            </a:r>
            <a:r>
              <a:rPr lang="ru-RU" sz="2400" i="1" dirty="0" err="1" smtClean="0">
                <a:latin typeface="Georgia" pitchFamily="18" charset="0"/>
              </a:rPr>
              <a:t>Милн</a:t>
            </a:r>
            <a:endParaRPr lang="ru-RU" sz="24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Автор сказки «Винни – Пух и все-все-все»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СКАЗКИ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pic>
        <p:nvPicPr>
          <p:cNvPr id="20" name="Picture 2" descr="http://dk-met.wmsite.ru/_mod_files/ce_images/igra/0_a0e95_af6e9a2c_x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Л. Кэрролл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Автор сказки «Алиса в стране чудес»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СКАЗКИ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pic>
        <p:nvPicPr>
          <p:cNvPr id="20" name="Picture 2" descr="http://dk-met.wmsite.ru/_mod_files/ce_images/igra/0_a0e95_af6e9a2c_x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А. С. Пушкин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Автор «Сказка о попе и о работнике его </a:t>
            </a:r>
            <a:r>
              <a:rPr lang="ru-RU" sz="2400" dirty="0" err="1" smtClean="0">
                <a:latin typeface="Georgia" pitchFamily="18" charset="0"/>
              </a:rPr>
              <a:t>Балде</a:t>
            </a:r>
            <a:r>
              <a:rPr lang="ru-RU" sz="2400" dirty="0" smtClean="0">
                <a:latin typeface="Georgia" pitchFamily="18" charset="0"/>
              </a:rPr>
              <a:t>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СКАЗКИ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pic>
        <p:nvPicPr>
          <p:cNvPr id="20" name="Picture 2" descr="http://dk-met.wmsite.ru/_mod_files/ce_images/igra/0_a0e95_af6e9a2c_x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Жар - птица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Назвать известную птицу из книжки «Конёк – Горбунок»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ЗНАКОМОЕ СЛОВО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pic>
        <p:nvPicPr>
          <p:cNvPr id="8" name="Picture 4" descr="http://img-fotki.yandex.ru/get/4414/119528728.cb4/0_a0e69_a464749a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 l="15239" t="3048" r="22730" b="3992"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Гуси - лебеди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Назвать знакомую птицу из сказки «Гуси – лебеди»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ЗНАКОМОЕ СЛОВО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pic>
        <p:nvPicPr>
          <p:cNvPr id="8" name="Picture 4" descr="http://img-fotki.yandex.ru/get/4414/119528728.cb4/0_a0e69_a464749a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 l="15239" t="3048" r="22730" b="3992"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428</Words>
  <Application>Microsoft Office PowerPoint</Application>
  <PresentationFormat>Экран (4:3)</PresentationFormat>
  <Paragraphs>143</Paragraphs>
  <Slides>24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Татьяна</cp:lastModifiedBy>
  <cp:revision>50</cp:revision>
  <cp:lastPrinted>2014-10-06T07:50:14Z</cp:lastPrinted>
  <dcterms:created xsi:type="dcterms:W3CDTF">2014-01-06T16:00:12Z</dcterms:created>
  <dcterms:modified xsi:type="dcterms:W3CDTF">2014-11-06T08:26:46Z</dcterms:modified>
</cp:coreProperties>
</file>