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60" r:id="rId5"/>
    <p:sldId id="261" r:id="rId6"/>
    <p:sldId id="262" r:id="rId7"/>
    <p:sldId id="265" r:id="rId8"/>
    <p:sldId id="266" r:id="rId9"/>
    <p:sldId id="267" r:id="rId10"/>
    <p:sldId id="263" r:id="rId11"/>
    <p:sldId id="264"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08" y="-2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72BAEE-935D-43E8-A750-52506C6A9026}"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ru-RU"/>
        </a:p>
      </dgm:t>
    </dgm:pt>
    <dgm:pt modelId="{F1A7FACA-4F2E-4F8D-9189-3578AC02738C}">
      <dgm:prSet/>
      <dgm:spPr/>
      <dgm:t>
        <a:bodyPr/>
        <a:lstStyle/>
        <a:p>
          <a:pPr rtl="0"/>
          <a:r>
            <a:rPr lang="ru-RU" dirty="0" smtClean="0">
              <a:solidFill>
                <a:srgbClr val="C00000"/>
              </a:solidFill>
            </a:rPr>
            <a:t>В соответствии с ФГОС  взаимодействие с родителями реализуется в следующем направлении: </a:t>
          </a:r>
          <a:r>
            <a:rPr lang="ru-RU" dirty="0" smtClean="0"/>
            <a:t/>
          </a:r>
          <a:br>
            <a:rPr lang="ru-RU" dirty="0" smtClean="0"/>
          </a:br>
          <a:r>
            <a:rPr lang="ru-RU" dirty="0" smtClean="0"/>
            <a:t/>
          </a:r>
          <a:br>
            <a:rPr lang="ru-RU" dirty="0" smtClean="0"/>
          </a:br>
          <a:r>
            <a:rPr lang="ru-RU" b="1" u="sng" dirty="0" smtClean="0"/>
            <a:t>родители должны участвовать в реализации образовательной программы</a:t>
          </a:r>
          <a:r>
            <a:rPr lang="ru-RU" dirty="0" smtClean="0"/>
            <a:t>, в создании условий для полноценного и своевременного развития ребенка в дошкольном возрасте, чтобы не упустить важнейший период в развитии его личности;</a:t>
          </a:r>
          <a:br>
            <a:rPr lang="ru-RU" dirty="0" smtClean="0"/>
          </a:br>
          <a:r>
            <a:rPr lang="ru-RU" dirty="0" smtClean="0"/>
            <a:t/>
          </a:r>
          <a:br>
            <a:rPr lang="ru-RU" dirty="0" smtClean="0"/>
          </a:br>
          <a:r>
            <a:rPr lang="ru-RU" dirty="0" smtClean="0"/>
            <a:t> </a:t>
          </a:r>
          <a:r>
            <a:rPr lang="ru-RU" b="1" u="sng" dirty="0" smtClean="0"/>
            <a:t>родители должны быть активными участниками образовательного процесса</a:t>
          </a:r>
          <a:r>
            <a:rPr lang="ru-RU" dirty="0" smtClean="0"/>
            <a:t>, участниками всех проектов, независимо от того, какая деятельность в них доминирует, а не просто сторонними наблюдателями.</a:t>
          </a:r>
          <a:br>
            <a:rPr lang="ru-RU" dirty="0" smtClean="0"/>
          </a:br>
          <a:endParaRPr lang="ru-RU" dirty="0"/>
        </a:p>
      </dgm:t>
    </dgm:pt>
    <dgm:pt modelId="{86EBAD6E-67BF-440F-89C8-BDE551B08D4E}" type="parTrans" cxnId="{4A48BFCC-A088-46DE-817C-E47F681CAE33}">
      <dgm:prSet/>
      <dgm:spPr/>
      <dgm:t>
        <a:bodyPr/>
        <a:lstStyle/>
        <a:p>
          <a:endParaRPr lang="ru-RU"/>
        </a:p>
      </dgm:t>
    </dgm:pt>
    <dgm:pt modelId="{EF3B0A5D-10A7-445B-B8F1-88346FBD354F}" type="sibTrans" cxnId="{4A48BFCC-A088-46DE-817C-E47F681CAE33}">
      <dgm:prSet/>
      <dgm:spPr/>
      <dgm:t>
        <a:bodyPr/>
        <a:lstStyle/>
        <a:p>
          <a:endParaRPr lang="ru-RU"/>
        </a:p>
      </dgm:t>
    </dgm:pt>
    <dgm:pt modelId="{C7136D85-52F9-434A-B22D-868ADE5C5F6B}" type="pres">
      <dgm:prSet presAssocID="{4B72BAEE-935D-43E8-A750-52506C6A9026}" presName="hierChild1" presStyleCnt="0">
        <dgm:presLayoutVars>
          <dgm:chPref val="1"/>
          <dgm:dir/>
          <dgm:animOne val="branch"/>
          <dgm:animLvl val="lvl"/>
          <dgm:resizeHandles/>
        </dgm:presLayoutVars>
      </dgm:prSet>
      <dgm:spPr/>
    </dgm:pt>
    <dgm:pt modelId="{C01CC39A-859D-406A-9C65-8FECB4BEB591}" type="pres">
      <dgm:prSet presAssocID="{F1A7FACA-4F2E-4F8D-9189-3578AC02738C}" presName="hierRoot1" presStyleCnt="0"/>
      <dgm:spPr/>
    </dgm:pt>
    <dgm:pt modelId="{5B0DEE25-D23A-4532-8139-243CAC000B22}" type="pres">
      <dgm:prSet presAssocID="{F1A7FACA-4F2E-4F8D-9189-3578AC02738C}" presName="composite" presStyleCnt="0"/>
      <dgm:spPr/>
    </dgm:pt>
    <dgm:pt modelId="{69238269-4574-4B51-A7D3-95C0667715E6}" type="pres">
      <dgm:prSet presAssocID="{F1A7FACA-4F2E-4F8D-9189-3578AC02738C}" presName="background" presStyleLbl="node0" presStyleIdx="0" presStyleCnt="1"/>
      <dgm:spPr/>
    </dgm:pt>
    <dgm:pt modelId="{B195CDD0-4E55-45CA-A6F9-4B34B30937D6}" type="pres">
      <dgm:prSet presAssocID="{F1A7FACA-4F2E-4F8D-9189-3578AC02738C}" presName="text" presStyleLbl="fgAcc0" presStyleIdx="0" presStyleCnt="1">
        <dgm:presLayoutVars>
          <dgm:chPref val="3"/>
        </dgm:presLayoutVars>
      </dgm:prSet>
      <dgm:spPr/>
    </dgm:pt>
    <dgm:pt modelId="{76219673-1EAE-4243-A2E2-D307EF445CE6}" type="pres">
      <dgm:prSet presAssocID="{F1A7FACA-4F2E-4F8D-9189-3578AC02738C}" presName="hierChild2" presStyleCnt="0"/>
      <dgm:spPr/>
    </dgm:pt>
  </dgm:ptLst>
  <dgm:cxnLst>
    <dgm:cxn modelId="{01BBBF2F-6ECF-4629-91A3-4BF47191992F}" type="presOf" srcId="{4B72BAEE-935D-43E8-A750-52506C6A9026}" destId="{C7136D85-52F9-434A-B22D-868ADE5C5F6B}" srcOrd="0" destOrd="0" presId="urn:microsoft.com/office/officeart/2005/8/layout/hierarchy1"/>
    <dgm:cxn modelId="{6AAC5721-207E-4C93-B297-F02B130DB642}" type="presOf" srcId="{F1A7FACA-4F2E-4F8D-9189-3578AC02738C}" destId="{B195CDD0-4E55-45CA-A6F9-4B34B30937D6}" srcOrd="0" destOrd="0" presId="urn:microsoft.com/office/officeart/2005/8/layout/hierarchy1"/>
    <dgm:cxn modelId="{4A48BFCC-A088-46DE-817C-E47F681CAE33}" srcId="{4B72BAEE-935D-43E8-A750-52506C6A9026}" destId="{F1A7FACA-4F2E-4F8D-9189-3578AC02738C}" srcOrd="0" destOrd="0" parTransId="{86EBAD6E-67BF-440F-89C8-BDE551B08D4E}" sibTransId="{EF3B0A5D-10A7-445B-B8F1-88346FBD354F}"/>
    <dgm:cxn modelId="{9442A728-0B75-48E8-BD1D-7DEDCEB8D104}" type="presParOf" srcId="{C7136D85-52F9-434A-B22D-868ADE5C5F6B}" destId="{C01CC39A-859D-406A-9C65-8FECB4BEB591}" srcOrd="0" destOrd="0" presId="urn:microsoft.com/office/officeart/2005/8/layout/hierarchy1"/>
    <dgm:cxn modelId="{DA3E7583-60F5-4DCF-B3F3-92BD6DE4D089}" type="presParOf" srcId="{C01CC39A-859D-406A-9C65-8FECB4BEB591}" destId="{5B0DEE25-D23A-4532-8139-243CAC000B22}" srcOrd="0" destOrd="0" presId="urn:microsoft.com/office/officeart/2005/8/layout/hierarchy1"/>
    <dgm:cxn modelId="{603A1A76-BD81-4841-8312-6E3198A032A8}" type="presParOf" srcId="{5B0DEE25-D23A-4532-8139-243CAC000B22}" destId="{69238269-4574-4B51-A7D3-95C0667715E6}" srcOrd="0" destOrd="0" presId="urn:microsoft.com/office/officeart/2005/8/layout/hierarchy1"/>
    <dgm:cxn modelId="{4C1ED177-3377-49FE-B828-DB6D4BD74617}" type="presParOf" srcId="{5B0DEE25-D23A-4532-8139-243CAC000B22}" destId="{B195CDD0-4E55-45CA-A6F9-4B34B30937D6}" srcOrd="1" destOrd="0" presId="urn:microsoft.com/office/officeart/2005/8/layout/hierarchy1"/>
    <dgm:cxn modelId="{48983041-B1D6-4D0F-BE39-EBE8FBA8A80C}" type="presParOf" srcId="{C01CC39A-859D-406A-9C65-8FECB4BEB591}" destId="{76219673-1EAE-4243-A2E2-D307EF445CE6}"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A153B6-88D6-40ED-A88D-4DE827768C6D}" type="doc">
      <dgm:prSet loTypeId="urn:microsoft.com/office/officeart/2005/8/layout/equation2" loCatId="relationship" qsTypeId="urn:microsoft.com/office/officeart/2005/8/quickstyle/simple1" qsCatId="simple" csTypeId="urn:microsoft.com/office/officeart/2005/8/colors/accent1_2" csCatId="accent1" phldr="1"/>
      <dgm:spPr/>
    </dgm:pt>
    <dgm:pt modelId="{E6CDFC9F-4B9A-48A0-99FA-1402568FAA1A}">
      <dgm:prSet phldrT="[Текст]" custT="1"/>
      <dgm:spPr>
        <a:solidFill>
          <a:schemeClr val="accent2"/>
        </a:solidFill>
      </dgm:spPr>
      <dgm:t>
        <a:bodyPr/>
        <a:lstStyle/>
        <a:p>
          <a:pPr algn="ctr"/>
          <a:r>
            <a:rPr lang="ru-RU" sz="1400" dirty="0" smtClean="0"/>
            <a:t>детский сад переносит на семью те методы, которые используются в работе с детьми.</a:t>
          </a:r>
          <a:endParaRPr lang="ru-RU" sz="1400" dirty="0"/>
        </a:p>
      </dgm:t>
    </dgm:pt>
    <dgm:pt modelId="{6FBF67E7-120D-4E4F-B250-CAC6FC76C830}" type="parTrans" cxnId="{5069D29D-BA90-404D-85A2-53D462E3CF58}">
      <dgm:prSet/>
      <dgm:spPr/>
      <dgm:t>
        <a:bodyPr/>
        <a:lstStyle/>
        <a:p>
          <a:pPr algn="ctr"/>
          <a:endParaRPr lang="ru-RU" sz="1400"/>
        </a:p>
      </dgm:t>
    </dgm:pt>
    <dgm:pt modelId="{C1BEE8A0-1002-4030-9EB7-20CFD6BE7B36}" type="sibTrans" cxnId="{5069D29D-BA90-404D-85A2-53D462E3CF58}">
      <dgm:prSet custT="1"/>
      <dgm:spPr>
        <a:solidFill>
          <a:srgbClr val="92D050"/>
        </a:solidFill>
      </dgm:spPr>
      <dgm:t>
        <a:bodyPr/>
        <a:lstStyle/>
        <a:p>
          <a:pPr algn="ctr"/>
          <a:endParaRPr lang="ru-RU" sz="1400"/>
        </a:p>
      </dgm:t>
    </dgm:pt>
    <dgm:pt modelId="{8A2E78BB-4850-4911-AE6D-2323E6861FF9}">
      <dgm:prSet phldrT="[Текст]" custT="1"/>
      <dgm:spPr>
        <a:solidFill>
          <a:schemeClr val="accent2"/>
        </a:solidFill>
      </dgm:spPr>
      <dgm:t>
        <a:bodyPr/>
        <a:lstStyle/>
        <a:p>
          <a:pPr algn="ctr"/>
          <a:r>
            <a:rPr lang="ru-RU" sz="1400" dirty="0" smtClean="0"/>
            <a:t>не учитывается образовательный, финансовый, интеллектуальный уровень родителей. </a:t>
          </a:r>
          <a:endParaRPr lang="ru-RU" sz="1400" dirty="0"/>
        </a:p>
      </dgm:t>
    </dgm:pt>
    <dgm:pt modelId="{3D9F3019-ECFE-469A-8D2D-5CF5827E7B49}" type="parTrans" cxnId="{436382E5-A1DA-481A-85DF-5C5FB6C185D5}">
      <dgm:prSet/>
      <dgm:spPr/>
      <dgm:t>
        <a:bodyPr/>
        <a:lstStyle/>
        <a:p>
          <a:pPr algn="ctr"/>
          <a:endParaRPr lang="ru-RU" sz="1400"/>
        </a:p>
      </dgm:t>
    </dgm:pt>
    <dgm:pt modelId="{6CA866FE-B82D-4BC0-B774-4A43C84B3514}" type="sibTrans" cxnId="{436382E5-A1DA-481A-85DF-5C5FB6C185D5}">
      <dgm:prSet custT="1"/>
      <dgm:spPr>
        <a:solidFill>
          <a:schemeClr val="tx1">
            <a:lumMod val="75000"/>
            <a:lumOff val="25000"/>
          </a:schemeClr>
        </a:solidFill>
      </dgm:spPr>
      <dgm:t>
        <a:bodyPr/>
        <a:lstStyle/>
        <a:p>
          <a:pPr algn="ctr"/>
          <a:endParaRPr lang="ru-RU" sz="1400"/>
        </a:p>
      </dgm:t>
    </dgm:pt>
    <dgm:pt modelId="{9784BA61-B318-4047-9DB4-FC90F097FDA3}">
      <dgm:prSet phldrT="[Текст]" custT="1"/>
      <dgm:spPr>
        <a:ln>
          <a:solidFill>
            <a:schemeClr val="tx1"/>
          </a:solidFill>
        </a:ln>
      </dgm:spPr>
      <dgm:t>
        <a:bodyPr/>
        <a:lstStyle/>
        <a:p>
          <a:pPr algn="ctr"/>
          <a:r>
            <a:rPr lang="ru-RU" sz="1600" b="0" i="0" dirty="0" smtClean="0">
              <a:solidFill>
                <a:schemeClr val="tx1"/>
              </a:solidFill>
            </a:rPr>
            <a:t>Важно учитывать тот факт, что родители имеют большую возможность обеспечить собственному ребенку индивидуальный подход. ДОО необходимо перестроиться. Если же будут использованы традиционные формы работы (родительские собрания, консультации, тематические родительские уголки), то не добьемся эффективности. Главное во взаимодействии – ориентация на результат, который бы отразился на ребенке. Например, праздник «Папа, мама, я – спортивная семья».   </a:t>
          </a:r>
          <a:endParaRPr lang="ru-RU" sz="1600" b="0" i="0" dirty="0">
            <a:solidFill>
              <a:schemeClr val="tx1"/>
            </a:solidFill>
          </a:endParaRPr>
        </a:p>
      </dgm:t>
    </dgm:pt>
    <dgm:pt modelId="{0B113355-6C39-447C-970B-B7896C4DB5BD}" type="parTrans" cxnId="{BF460B78-5AFB-4652-AEE5-8D93E0B428D1}">
      <dgm:prSet/>
      <dgm:spPr/>
      <dgm:t>
        <a:bodyPr/>
        <a:lstStyle/>
        <a:p>
          <a:pPr algn="ctr"/>
          <a:endParaRPr lang="ru-RU" sz="1400"/>
        </a:p>
      </dgm:t>
    </dgm:pt>
    <dgm:pt modelId="{CF203ABE-D50F-4AB4-B26E-C9BA1A5C6C28}" type="sibTrans" cxnId="{BF460B78-5AFB-4652-AEE5-8D93E0B428D1}">
      <dgm:prSet/>
      <dgm:spPr/>
      <dgm:t>
        <a:bodyPr/>
        <a:lstStyle/>
        <a:p>
          <a:pPr algn="ctr"/>
          <a:endParaRPr lang="ru-RU" sz="1400"/>
        </a:p>
      </dgm:t>
    </dgm:pt>
    <dgm:pt modelId="{3E838917-AE1D-474E-98D0-75DBFA6218BD}" type="pres">
      <dgm:prSet presAssocID="{63A153B6-88D6-40ED-A88D-4DE827768C6D}" presName="Name0" presStyleCnt="0">
        <dgm:presLayoutVars>
          <dgm:dir/>
          <dgm:resizeHandles val="exact"/>
        </dgm:presLayoutVars>
      </dgm:prSet>
      <dgm:spPr/>
    </dgm:pt>
    <dgm:pt modelId="{88F7C97D-7CDE-490B-826E-86A106AFAC1D}" type="pres">
      <dgm:prSet presAssocID="{63A153B6-88D6-40ED-A88D-4DE827768C6D}" presName="vNodes" presStyleCnt="0"/>
      <dgm:spPr/>
    </dgm:pt>
    <dgm:pt modelId="{5682D6A4-3865-4CD1-8A3A-463D7A0B8626}" type="pres">
      <dgm:prSet presAssocID="{E6CDFC9F-4B9A-48A0-99FA-1402568FAA1A}" presName="node" presStyleLbl="node1" presStyleIdx="0" presStyleCnt="3">
        <dgm:presLayoutVars>
          <dgm:bulletEnabled val="1"/>
        </dgm:presLayoutVars>
      </dgm:prSet>
      <dgm:spPr/>
      <dgm:t>
        <a:bodyPr/>
        <a:lstStyle/>
        <a:p>
          <a:endParaRPr lang="ru-RU"/>
        </a:p>
      </dgm:t>
    </dgm:pt>
    <dgm:pt modelId="{3279C9F0-C4E7-491F-AC91-68191F6629A1}" type="pres">
      <dgm:prSet presAssocID="{C1BEE8A0-1002-4030-9EB7-20CFD6BE7B36}" presName="spacerT" presStyleCnt="0"/>
      <dgm:spPr/>
    </dgm:pt>
    <dgm:pt modelId="{C52C2A75-F984-47C4-A1D8-DA5DED11DAA9}" type="pres">
      <dgm:prSet presAssocID="{C1BEE8A0-1002-4030-9EB7-20CFD6BE7B36}" presName="sibTrans" presStyleLbl="sibTrans2D1" presStyleIdx="0" presStyleCnt="2"/>
      <dgm:spPr/>
      <dgm:t>
        <a:bodyPr/>
        <a:lstStyle/>
        <a:p>
          <a:endParaRPr lang="ru-RU"/>
        </a:p>
      </dgm:t>
    </dgm:pt>
    <dgm:pt modelId="{E43F7FB0-67AC-475F-95E1-31BB6E14BBD8}" type="pres">
      <dgm:prSet presAssocID="{C1BEE8A0-1002-4030-9EB7-20CFD6BE7B36}" presName="spacerB" presStyleCnt="0"/>
      <dgm:spPr/>
    </dgm:pt>
    <dgm:pt modelId="{46A79F9C-286F-4043-AD2E-F27744C2667B}" type="pres">
      <dgm:prSet presAssocID="{8A2E78BB-4850-4911-AE6D-2323E6861FF9}" presName="node" presStyleLbl="node1" presStyleIdx="1" presStyleCnt="3">
        <dgm:presLayoutVars>
          <dgm:bulletEnabled val="1"/>
        </dgm:presLayoutVars>
      </dgm:prSet>
      <dgm:spPr/>
      <dgm:t>
        <a:bodyPr/>
        <a:lstStyle/>
        <a:p>
          <a:endParaRPr lang="ru-RU"/>
        </a:p>
      </dgm:t>
    </dgm:pt>
    <dgm:pt modelId="{F94723FA-B623-4990-A692-84D6583A63F5}" type="pres">
      <dgm:prSet presAssocID="{63A153B6-88D6-40ED-A88D-4DE827768C6D}" presName="sibTransLast" presStyleLbl="sibTrans2D1" presStyleIdx="1" presStyleCnt="2"/>
      <dgm:spPr/>
      <dgm:t>
        <a:bodyPr/>
        <a:lstStyle/>
        <a:p>
          <a:endParaRPr lang="ru-RU"/>
        </a:p>
      </dgm:t>
    </dgm:pt>
    <dgm:pt modelId="{498E6BFC-BA3A-41CB-9390-863432985A4F}" type="pres">
      <dgm:prSet presAssocID="{63A153B6-88D6-40ED-A88D-4DE827768C6D}" presName="connectorText" presStyleLbl="sibTrans2D1" presStyleIdx="1" presStyleCnt="2"/>
      <dgm:spPr/>
      <dgm:t>
        <a:bodyPr/>
        <a:lstStyle/>
        <a:p>
          <a:endParaRPr lang="ru-RU"/>
        </a:p>
      </dgm:t>
    </dgm:pt>
    <dgm:pt modelId="{6A8CAD3E-16C8-4AE5-A296-635B45A82E06}" type="pres">
      <dgm:prSet presAssocID="{63A153B6-88D6-40ED-A88D-4DE827768C6D}" presName="lastNode" presStyleLbl="node1" presStyleIdx="2" presStyleCnt="3" custLinFactNeighborX="-1314" custLinFactNeighborY="2186">
        <dgm:presLayoutVars>
          <dgm:bulletEnabled val="1"/>
        </dgm:presLayoutVars>
      </dgm:prSet>
      <dgm:spPr/>
      <dgm:t>
        <a:bodyPr/>
        <a:lstStyle/>
        <a:p>
          <a:endParaRPr lang="ru-RU"/>
        </a:p>
      </dgm:t>
    </dgm:pt>
  </dgm:ptLst>
  <dgm:cxnLst>
    <dgm:cxn modelId="{16524CA5-CC7C-4D1E-9760-97465A4908A8}" type="presOf" srcId="{63A153B6-88D6-40ED-A88D-4DE827768C6D}" destId="{3E838917-AE1D-474E-98D0-75DBFA6218BD}" srcOrd="0" destOrd="0" presId="urn:microsoft.com/office/officeart/2005/8/layout/equation2"/>
    <dgm:cxn modelId="{3EEDC8AB-A6FC-4C35-BC5E-DA5BFCAC898C}" type="presOf" srcId="{8A2E78BB-4850-4911-AE6D-2323E6861FF9}" destId="{46A79F9C-286F-4043-AD2E-F27744C2667B}" srcOrd="0" destOrd="0" presId="urn:microsoft.com/office/officeart/2005/8/layout/equation2"/>
    <dgm:cxn modelId="{05B3D031-AB60-49AA-9709-7FF99C9108E4}" type="presOf" srcId="{C1BEE8A0-1002-4030-9EB7-20CFD6BE7B36}" destId="{C52C2A75-F984-47C4-A1D8-DA5DED11DAA9}" srcOrd="0" destOrd="0" presId="urn:microsoft.com/office/officeart/2005/8/layout/equation2"/>
    <dgm:cxn modelId="{5069D29D-BA90-404D-85A2-53D462E3CF58}" srcId="{63A153B6-88D6-40ED-A88D-4DE827768C6D}" destId="{E6CDFC9F-4B9A-48A0-99FA-1402568FAA1A}" srcOrd="0" destOrd="0" parTransId="{6FBF67E7-120D-4E4F-B250-CAC6FC76C830}" sibTransId="{C1BEE8A0-1002-4030-9EB7-20CFD6BE7B36}"/>
    <dgm:cxn modelId="{BF460B78-5AFB-4652-AEE5-8D93E0B428D1}" srcId="{63A153B6-88D6-40ED-A88D-4DE827768C6D}" destId="{9784BA61-B318-4047-9DB4-FC90F097FDA3}" srcOrd="2" destOrd="0" parTransId="{0B113355-6C39-447C-970B-B7896C4DB5BD}" sibTransId="{CF203ABE-D50F-4AB4-B26E-C9BA1A5C6C28}"/>
    <dgm:cxn modelId="{436382E5-A1DA-481A-85DF-5C5FB6C185D5}" srcId="{63A153B6-88D6-40ED-A88D-4DE827768C6D}" destId="{8A2E78BB-4850-4911-AE6D-2323E6861FF9}" srcOrd="1" destOrd="0" parTransId="{3D9F3019-ECFE-469A-8D2D-5CF5827E7B49}" sibTransId="{6CA866FE-B82D-4BC0-B774-4A43C84B3514}"/>
    <dgm:cxn modelId="{6F430FCE-5417-4BBE-AC20-620A5CD32CAD}" type="presOf" srcId="{6CA866FE-B82D-4BC0-B774-4A43C84B3514}" destId="{498E6BFC-BA3A-41CB-9390-863432985A4F}" srcOrd="1" destOrd="0" presId="urn:microsoft.com/office/officeart/2005/8/layout/equation2"/>
    <dgm:cxn modelId="{0DA57E09-EAEE-4DCD-AFB0-519580CAB22D}" type="presOf" srcId="{E6CDFC9F-4B9A-48A0-99FA-1402568FAA1A}" destId="{5682D6A4-3865-4CD1-8A3A-463D7A0B8626}" srcOrd="0" destOrd="0" presId="urn:microsoft.com/office/officeart/2005/8/layout/equation2"/>
    <dgm:cxn modelId="{A5D039ED-70B1-46AB-B02F-AF6D24462F21}" type="presOf" srcId="{6CA866FE-B82D-4BC0-B774-4A43C84B3514}" destId="{F94723FA-B623-4990-A692-84D6583A63F5}" srcOrd="0" destOrd="0" presId="urn:microsoft.com/office/officeart/2005/8/layout/equation2"/>
    <dgm:cxn modelId="{44145DD1-4D51-44B4-A57F-82A5BEF41A25}" type="presOf" srcId="{9784BA61-B318-4047-9DB4-FC90F097FDA3}" destId="{6A8CAD3E-16C8-4AE5-A296-635B45A82E06}" srcOrd="0" destOrd="0" presId="urn:microsoft.com/office/officeart/2005/8/layout/equation2"/>
    <dgm:cxn modelId="{0E48B5C5-B430-42EF-8592-D6CD38ABC4F2}" type="presParOf" srcId="{3E838917-AE1D-474E-98D0-75DBFA6218BD}" destId="{88F7C97D-7CDE-490B-826E-86A106AFAC1D}" srcOrd="0" destOrd="0" presId="urn:microsoft.com/office/officeart/2005/8/layout/equation2"/>
    <dgm:cxn modelId="{C0B93534-C41C-48A0-840D-5F2EC5FB07E7}" type="presParOf" srcId="{88F7C97D-7CDE-490B-826E-86A106AFAC1D}" destId="{5682D6A4-3865-4CD1-8A3A-463D7A0B8626}" srcOrd="0" destOrd="0" presId="urn:microsoft.com/office/officeart/2005/8/layout/equation2"/>
    <dgm:cxn modelId="{62883648-659A-4D2B-BA84-4CCF290C27B0}" type="presParOf" srcId="{88F7C97D-7CDE-490B-826E-86A106AFAC1D}" destId="{3279C9F0-C4E7-491F-AC91-68191F6629A1}" srcOrd="1" destOrd="0" presId="urn:microsoft.com/office/officeart/2005/8/layout/equation2"/>
    <dgm:cxn modelId="{08D735B8-F041-4278-ACC5-E06E5C0FDD4C}" type="presParOf" srcId="{88F7C97D-7CDE-490B-826E-86A106AFAC1D}" destId="{C52C2A75-F984-47C4-A1D8-DA5DED11DAA9}" srcOrd="2" destOrd="0" presId="urn:microsoft.com/office/officeart/2005/8/layout/equation2"/>
    <dgm:cxn modelId="{81DED971-0C4B-446E-AB78-747A5B94E8ED}" type="presParOf" srcId="{88F7C97D-7CDE-490B-826E-86A106AFAC1D}" destId="{E43F7FB0-67AC-475F-95E1-31BB6E14BBD8}" srcOrd="3" destOrd="0" presId="urn:microsoft.com/office/officeart/2005/8/layout/equation2"/>
    <dgm:cxn modelId="{5B82B91C-DEF2-4A82-9B86-721747EF052D}" type="presParOf" srcId="{88F7C97D-7CDE-490B-826E-86A106AFAC1D}" destId="{46A79F9C-286F-4043-AD2E-F27744C2667B}" srcOrd="4" destOrd="0" presId="urn:microsoft.com/office/officeart/2005/8/layout/equation2"/>
    <dgm:cxn modelId="{F2A79EA1-9F8B-4C87-A8BB-09C203ADF11F}" type="presParOf" srcId="{3E838917-AE1D-474E-98D0-75DBFA6218BD}" destId="{F94723FA-B623-4990-A692-84D6583A63F5}" srcOrd="1" destOrd="0" presId="urn:microsoft.com/office/officeart/2005/8/layout/equation2"/>
    <dgm:cxn modelId="{B5A43C42-A363-462B-BA1F-1E921FD05E1C}" type="presParOf" srcId="{F94723FA-B623-4990-A692-84D6583A63F5}" destId="{498E6BFC-BA3A-41CB-9390-863432985A4F}" srcOrd="0" destOrd="0" presId="urn:microsoft.com/office/officeart/2005/8/layout/equation2"/>
    <dgm:cxn modelId="{27AFF173-4B97-429F-A107-CA320B46BAA6}" type="presParOf" srcId="{3E838917-AE1D-474E-98D0-75DBFA6218BD}" destId="{6A8CAD3E-16C8-4AE5-A296-635B45A82E06}" srcOrd="2" destOrd="0" presId="urn:microsoft.com/office/officeart/2005/8/layout/equati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6555610-1AD6-4288-BA5E-7943E1C621F5}" type="doc">
      <dgm:prSet loTypeId="urn:microsoft.com/office/officeart/2005/8/layout/hierarchy4" loCatId="relationship" qsTypeId="urn:microsoft.com/office/officeart/2005/8/quickstyle/simple1" qsCatId="simple" csTypeId="urn:microsoft.com/office/officeart/2005/8/colors/accent2_1" csCatId="accent2" phldr="1"/>
      <dgm:spPr/>
      <dgm:t>
        <a:bodyPr/>
        <a:lstStyle/>
        <a:p>
          <a:endParaRPr lang="ru-RU"/>
        </a:p>
      </dgm:t>
    </dgm:pt>
    <dgm:pt modelId="{D2B59CE2-D87A-4504-8B6E-E62050023E9F}">
      <dgm:prSet phldrT="[Текст]"/>
      <dgm:spPr/>
      <dgm:t>
        <a:bodyPr/>
        <a:lstStyle/>
        <a:p>
          <a:r>
            <a:rPr lang="ru-RU" dirty="0" smtClean="0">
              <a:solidFill>
                <a:schemeClr val="accent2">
                  <a:lumMod val="50000"/>
                </a:schemeClr>
              </a:solidFill>
            </a:rPr>
            <a:t>Социальное партнерство семьи и ДОО сегодня определенно как серьезный  резерв развития ребенка дошкольного возраста, НО: </a:t>
          </a:r>
          <a:endParaRPr lang="ru-RU" dirty="0">
            <a:solidFill>
              <a:schemeClr val="accent2">
                <a:lumMod val="50000"/>
              </a:schemeClr>
            </a:solidFill>
          </a:endParaRPr>
        </a:p>
      </dgm:t>
    </dgm:pt>
    <dgm:pt modelId="{E58B1253-17FA-479A-A414-472F20988DB1}" type="parTrans" cxnId="{34552316-070E-4669-B3C4-227B52A3C12A}">
      <dgm:prSet/>
      <dgm:spPr/>
      <dgm:t>
        <a:bodyPr/>
        <a:lstStyle/>
        <a:p>
          <a:endParaRPr lang="ru-RU"/>
        </a:p>
      </dgm:t>
    </dgm:pt>
    <dgm:pt modelId="{F4B7113D-D33E-487D-B551-BFD62F938CE2}" type="sibTrans" cxnId="{34552316-070E-4669-B3C4-227B52A3C12A}">
      <dgm:prSet/>
      <dgm:spPr/>
      <dgm:t>
        <a:bodyPr/>
        <a:lstStyle/>
        <a:p>
          <a:endParaRPr lang="ru-RU"/>
        </a:p>
      </dgm:t>
    </dgm:pt>
    <dgm:pt modelId="{68DECC5A-1E3C-45B9-BA21-56B5F8D90B44}">
      <dgm:prSet phldrT="[Текст]" custT="1"/>
      <dgm:spPr>
        <a:solidFill>
          <a:schemeClr val="accent5">
            <a:lumMod val="20000"/>
            <a:lumOff val="80000"/>
          </a:schemeClr>
        </a:solidFill>
      </dgm:spPr>
      <dgm:t>
        <a:bodyPr/>
        <a:lstStyle/>
        <a:p>
          <a:r>
            <a:rPr lang="ru-RU" sz="1800" dirty="0" smtClean="0">
              <a:latin typeface="Times New Roman" pitchFamily="18" charset="0"/>
              <a:cs typeface="Times New Roman" pitchFamily="18" charset="0"/>
            </a:rPr>
            <a:t>В этой связи родителей важно включать в процесс воспитания и развития их детей. Родителей нужно готовить к будущему школьному обучению ребенка, используя </a:t>
          </a:r>
          <a:r>
            <a:rPr lang="ru-RU" sz="1800" dirty="0" err="1" smtClean="0">
              <a:latin typeface="Times New Roman" pitchFamily="18" charset="0"/>
              <a:cs typeface="Times New Roman" pitchFamily="18" charset="0"/>
            </a:rPr>
            <a:t>деятельностный</a:t>
          </a:r>
          <a:r>
            <a:rPr lang="ru-RU" sz="1800" dirty="0" smtClean="0">
              <a:latin typeface="Times New Roman" pitchFamily="18" charset="0"/>
              <a:cs typeface="Times New Roman" pitchFamily="18" charset="0"/>
            </a:rPr>
            <a:t> подход, научить родителей взаимодействовать с собственным ребенком.   </a:t>
          </a:r>
          <a:endParaRPr lang="ru-RU" sz="1800" dirty="0">
            <a:latin typeface="Times New Roman" pitchFamily="18" charset="0"/>
            <a:cs typeface="Times New Roman" pitchFamily="18" charset="0"/>
          </a:endParaRPr>
        </a:p>
      </dgm:t>
    </dgm:pt>
    <dgm:pt modelId="{4C1FEE76-2AD9-4AF7-A946-7BD09B3A91BA}" type="parTrans" cxnId="{B798E765-E03D-43D4-BDCF-6F9642803711}">
      <dgm:prSet/>
      <dgm:spPr/>
      <dgm:t>
        <a:bodyPr/>
        <a:lstStyle/>
        <a:p>
          <a:endParaRPr lang="ru-RU"/>
        </a:p>
      </dgm:t>
    </dgm:pt>
    <dgm:pt modelId="{CEB31635-237A-44A9-92E6-BDCA2092215D}" type="sibTrans" cxnId="{B798E765-E03D-43D4-BDCF-6F9642803711}">
      <dgm:prSet/>
      <dgm:spPr/>
      <dgm:t>
        <a:bodyPr/>
        <a:lstStyle/>
        <a:p>
          <a:endParaRPr lang="ru-RU"/>
        </a:p>
      </dgm:t>
    </dgm:pt>
    <dgm:pt modelId="{DF68DEB0-4EE2-491F-8B3D-1376266E50A4}">
      <dgm:prSet phldrT="[Текст]"/>
      <dgm:spPr>
        <a:solidFill>
          <a:srgbClr val="92D050"/>
        </a:solidFill>
      </dgm:spPr>
      <dgm:t>
        <a:bodyPr/>
        <a:lstStyle/>
        <a:p>
          <a:r>
            <a:rPr lang="ru-RU" dirty="0" smtClean="0"/>
            <a:t>1. В настоящее время система подготовки специалистов не помогает решать эту задачу, потому что  данное направление отсутствует  в системе повышения квалификации. </a:t>
          </a:r>
          <a:endParaRPr lang="ru-RU" dirty="0"/>
        </a:p>
      </dgm:t>
    </dgm:pt>
    <dgm:pt modelId="{A855DD37-2EFC-459B-AD60-2F736C49FD36}" type="parTrans" cxnId="{9777E0F9-B9CD-4ADF-9430-E725ED7FF782}">
      <dgm:prSet/>
      <dgm:spPr/>
      <dgm:t>
        <a:bodyPr/>
        <a:lstStyle/>
        <a:p>
          <a:endParaRPr lang="ru-RU"/>
        </a:p>
      </dgm:t>
    </dgm:pt>
    <dgm:pt modelId="{D1282A64-1703-4CD8-AA45-20363A4C4079}" type="sibTrans" cxnId="{9777E0F9-B9CD-4ADF-9430-E725ED7FF782}">
      <dgm:prSet/>
      <dgm:spPr/>
      <dgm:t>
        <a:bodyPr/>
        <a:lstStyle/>
        <a:p>
          <a:endParaRPr lang="ru-RU"/>
        </a:p>
      </dgm:t>
    </dgm:pt>
    <dgm:pt modelId="{8A938A67-7067-4C60-A45A-7C99A8343C99}">
      <dgm:prSet phldrT="[Текст]"/>
      <dgm:spPr>
        <a:solidFill>
          <a:srgbClr val="00B0F0"/>
        </a:solidFill>
      </dgm:spPr>
      <dgm:t>
        <a:bodyPr/>
        <a:lstStyle/>
        <a:p>
          <a:r>
            <a:rPr lang="ru-RU" dirty="0" smtClean="0"/>
            <a:t>2. Разрыв между образованием и культурой воспитателей и родителей. В крупных городах родители многие превосходят воспитателей  (ИКТ и </a:t>
          </a:r>
          <a:r>
            <a:rPr lang="ru-RU" dirty="0" err="1" smtClean="0"/>
            <a:t>т.д</a:t>
          </a:r>
          <a:r>
            <a:rPr lang="ru-RU" dirty="0" smtClean="0"/>
            <a:t>).</a:t>
          </a:r>
          <a:endParaRPr lang="ru-RU" dirty="0"/>
        </a:p>
      </dgm:t>
    </dgm:pt>
    <dgm:pt modelId="{5B506BB0-DF3E-42DF-A910-142251F500C3}" type="parTrans" cxnId="{43354057-C37C-485D-9418-3C5645E0A907}">
      <dgm:prSet/>
      <dgm:spPr/>
      <dgm:t>
        <a:bodyPr/>
        <a:lstStyle/>
        <a:p>
          <a:endParaRPr lang="ru-RU"/>
        </a:p>
      </dgm:t>
    </dgm:pt>
    <dgm:pt modelId="{4ECC3255-9EED-4F7F-B7B1-53DA55CBD97F}" type="sibTrans" cxnId="{43354057-C37C-485D-9418-3C5645E0A907}">
      <dgm:prSet/>
      <dgm:spPr/>
      <dgm:t>
        <a:bodyPr/>
        <a:lstStyle/>
        <a:p>
          <a:endParaRPr lang="ru-RU"/>
        </a:p>
      </dgm:t>
    </dgm:pt>
    <dgm:pt modelId="{1F8877E1-FD34-4E85-A51D-B2B1CAB10DB1}">
      <dgm:prSet phldrT="[Текст]"/>
      <dgm:spPr>
        <a:solidFill>
          <a:schemeClr val="accent2"/>
        </a:solidFill>
      </dgm:spPr>
      <dgm:t>
        <a:bodyPr/>
        <a:lstStyle/>
        <a:p>
          <a:r>
            <a:rPr lang="ru-RU" dirty="0" smtClean="0"/>
            <a:t>4.Родитель не может оценить и правильно использовать возможности ребенка.  Иногда по отношению к ребенку неуспешному у родителей проявляется агрессия. </a:t>
          </a:r>
          <a:endParaRPr lang="ru-RU" dirty="0"/>
        </a:p>
      </dgm:t>
    </dgm:pt>
    <dgm:pt modelId="{FEAB2E16-4F85-4D13-AB20-A85EA062FA00}" type="parTrans" cxnId="{62D215BE-F192-4A7E-A993-3696D2DDACCC}">
      <dgm:prSet/>
      <dgm:spPr/>
      <dgm:t>
        <a:bodyPr/>
        <a:lstStyle/>
        <a:p>
          <a:endParaRPr lang="ru-RU"/>
        </a:p>
      </dgm:t>
    </dgm:pt>
    <dgm:pt modelId="{36142B04-2D18-46EC-A18A-C0F56B65E042}" type="sibTrans" cxnId="{62D215BE-F192-4A7E-A993-3696D2DDACCC}">
      <dgm:prSet/>
      <dgm:spPr/>
      <dgm:t>
        <a:bodyPr/>
        <a:lstStyle/>
        <a:p>
          <a:endParaRPr lang="ru-RU"/>
        </a:p>
      </dgm:t>
    </dgm:pt>
    <dgm:pt modelId="{484FE6C3-8968-4162-B665-E804B7337948}">
      <dgm:prSet phldrT="[Текст]"/>
      <dgm:spPr>
        <a:solidFill>
          <a:srgbClr val="FFC000"/>
        </a:solidFill>
      </dgm:spPr>
      <dgm:t>
        <a:bodyPr/>
        <a:lstStyle/>
        <a:p>
          <a:r>
            <a:rPr lang="ru-RU" dirty="0" smtClean="0"/>
            <a:t>3. В процессе пребывания ребенка в ДОО у родителей возникает отчуждение к его образованию, развитию, которое родители стихийно готовы наверстать, когда ребенок начинает обучаться в школе. </a:t>
          </a:r>
          <a:endParaRPr lang="ru-RU" dirty="0"/>
        </a:p>
      </dgm:t>
    </dgm:pt>
    <dgm:pt modelId="{05E9A285-A5C9-419A-BAED-B85C45D9B94A}" type="parTrans" cxnId="{60F31F37-EA61-48D7-B041-306E0A2057F2}">
      <dgm:prSet/>
      <dgm:spPr/>
      <dgm:t>
        <a:bodyPr/>
        <a:lstStyle/>
        <a:p>
          <a:endParaRPr lang="ru-RU"/>
        </a:p>
      </dgm:t>
    </dgm:pt>
    <dgm:pt modelId="{7C18235C-A2E8-48C2-8FF1-C60C95441E0C}" type="sibTrans" cxnId="{60F31F37-EA61-48D7-B041-306E0A2057F2}">
      <dgm:prSet/>
      <dgm:spPr/>
      <dgm:t>
        <a:bodyPr/>
        <a:lstStyle/>
        <a:p>
          <a:endParaRPr lang="ru-RU"/>
        </a:p>
      </dgm:t>
    </dgm:pt>
    <dgm:pt modelId="{1C13478E-5DBF-4A2B-ADB4-64739A1D9A66}" type="pres">
      <dgm:prSet presAssocID="{46555610-1AD6-4288-BA5E-7943E1C621F5}" presName="Name0" presStyleCnt="0">
        <dgm:presLayoutVars>
          <dgm:chPref val="1"/>
          <dgm:dir/>
          <dgm:animOne val="branch"/>
          <dgm:animLvl val="lvl"/>
          <dgm:resizeHandles/>
        </dgm:presLayoutVars>
      </dgm:prSet>
      <dgm:spPr/>
      <dgm:t>
        <a:bodyPr/>
        <a:lstStyle/>
        <a:p>
          <a:endParaRPr lang="ru-RU"/>
        </a:p>
      </dgm:t>
    </dgm:pt>
    <dgm:pt modelId="{97FEB51F-E170-4802-87FE-182E912E5E44}" type="pres">
      <dgm:prSet presAssocID="{D2B59CE2-D87A-4504-8B6E-E62050023E9F}" presName="vertOne" presStyleCnt="0"/>
      <dgm:spPr/>
    </dgm:pt>
    <dgm:pt modelId="{EF7D42BC-2FB0-4D1A-A42A-4E26113D2B73}" type="pres">
      <dgm:prSet presAssocID="{D2B59CE2-D87A-4504-8B6E-E62050023E9F}" presName="txOne" presStyleLbl="node0" presStyleIdx="0" presStyleCnt="1" custScaleY="73892">
        <dgm:presLayoutVars>
          <dgm:chPref val="3"/>
        </dgm:presLayoutVars>
      </dgm:prSet>
      <dgm:spPr/>
      <dgm:t>
        <a:bodyPr/>
        <a:lstStyle/>
        <a:p>
          <a:endParaRPr lang="ru-RU"/>
        </a:p>
      </dgm:t>
    </dgm:pt>
    <dgm:pt modelId="{7698A1DA-0004-4EEF-BA15-135763BA387E}" type="pres">
      <dgm:prSet presAssocID="{D2B59CE2-D87A-4504-8B6E-E62050023E9F}" presName="parTransOne" presStyleCnt="0"/>
      <dgm:spPr/>
    </dgm:pt>
    <dgm:pt modelId="{D48587AC-FD96-421C-A1EB-714A5F42E28C}" type="pres">
      <dgm:prSet presAssocID="{D2B59CE2-D87A-4504-8B6E-E62050023E9F}" presName="horzOne" presStyleCnt="0"/>
      <dgm:spPr/>
    </dgm:pt>
    <dgm:pt modelId="{6B0D5C5E-D9CC-4DAC-9974-9BA84AE2130D}" type="pres">
      <dgm:prSet presAssocID="{68DECC5A-1E3C-45B9-BA21-56B5F8D90B44}" presName="vertTwo" presStyleCnt="0"/>
      <dgm:spPr/>
    </dgm:pt>
    <dgm:pt modelId="{1B40C4F0-55C1-48EC-954A-44678A1C18A3}" type="pres">
      <dgm:prSet presAssocID="{68DECC5A-1E3C-45B9-BA21-56B5F8D90B44}" presName="txTwo" presStyleLbl="node2" presStyleIdx="0" presStyleCnt="2" custLinFactY="99704" custLinFactNeighborX="52426" custLinFactNeighborY="100000">
        <dgm:presLayoutVars>
          <dgm:chPref val="3"/>
        </dgm:presLayoutVars>
      </dgm:prSet>
      <dgm:spPr/>
      <dgm:t>
        <a:bodyPr/>
        <a:lstStyle/>
        <a:p>
          <a:endParaRPr lang="ru-RU"/>
        </a:p>
      </dgm:t>
    </dgm:pt>
    <dgm:pt modelId="{31387C96-B603-431A-AA7E-646482E372BC}" type="pres">
      <dgm:prSet presAssocID="{68DECC5A-1E3C-45B9-BA21-56B5F8D90B44}" presName="parTransTwo" presStyleCnt="0"/>
      <dgm:spPr/>
    </dgm:pt>
    <dgm:pt modelId="{35E4CD44-5F8A-455F-A090-2DBD1390E4F2}" type="pres">
      <dgm:prSet presAssocID="{68DECC5A-1E3C-45B9-BA21-56B5F8D90B44}" presName="horzTwo" presStyleCnt="0"/>
      <dgm:spPr/>
    </dgm:pt>
    <dgm:pt modelId="{39FA799E-C876-42B9-99E6-63C96001591C}" type="pres">
      <dgm:prSet presAssocID="{DF68DEB0-4EE2-491F-8B3D-1376266E50A4}" presName="vertThree" presStyleCnt="0"/>
      <dgm:spPr/>
    </dgm:pt>
    <dgm:pt modelId="{E5E3B3F9-EBA8-49EB-8A78-CB1A7B2ADE29}" type="pres">
      <dgm:prSet presAssocID="{DF68DEB0-4EE2-491F-8B3D-1376266E50A4}" presName="txThree" presStyleLbl="node3" presStyleIdx="0" presStyleCnt="3" custLinFactY="-14365" custLinFactNeighborX="3093" custLinFactNeighborY="-100000">
        <dgm:presLayoutVars>
          <dgm:chPref val="3"/>
        </dgm:presLayoutVars>
      </dgm:prSet>
      <dgm:spPr/>
      <dgm:t>
        <a:bodyPr/>
        <a:lstStyle/>
        <a:p>
          <a:endParaRPr lang="ru-RU"/>
        </a:p>
      </dgm:t>
    </dgm:pt>
    <dgm:pt modelId="{E56C54EF-46FA-4340-9EB1-7E7B8F33AF12}" type="pres">
      <dgm:prSet presAssocID="{DF68DEB0-4EE2-491F-8B3D-1376266E50A4}" presName="horzThree" presStyleCnt="0"/>
      <dgm:spPr/>
    </dgm:pt>
    <dgm:pt modelId="{CC22ED8F-6A91-4CAF-B97F-D1468B776B7B}" type="pres">
      <dgm:prSet presAssocID="{D1282A64-1703-4CD8-AA45-20363A4C4079}" presName="sibSpaceThree" presStyleCnt="0"/>
      <dgm:spPr/>
    </dgm:pt>
    <dgm:pt modelId="{A1F6D071-69FA-4A9F-9649-12455D925BF3}" type="pres">
      <dgm:prSet presAssocID="{8A938A67-7067-4C60-A45A-7C99A8343C99}" presName="vertThree" presStyleCnt="0"/>
      <dgm:spPr/>
    </dgm:pt>
    <dgm:pt modelId="{8D9ECB82-6152-4E58-9DF2-2982183131E5}" type="pres">
      <dgm:prSet presAssocID="{8A938A67-7067-4C60-A45A-7C99A8343C99}" presName="txThree" presStyleLbl="node3" presStyleIdx="1" presStyleCnt="3" custLinFactY="-14365" custLinFactNeighborX="2855" custLinFactNeighborY="-100000">
        <dgm:presLayoutVars>
          <dgm:chPref val="3"/>
        </dgm:presLayoutVars>
      </dgm:prSet>
      <dgm:spPr/>
      <dgm:t>
        <a:bodyPr/>
        <a:lstStyle/>
        <a:p>
          <a:endParaRPr lang="ru-RU"/>
        </a:p>
      </dgm:t>
    </dgm:pt>
    <dgm:pt modelId="{3CE13235-64DC-4CDC-8FB2-AF59979E8FB0}" type="pres">
      <dgm:prSet presAssocID="{8A938A67-7067-4C60-A45A-7C99A8343C99}" presName="horzThree" presStyleCnt="0"/>
      <dgm:spPr/>
    </dgm:pt>
    <dgm:pt modelId="{40FFD138-92CA-42E2-82BF-65272D9AFD7E}" type="pres">
      <dgm:prSet presAssocID="{CEB31635-237A-44A9-92E6-BDCA2092215D}" presName="sibSpaceTwo" presStyleCnt="0"/>
      <dgm:spPr/>
    </dgm:pt>
    <dgm:pt modelId="{33F4B93B-056B-49B0-A063-3056D0C81F2C}" type="pres">
      <dgm:prSet presAssocID="{1F8877E1-FD34-4E85-A51D-B2B1CAB10DB1}" presName="vertTwo" presStyleCnt="0"/>
      <dgm:spPr/>
    </dgm:pt>
    <dgm:pt modelId="{F9AC5A36-B1C9-4675-9F70-B1FEA64E647A}" type="pres">
      <dgm:prSet presAssocID="{1F8877E1-FD34-4E85-A51D-B2B1CAB10DB1}" presName="txTwo" presStyleLbl="node2" presStyleIdx="1" presStyleCnt="2" custLinFactX="-100000" custLinFactY="99704" custLinFactNeighborX="-109507" custLinFactNeighborY="100000">
        <dgm:presLayoutVars>
          <dgm:chPref val="3"/>
        </dgm:presLayoutVars>
      </dgm:prSet>
      <dgm:spPr/>
      <dgm:t>
        <a:bodyPr/>
        <a:lstStyle/>
        <a:p>
          <a:endParaRPr lang="ru-RU"/>
        </a:p>
      </dgm:t>
    </dgm:pt>
    <dgm:pt modelId="{BB31981C-96FD-451E-9A14-F32A3A7D1E75}" type="pres">
      <dgm:prSet presAssocID="{1F8877E1-FD34-4E85-A51D-B2B1CAB10DB1}" presName="parTransTwo" presStyleCnt="0"/>
      <dgm:spPr/>
    </dgm:pt>
    <dgm:pt modelId="{67435FDF-10C0-4528-9630-7FA4A428171F}" type="pres">
      <dgm:prSet presAssocID="{1F8877E1-FD34-4E85-A51D-B2B1CAB10DB1}" presName="horzTwo" presStyleCnt="0"/>
      <dgm:spPr/>
    </dgm:pt>
    <dgm:pt modelId="{00A0E213-23EA-490D-A19B-946C5754472A}" type="pres">
      <dgm:prSet presAssocID="{484FE6C3-8968-4162-B665-E804B7337948}" presName="vertThree" presStyleCnt="0"/>
      <dgm:spPr/>
    </dgm:pt>
    <dgm:pt modelId="{46649132-5151-4008-BFBE-E69786AD9F4F}" type="pres">
      <dgm:prSet presAssocID="{484FE6C3-8968-4162-B665-E804B7337948}" presName="txThree" presStyleLbl="node3" presStyleIdx="2" presStyleCnt="3" custLinFactY="-14365" custLinFactNeighborX="-1583" custLinFactNeighborY="-100000">
        <dgm:presLayoutVars>
          <dgm:chPref val="3"/>
        </dgm:presLayoutVars>
      </dgm:prSet>
      <dgm:spPr/>
      <dgm:t>
        <a:bodyPr/>
        <a:lstStyle/>
        <a:p>
          <a:endParaRPr lang="ru-RU"/>
        </a:p>
      </dgm:t>
    </dgm:pt>
    <dgm:pt modelId="{567B90F5-F93A-49FE-A2B2-AB56574BEF7B}" type="pres">
      <dgm:prSet presAssocID="{484FE6C3-8968-4162-B665-E804B7337948}" presName="horzThree" presStyleCnt="0"/>
      <dgm:spPr/>
    </dgm:pt>
  </dgm:ptLst>
  <dgm:cxnLst>
    <dgm:cxn modelId="{60F31F37-EA61-48D7-B041-306E0A2057F2}" srcId="{1F8877E1-FD34-4E85-A51D-B2B1CAB10DB1}" destId="{484FE6C3-8968-4162-B665-E804B7337948}" srcOrd="0" destOrd="0" parTransId="{05E9A285-A5C9-419A-BAED-B85C45D9B94A}" sibTransId="{7C18235C-A2E8-48C2-8FF1-C60C95441E0C}"/>
    <dgm:cxn modelId="{87D7DDD3-DC8F-43A5-8534-238882C9491D}" type="presOf" srcId="{484FE6C3-8968-4162-B665-E804B7337948}" destId="{46649132-5151-4008-BFBE-E69786AD9F4F}" srcOrd="0" destOrd="0" presId="urn:microsoft.com/office/officeart/2005/8/layout/hierarchy4"/>
    <dgm:cxn modelId="{43354057-C37C-485D-9418-3C5645E0A907}" srcId="{68DECC5A-1E3C-45B9-BA21-56B5F8D90B44}" destId="{8A938A67-7067-4C60-A45A-7C99A8343C99}" srcOrd="1" destOrd="0" parTransId="{5B506BB0-DF3E-42DF-A910-142251F500C3}" sibTransId="{4ECC3255-9EED-4F7F-B7B1-53DA55CBD97F}"/>
    <dgm:cxn modelId="{282948A4-16A5-4A90-B698-AF9CA416B6F0}" type="presOf" srcId="{8A938A67-7067-4C60-A45A-7C99A8343C99}" destId="{8D9ECB82-6152-4E58-9DF2-2982183131E5}" srcOrd="0" destOrd="0" presId="urn:microsoft.com/office/officeart/2005/8/layout/hierarchy4"/>
    <dgm:cxn modelId="{62D215BE-F192-4A7E-A993-3696D2DDACCC}" srcId="{D2B59CE2-D87A-4504-8B6E-E62050023E9F}" destId="{1F8877E1-FD34-4E85-A51D-B2B1CAB10DB1}" srcOrd="1" destOrd="0" parTransId="{FEAB2E16-4F85-4D13-AB20-A85EA062FA00}" sibTransId="{36142B04-2D18-46EC-A18A-C0F56B65E042}"/>
    <dgm:cxn modelId="{8DDAFBDD-8866-4855-80FE-89614566A17B}" type="presOf" srcId="{DF68DEB0-4EE2-491F-8B3D-1376266E50A4}" destId="{E5E3B3F9-EBA8-49EB-8A78-CB1A7B2ADE29}" srcOrd="0" destOrd="0" presId="urn:microsoft.com/office/officeart/2005/8/layout/hierarchy4"/>
    <dgm:cxn modelId="{34552316-070E-4669-B3C4-227B52A3C12A}" srcId="{46555610-1AD6-4288-BA5E-7943E1C621F5}" destId="{D2B59CE2-D87A-4504-8B6E-E62050023E9F}" srcOrd="0" destOrd="0" parTransId="{E58B1253-17FA-479A-A414-472F20988DB1}" sibTransId="{F4B7113D-D33E-487D-B551-BFD62F938CE2}"/>
    <dgm:cxn modelId="{6AFF80FC-BF02-436C-BBDB-3C782D26D470}" type="presOf" srcId="{68DECC5A-1E3C-45B9-BA21-56B5F8D90B44}" destId="{1B40C4F0-55C1-48EC-954A-44678A1C18A3}" srcOrd="0" destOrd="0" presId="urn:microsoft.com/office/officeart/2005/8/layout/hierarchy4"/>
    <dgm:cxn modelId="{FF89BC86-5781-4388-BD43-FA1451487C2F}" type="presOf" srcId="{D2B59CE2-D87A-4504-8B6E-E62050023E9F}" destId="{EF7D42BC-2FB0-4D1A-A42A-4E26113D2B73}" srcOrd="0" destOrd="0" presId="urn:microsoft.com/office/officeart/2005/8/layout/hierarchy4"/>
    <dgm:cxn modelId="{152A8788-3E2B-4C8E-8624-9E733902C5EF}" type="presOf" srcId="{1F8877E1-FD34-4E85-A51D-B2B1CAB10DB1}" destId="{F9AC5A36-B1C9-4675-9F70-B1FEA64E647A}" srcOrd="0" destOrd="0" presId="urn:microsoft.com/office/officeart/2005/8/layout/hierarchy4"/>
    <dgm:cxn modelId="{9777E0F9-B9CD-4ADF-9430-E725ED7FF782}" srcId="{68DECC5A-1E3C-45B9-BA21-56B5F8D90B44}" destId="{DF68DEB0-4EE2-491F-8B3D-1376266E50A4}" srcOrd="0" destOrd="0" parTransId="{A855DD37-2EFC-459B-AD60-2F736C49FD36}" sibTransId="{D1282A64-1703-4CD8-AA45-20363A4C4079}"/>
    <dgm:cxn modelId="{3EA63CAC-A00A-47AE-B589-D432E0C0E113}" type="presOf" srcId="{46555610-1AD6-4288-BA5E-7943E1C621F5}" destId="{1C13478E-5DBF-4A2B-ADB4-64739A1D9A66}" srcOrd="0" destOrd="0" presId="urn:microsoft.com/office/officeart/2005/8/layout/hierarchy4"/>
    <dgm:cxn modelId="{B798E765-E03D-43D4-BDCF-6F9642803711}" srcId="{D2B59CE2-D87A-4504-8B6E-E62050023E9F}" destId="{68DECC5A-1E3C-45B9-BA21-56B5F8D90B44}" srcOrd="0" destOrd="0" parTransId="{4C1FEE76-2AD9-4AF7-A946-7BD09B3A91BA}" sibTransId="{CEB31635-237A-44A9-92E6-BDCA2092215D}"/>
    <dgm:cxn modelId="{3B27B787-37C2-441D-B3E5-86F6D76CDE2A}" type="presParOf" srcId="{1C13478E-5DBF-4A2B-ADB4-64739A1D9A66}" destId="{97FEB51F-E170-4802-87FE-182E912E5E44}" srcOrd="0" destOrd="0" presId="urn:microsoft.com/office/officeart/2005/8/layout/hierarchy4"/>
    <dgm:cxn modelId="{AFA4132C-87B2-413E-A4AB-83EAC5B4479A}" type="presParOf" srcId="{97FEB51F-E170-4802-87FE-182E912E5E44}" destId="{EF7D42BC-2FB0-4D1A-A42A-4E26113D2B73}" srcOrd="0" destOrd="0" presId="urn:microsoft.com/office/officeart/2005/8/layout/hierarchy4"/>
    <dgm:cxn modelId="{376F4053-1CC2-4561-BC2A-61888501376B}" type="presParOf" srcId="{97FEB51F-E170-4802-87FE-182E912E5E44}" destId="{7698A1DA-0004-4EEF-BA15-135763BA387E}" srcOrd="1" destOrd="0" presId="urn:microsoft.com/office/officeart/2005/8/layout/hierarchy4"/>
    <dgm:cxn modelId="{E04F08D7-B027-4A9E-B0F1-1C21864F1DD1}" type="presParOf" srcId="{97FEB51F-E170-4802-87FE-182E912E5E44}" destId="{D48587AC-FD96-421C-A1EB-714A5F42E28C}" srcOrd="2" destOrd="0" presId="urn:microsoft.com/office/officeart/2005/8/layout/hierarchy4"/>
    <dgm:cxn modelId="{A0E17DB6-510D-4D35-9534-19DCB8C4BC77}" type="presParOf" srcId="{D48587AC-FD96-421C-A1EB-714A5F42E28C}" destId="{6B0D5C5E-D9CC-4DAC-9974-9BA84AE2130D}" srcOrd="0" destOrd="0" presId="urn:microsoft.com/office/officeart/2005/8/layout/hierarchy4"/>
    <dgm:cxn modelId="{9910D469-7A4E-4866-8908-8344D578310E}" type="presParOf" srcId="{6B0D5C5E-D9CC-4DAC-9974-9BA84AE2130D}" destId="{1B40C4F0-55C1-48EC-954A-44678A1C18A3}" srcOrd="0" destOrd="0" presId="urn:microsoft.com/office/officeart/2005/8/layout/hierarchy4"/>
    <dgm:cxn modelId="{8082EC18-106B-4C29-A829-C02E94FE6F12}" type="presParOf" srcId="{6B0D5C5E-D9CC-4DAC-9974-9BA84AE2130D}" destId="{31387C96-B603-431A-AA7E-646482E372BC}" srcOrd="1" destOrd="0" presId="urn:microsoft.com/office/officeart/2005/8/layout/hierarchy4"/>
    <dgm:cxn modelId="{6F81879B-815A-4E43-B629-0DA84544637C}" type="presParOf" srcId="{6B0D5C5E-D9CC-4DAC-9974-9BA84AE2130D}" destId="{35E4CD44-5F8A-455F-A090-2DBD1390E4F2}" srcOrd="2" destOrd="0" presId="urn:microsoft.com/office/officeart/2005/8/layout/hierarchy4"/>
    <dgm:cxn modelId="{1B0F9706-5674-4E80-9E7F-A73D8B5DC686}" type="presParOf" srcId="{35E4CD44-5F8A-455F-A090-2DBD1390E4F2}" destId="{39FA799E-C876-42B9-99E6-63C96001591C}" srcOrd="0" destOrd="0" presId="urn:microsoft.com/office/officeart/2005/8/layout/hierarchy4"/>
    <dgm:cxn modelId="{2666244A-094F-445C-9D2B-A58697017E05}" type="presParOf" srcId="{39FA799E-C876-42B9-99E6-63C96001591C}" destId="{E5E3B3F9-EBA8-49EB-8A78-CB1A7B2ADE29}" srcOrd="0" destOrd="0" presId="urn:microsoft.com/office/officeart/2005/8/layout/hierarchy4"/>
    <dgm:cxn modelId="{ED49282E-8863-4570-BF95-4D0EF6A40E4D}" type="presParOf" srcId="{39FA799E-C876-42B9-99E6-63C96001591C}" destId="{E56C54EF-46FA-4340-9EB1-7E7B8F33AF12}" srcOrd="1" destOrd="0" presId="urn:microsoft.com/office/officeart/2005/8/layout/hierarchy4"/>
    <dgm:cxn modelId="{84FF230E-13AD-4956-B476-3B771970C6D5}" type="presParOf" srcId="{35E4CD44-5F8A-455F-A090-2DBD1390E4F2}" destId="{CC22ED8F-6A91-4CAF-B97F-D1468B776B7B}" srcOrd="1" destOrd="0" presId="urn:microsoft.com/office/officeart/2005/8/layout/hierarchy4"/>
    <dgm:cxn modelId="{2F92B773-6C5B-490B-A30B-0B44C017DF9D}" type="presParOf" srcId="{35E4CD44-5F8A-455F-A090-2DBD1390E4F2}" destId="{A1F6D071-69FA-4A9F-9649-12455D925BF3}" srcOrd="2" destOrd="0" presId="urn:microsoft.com/office/officeart/2005/8/layout/hierarchy4"/>
    <dgm:cxn modelId="{247A37E6-7DE5-4B8A-88F2-7034D42A3ECA}" type="presParOf" srcId="{A1F6D071-69FA-4A9F-9649-12455D925BF3}" destId="{8D9ECB82-6152-4E58-9DF2-2982183131E5}" srcOrd="0" destOrd="0" presId="urn:microsoft.com/office/officeart/2005/8/layout/hierarchy4"/>
    <dgm:cxn modelId="{4643CCE1-E8C8-4037-80D1-E4AAF44BA2BB}" type="presParOf" srcId="{A1F6D071-69FA-4A9F-9649-12455D925BF3}" destId="{3CE13235-64DC-4CDC-8FB2-AF59979E8FB0}" srcOrd="1" destOrd="0" presId="urn:microsoft.com/office/officeart/2005/8/layout/hierarchy4"/>
    <dgm:cxn modelId="{207F9E88-0EDB-4F58-AC4B-BAF07589858D}" type="presParOf" srcId="{D48587AC-FD96-421C-A1EB-714A5F42E28C}" destId="{40FFD138-92CA-42E2-82BF-65272D9AFD7E}" srcOrd="1" destOrd="0" presId="urn:microsoft.com/office/officeart/2005/8/layout/hierarchy4"/>
    <dgm:cxn modelId="{919D635F-FE2C-41B1-8105-0E5A93453FD6}" type="presParOf" srcId="{D48587AC-FD96-421C-A1EB-714A5F42E28C}" destId="{33F4B93B-056B-49B0-A063-3056D0C81F2C}" srcOrd="2" destOrd="0" presId="urn:microsoft.com/office/officeart/2005/8/layout/hierarchy4"/>
    <dgm:cxn modelId="{327128EC-BE09-48EE-AB91-3DF41F8C587B}" type="presParOf" srcId="{33F4B93B-056B-49B0-A063-3056D0C81F2C}" destId="{F9AC5A36-B1C9-4675-9F70-B1FEA64E647A}" srcOrd="0" destOrd="0" presId="urn:microsoft.com/office/officeart/2005/8/layout/hierarchy4"/>
    <dgm:cxn modelId="{BE8E3645-86C9-47EE-99C3-1FD024DA7047}" type="presParOf" srcId="{33F4B93B-056B-49B0-A063-3056D0C81F2C}" destId="{BB31981C-96FD-451E-9A14-F32A3A7D1E75}" srcOrd="1" destOrd="0" presId="urn:microsoft.com/office/officeart/2005/8/layout/hierarchy4"/>
    <dgm:cxn modelId="{4CD29669-7336-40C1-9081-4937A8F080D6}" type="presParOf" srcId="{33F4B93B-056B-49B0-A063-3056D0C81F2C}" destId="{67435FDF-10C0-4528-9630-7FA4A428171F}" srcOrd="2" destOrd="0" presId="urn:microsoft.com/office/officeart/2005/8/layout/hierarchy4"/>
    <dgm:cxn modelId="{FAF4FAE4-71E5-47BC-863F-EE1EB2E015C1}" type="presParOf" srcId="{67435FDF-10C0-4528-9630-7FA4A428171F}" destId="{00A0E213-23EA-490D-A19B-946C5754472A}" srcOrd="0" destOrd="0" presId="urn:microsoft.com/office/officeart/2005/8/layout/hierarchy4"/>
    <dgm:cxn modelId="{13FD2A03-2902-4F8B-8B8A-D40702DCBDC1}" type="presParOf" srcId="{00A0E213-23EA-490D-A19B-946C5754472A}" destId="{46649132-5151-4008-BFBE-E69786AD9F4F}" srcOrd="0" destOrd="0" presId="urn:microsoft.com/office/officeart/2005/8/layout/hierarchy4"/>
    <dgm:cxn modelId="{2A18D3AD-C01A-4BBD-932E-6D289088974F}" type="presParOf" srcId="{00A0E213-23EA-490D-A19B-946C5754472A}" destId="{567B90F5-F93A-49FE-A2B2-AB56574BEF7B}"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14D72FC-AA21-4CC4-85DB-9DF917483361}"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ru-RU"/>
        </a:p>
      </dgm:t>
    </dgm:pt>
    <dgm:pt modelId="{C98D4413-E307-44E0-A312-319ECC42BA86}">
      <dgm:prSet custT="1"/>
      <dgm:spPr/>
      <dgm:t>
        <a:bodyPr/>
        <a:lstStyle/>
        <a:p>
          <a:pPr rtl="0"/>
          <a:r>
            <a:rPr lang="ru-RU" sz="1600" dirty="0" smtClean="0">
              <a:solidFill>
                <a:srgbClr val="002060"/>
              </a:solidFill>
              <a:latin typeface="+mn-lt"/>
              <a:cs typeface="Times New Roman" pitchFamily="18" charset="0"/>
            </a:rPr>
            <a:t>активизировать воспитательные возможности родителей</a:t>
          </a:r>
          <a:endParaRPr lang="ru-RU" sz="1600" dirty="0">
            <a:solidFill>
              <a:srgbClr val="002060"/>
            </a:solidFill>
            <a:latin typeface="+mn-lt"/>
            <a:cs typeface="Times New Roman" pitchFamily="18" charset="0"/>
          </a:endParaRPr>
        </a:p>
      </dgm:t>
    </dgm:pt>
    <dgm:pt modelId="{C3EF24A2-7DFA-4D89-9BAD-9799752E82CE}" type="parTrans" cxnId="{E459970D-56C7-4A6C-9CC4-C4A4F6CB8E71}">
      <dgm:prSet/>
      <dgm:spPr/>
      <dgm:t>
        <a:bodyPr/>
        <a:lstStyle/>
        <a:p>
          <a:endParaRPr lang="ru-RU"/>
        </a:p>
      </dgm:t>
    </dgm:pt>
    <dgm:pt modelId="{C893FE63-7A4A-4F16-95BF-BBD2A5B49B91}" type="sibTrans" cxnId="{E459970D-56C7-4A6C-9CC4-C4A4F6CB8E71}">
      <dgm:prSet/>
      <dgm:spPr/>
      <dgm:t>
        <a:bodyPr/>
        <a:lstStyle/>
        <a:p>
          <a:endParaRPr lang="ru-RU"/>
        </a:p>
      </dgm:t>
    </dgm:pt>
    <dgm:pt modelId="{8FDC6BAD-F553-4B38-8FAF-ED1A7A45CA24}">
      <dgm:prSet custT="1"/>
      <dgm:spPr/>
      <dgm:t>
        <a:bodyPr/>
        <a:lstStyle/>
        <a:p>
          <a:pPr rtl="0"/>
          <a:r>
            <a:rPr lang="ru-RU" sz="1600" dirty="0" smtClean="0">
              <a:solidFill>
                <a:srgbClr val="002060"/>
              </a:solidFill>
            </a:rPr>
            <a:t>привлечь </a:t>
          </a:r>
        </a:p>
        <a:p>
          <a:pPr rtl="0"/>
          <a:r>
            <a:rPr lang="ru-RU" sz="1600" dirty="0" smtClean="0">
              <a:solidFill>
                <a:srgbClr val="002060"/>
              </a:solidFill>
            </a:rPr>
            <a:t> родителей к участию  в образовательном процессе дошкольного учреждения</a:t>
          </a:r>
          <a:endParaRPr lang="ru-RU" sz="1600" dirty="0">
            <a:solidFill>
              <a:srgbClr val="002060"/>
            </a:solidFill>
          </a:endParaRPr>
        </a:p>
      </dgm:t>
    </dgm:pt>
    <dgm:pt modelId="{5A303F07-405B-4210-8845-911775F3338F}" type="parTrans" cxnId="{78A31CC2-B5B5-41FF-B426-ECC7ADD8DA6C}">
      <dgm:prSet/>
      <dgm:spPr/>
      <dgm:t>
        <a:bodyPr/>
        <a:lstStyle/>
        <a:p>
          <a:endParaRPr lang="ru-RU"/>
        </a:p>
      </dgm:t>
    </dgm:pt>
    <dgm:pt modelId="{93F37D72-86A1-479F-B9F8-D3A8913BC72C}" type="sibTrans" cxnId="{78A31CC2-B5B5-41FF-B426-ECC7ADD8DA6C}">
      <dgm:prSet/>
      <dgm:spPr/>
      <dgm:t>
        <a:bodyPr/>
        <a:lstStyle/>
        <a:p>
          <a:endParaRPr lang="ru-RU"/>
        </a:p>
      </dgm:t>
    </dgm:pt>
    <dgm:pt modelId="{091BFC04-500F-4A36-89AB-0A17B4231110}">
      <dgm:prSet custT="1"/>
      <dgm:spPr/>
      <dgm:t>
        <a:bodyPr/>
        <a:lstStyle/>
        <a:p>
          <a:pPr rtl="0"/>
          <a:r>
            <a:rPr lang="ru-RU" sz="1400" dirty="0" smtClean="0">
              <a:solidFill>
                <a:srgbClr val="002060"/>
              </a:solidFill>
            </a:rPr>
            <a:t> использовать опыт семейного воспитания для реализации образовательных программ</a:t>
          </a:r>
          <a:endParaRPr lang="ru-RU" sz="1400" dirty="0">
            <a:solidFill>
              <a:srgbClr val="002060"/>
            </a:solidFill>
          </a:endParaRPr>
        </a:p>
      </dgm:t>
    </dgm:pt>
    <dgm:pt modelId="{D559B6F5-B5E5-4F61-B010-9616FA240094}" type="parTrans" cxnId="{BD2231BC-175C-497D-9996-2788D8A2C93E}">
      <dgm:prSet/>
      <dgm:spPr/>
      <dgm:t>
        <a:bodyPr/>
        <a:lstStyle/>
        <a:p>
          <a:endParaRPr lang="ru-RU"/>
        </a:p>
      </dgm:t>
    </dgm:pt>
    <dgm:pt modelId="{A0C18A66-FE9C-40DB-A7F0-BC03C88040BB}" type="sibTrans" cxnId="{BD2231BC-175C-497D-9996-2788D8A2C93E}">
      <dgm:prSet/>
      <dgm:spPr/>
      <dgm:t>
        <a:bodyPr/>
        <a:lstStyle/>
        <a:p>
          <a:endParaRPr lang="ru-RU"/>
        </a:p>
      </dgm:t>
    </dgm:pt>
    <dgm:pt modelId="{103FB77B-14A3-42AC-8D4C-81E961C1BBCA}">
      <dgm:prSet custT="1"/>
      <dgm:spPr/>
      <dgm:t>
        <a:bodyPr/>
        <a:lstStyle/>
        <a:p>
          <a:pPr rtl="0"/>
          <a:r>
            <a:rPr lang="ru-RU" sz="1400" dirty="0" smtClean="0">
              <a:solidFill>
                <a:srgbClr val="002060"/>
              </a:solidFill>
            </a:rPr>
            <a:t> способствовать личностному обогащению всех участников взаимодействия посредством деятельности,  ее преобразования и изменения</a:t>
          </a:r>
          <a:endParaRPr lang="ru-RU" sz="1400" dirty="0">
            <a:solidFill>
              <a:srgbClr val="002060"/>
            </a:solidFill>
          </a:endParaRPr>
        </a:p>
      </dgm:t>
    </dgm:pt>
    <dgm:pt modelId="{9FBD8306-F837-464D-AEAA-F1D01CD615EC}" type="parTrans" cxnId="{0239F15B-33F7-433E-8FB5-041E5C56312F}">
      <dgm:prSet/>
      <dgm:spPr/>
      <dgm:t>
        <a:bodyPr/>
        <a:lstStyle/>
        <a:p>
          <a:endParaRPr lang="ru-RU"/>
        </a:p>
      </dgm:t>
    </dgm:pt>
    <dgm:pt modelId="{ECF063A8-F332-4F47-B78E-4E0294AE5CDA}" type="sibTrans" cxnId="{0239F15B-33F7-433E-8FB5-041E5C56312F}">
      <dgm:prSet/>
      <dgm:spPr/>
      <dgm:t>
        <a:bodyPr/>
        <a:lstStyle/>
        <a:p>
          <a:endParaRPr lang="ru-RU"/>
        </a:p>
      </dgm:t>
    </dgm:pt>
    <dgm:pt modelId="{1EBB6C73-F477-4D43-A24F-4BBBC1104B5E}">
      <dgm:prSet/>
      <dgm:spPr/>
      <dgm:t>
        <a:bodyPr/>
        <a:lstStyle/>
        <a:p>
          <a:endParaRPr lang="ru-RU"/>
        </a:p>
      </dgm:t>
    </dgm:pt>
    <dgm:pt modelId="{65106796-25DA-44CC-B031-ECFA436B2AF2}" type="parTrans" cxnId="{E060CE60-3F18-40F6-8574-77176B868703}">
      <dgm:prSet/>
      <dgm:spPr/>
      <dgm:t>
        <a:bodyPr/>
        <a:lstStyle/>
        <a:p>
          <a:endParaRPr lang="ru-RU"/>
        </a:p>
      </dgm:t>
    </dgm:pt>
    <dgm:pt modelId="{2DB63FE6-B02C-4E57-BA86-3C868299BE87}" type="sibTrans" cxnId="{E060CE60-3F18-40F6-8574-77176B868703}">
      <dgm:prSet/>
      <dgm:spPr/>
      <dgm:t>
        <a:bodyPr/>
        <a:lstStyle/>
        <a:p>
          <a:endParaRPr lang="ru-RU"/>
        </a:p>
      </dgm:t>
    </dgm:pt>
    <dgm:pt modelId="{5E354F32-677D-44BE-802A-6AD8388D9A2F}">
      <dgm:prSet/>
      <dgm:spPr/>
      <dgm:t>
        <a:bodyPr/>
        <a:lstStyle/>
        <a:p>
          <a:pPr rtl="0"/>
          <a:endParaRPr lang="ru-RU" dirty="0"/>
        </a:p>
      </dgm:t>
    </dgm:pt>
    <dgm:pt modelId="{9216C7C3-53A1-4FD9-AD0A-AC144F5210CD}" type="parTrans" cxnId="{2B614A16-73D7-4875-A630-12A7A0A718C1}">
      <dgm:prSet/>
      <dgm:spPr/>
      <dgm:t>
        <a:bodyPr/>
        <a:lstStyle/>
        <a:p>
          <a:endParaRPr lang="ru-RU"/>
        </a:p>
      </dgm:t>
    </dgm:pt>
    <dgm:pt modelId="{72627361-279B-4DDA-8D5E-5F64E416D9C4}" type="sibTrans" cxnId="{2B614A16-73D7-4875-A630-12A7A0A718C1}">
      <dgm:prSet/>
      <dgm:spPr/>
      <dgm:t>
        <a:bodyPr/>
        <a:lstStyle/>
        <a:p>
          <a:endParaRPr lang="ru-RU"/>
        </a:p>
      </dgm:t>
    </dgm:pt>
    <dgm:pt modelId="{3990FE6A-D2E6-412A-AC9C-489ED1E48DE7}" type="pres">
      <dgm:prSet presAssocID="{014D72FC-AA21-4CC4-85DB-9DF917483361}" presName="matrix" presStyleCnt="0">
        <dgm:presLayoutVars>
          <dgm:chMax val="1"/>
          <dgm:dir/>
          <dgm:resizeHandles val="exact"/>
        </dgm:presLayoutVars>
      </dgm:prSet>
      <dgm:spPr/>
      <dgm:t>
        <a:bodyPr/>
        <a:lstStyle/>
        <a:p>
          <a:endParaRPr lang="ru-RU"/>
        </a:p>
      </dgm:t>
    </dgm:pt>
    <dgm:pt modelId="{291BB7DE-3518-41D4-BDFA-36A17222B0FA}" type="pres">
      <dgm:prSet presAssocID="{014D72FC-AA21-4CC4-85DB-9DF917483361}" presName="diamond" presStyleLbl="bgShp" presStyleIdx="0" presStyleCnt="1"/>
      <dgm:spPr/>
    </dgm:pt>
    <dgm:pt modelId="{057E6E49-F3C4-414A-B60F-C69AC9BD14BE}" type="pres">
      <dgm:prSet presAssocID="{014D72FC-AA21-4CC4-85DB-9DF917483361}" presName="quad1" presStyleLbl="node1" presStyleIdx="0" presStyleCnt="4">
        <dgm:presLayoutVars>
          <dgm:chMax val="0"/>
          <dgm:chPref val="0"/>
          <dgm:bulletEnabled val="1"/>
        </dgm:presLayoutVars>
      </dgm:prSet>
      <dgm:spPr/>
      <dgm:t>
        <a:bodyPr/>
        <a:lstStyle/>
        <a:p>
          <a:endParaRPr lang="ru-RU"/>
        </a:p>
      </dgm:t>
    </dgm:pt>
    <dgm:pt modelId="{5A76A7DD-7F30-462C-8024-91FA2540C323}" type="pres">
      <dgm:prSet presAssocID="{014D72FC-AA21-4CC4-85DB-9DF917483361}" presName="quad2" presStyleLbl="node1" presStyleIdx="1" presStyleCnt="4">
        <dgm:presLayoutVars>
          <dgm:chMax val="0"/>
          <dgm:chPref val="0"/>
          <dgm:bulletEnabled val="1"/>
        </dgm:presLayoutVars>
      </dgm:prSet>
      <dgm:spPr/>
      <dgm:t>
        <a:bodyPr/>
        <a:lstStyle/>
        <a:p>
          <a:endParaRPr lang="ru-RU"/>
        </a:p>
      </dgm:t>
    </dgm:pt>
    <dgm:pt modelId="{5165BF18-6C68-4C46-B952-C86E53CF1C47}" type="pres">
      <dgm:prSet presAssocID="{014D72FC-AA21-4CC4-85DB-9DF917483361}" presName="quad3" presStyleLbl="node1" presStyleIdx="2" presStyleCnt="4">
        <dgm:presLayoutVars>
          <dgm:chMax val="0"/>
          <dgm:chPref val="0"/>
          <dgm:bulletEnabled val="1"/>
        </dgm:presLayoutVars>
      </dgm:prSet>
      <dgm:spPr/>
      <dgm:t>
        <a:bodyPr/>
        <a:lstStyle/>
        <a:p>
          <a:endParaRPr lang="ru-RU"/>
        </a:p>
      </dgm:t>
    </dgm:pt>
    <dgm:pt modelId="{27C2ABDD-F90D-45D4-8F7B-6DAAC66C53F4}" type="pres">
      <dgm:prSet presAssocID="{014D72FC-AA21-4CC4-85DB-9DF917483361}" presName="quad4" presStyleLbl="node1" presStyleIdx="3" presStyleCnt="4">
        <dgm:presLayoutVars>
          <dgm:chMax val="0"/>
          <dgm:chPref val="0"/>
          <dgm:bulletEnabled val="1"/>
        </dgm:presLayoutVars>
      </dgm:prSet>
      <dgm:spPr/>
      <dgm:t>
        <a:bodyPr/>
        <a:lstStyle/>
        <a:p>
          <a:endParaRPr lang="ru-RU"/>
        </a:p>
      </dgm:t>
    </dgm:pt>
  </dgm:ptLst>
  <dgm:cxnLst>
    <dgm:cxn modelId="{0239F15B-33F7-433E-8FB5-041E5C56312F}" srcId="{014D72FC-AA21-4CC4-85DB-9DF917483361}" destId="{103FB77B-14A3-42AC-8D4C-81E961C1BBCA}" srcOrd="3" destOrd="0" parTransId="{9FBD8306-F837-464D-AEAA-F1D01CD615EC}" sibTransId="{ECF063A8-F332-4F47-B78E-4E0294AE5CDA}"/>
    <dgm:cxn modelId="{698F2EF9-C73F-4533-BD20-7D14FB581AD5}" type="presOf" srcId="{014D72FC-AA21-4CC4-85DB-9DF917483361}" destId="{3990FE6A-D2E6-412A-AC9C-489ED1E48DE7}" srcOrd="0" destOrd="0" presId="urn:microsoft.com/office/officeart/2005/8/layout/matrix3"/>
    <dgm:cxn modelId="{2B614A16-73D7-4875-A630-12A7A0A718C1}" srcId="{014D72FC-AA21-4CC4-85DB-9DF917483361}" destId="{5E354F32-677D-44BE-802A-6AD8388D9A2F}" srcOrd="5" destOrd="0" parTransId="{9216C7C3-53A1-4FD9-AD0A-AC144F5210CD}" sibTransId="{72627361-279B-4DDA-8D5E-5F64E416D9C4}"/>
    <dgm:cxn modelId="{5065D967-74F8-4B0E-8B3C-9448E87C18F3}" type="presOf" srcId="{8FDC6BAD-F553-4B38-8FAF-ED1A7A45CA24}" destId="{5A76A7DD-7F30-462C-8024-91FA2540C323}" srcOrd="0" destOrd="0" presId="urn:microsoft.com/office/officeart/2005/8/layout/matrix3"/>
    <dgm:cxn modelId="{AF7055CD-6B98-43EB-8EBA-E88FE26CADD4}" type="presOf" srcId="{C98D4413-E307-44E0-A312-319ECC42BA86}" destId="{057E6E49-F3C4-414A-B60F-C69AC9BD14BE}" srcOrd="0" destOrd="0" presId="urn:microsoft.com/office/officeart/2005/8/layout/matrix3"/>
    <dgm:cxn modelId="{624521FC-6E8E-4869-9761-D0780FAF2095}" type="presOf" srcId="{091BFC04-500F-4A36-89AB-0A17B4231110}" destId="{5165BF18-6C68-4C46-B952-C86E53CF1C47}" srcOrd="0" destOrd="0" presId="urn:microsoft.com/office/officeart/2005/8/layout/matrix3"/>
    <dgm:cxn modelId="{7360E825-60FF-4612-BCD6-FCD964EAA2A4}" type="presOf" srcId="{103FB77B-14A3-42AC-8D4C-81E961C1BBCA}" destId="{27C2ABDD-F90D-45D4-8F7B-6DAAC66C53F4}" srcOrd="0" destOrd="0" presId="urn:microsoft.com/office/officeart/2005/8/layout/matrix3"/>
    <dgm:cxn modelId="{E060CE60-3F18-40F6-8574-77176B868703}" srcId="{014D72FC-AA21-4CC4-85DB-9DF917483361}" destId="{1EBB6C73-F477-4D43-A24F-4BBBC1104B5E}" srcOrd="4" destOrd="0" parTransId="{65106796-25DA-44CC-B031-ECFA436B2AF2}" sibTransId="{2DB63FE6-B02C-4E57-BA86-3C868299BE87}"/>
    <dgm:cxn modelId="{E459970D-56C7-4A6C-9CC4-C4A4F6CB8E71}" srcId="{014D72FC-AA21-4CC4-85DB-9DF917483361}" destId="{C98D4413-E307-44E0-A312-319ECC42BA86}" srcOrd="0" destOrd="0" parTransId="{C3EF24A2-7DFA-4D89-9BAD-9799752E82CE}" sibTransId="{C893FE63-7A4A-4F16-95BF-BBD2A5B49B91}"/>
    <dgm:cxn modelId="{78A31CC2-B5B5-41FF-B426-ECC7ADD8DA6C}" srcId="{014D72FC-AA21-4CC4-85DB-9DF917483361}" destId="{8FDC6BAD-F553-4B38-8FAF-ED1A7A45CA24}" srcOrd="1" destOrd="0" parTransId="{5A303F07-405B-4210-8845-911775F3338F}" sibTransId="{93F37D72-86A1-479F-B9F8-D3A8913BC72C}"/>
    <dgm:cxn modelId="{BD2231BC-175C-497D-9996-2788D8A2C93E}" srcId="{014D72FC-AA21-4CC4-85DB-9DF917483361}" destId="{091BFC04-500F-4A36-89AB-0A17B4231110}" srcOrd="2" destOrd="0" parTransId="{D559B6F5-B5E5-4F61-B010-9616FA240094}" sibTransId="{A0C18A66-FE9C-40DB-A7F0-BC03C88040BB}"/>
    <dgm:cxn modelId="{ADB015C5-9F42-49E6-84E6-E9DDEC95E1B8}" type="presParOf" srcId="{3990FE6A-D2E6-412A-AC9C-489ED1E48DE7}" destId="{291BB7DE-3518-41D4-BDFA-36A17222B0FA}" srcOrd="0" destOrd="0" presId="urn:microsoft.com/office/officeart/2005/8/layout/matrix3"/>
    <dgm:cxn modelId="{4D7899DA-287B-4C52-BC01-6528F3AB2DAE}" type="presParOf" srcId="{3990FE6A-D2E6-412A-AC9C-489ED1E48DE7}" destId="{057E6E49-F3C4-414A-B60F-C69AC9BD14BE}" srcOrd="1" destOrd="0" presId="urn:microsoft.com/office/officeart/2005/8/layout/matrix3"/>
    <dgm:cxn modelId="{98F479FE-B140-4E26-BA41-F78CFDFD8EDD}" type="presParOf" srcId="{3990FE6A-D2E6-412A-AC9C-489ED1E48DE7}" destId="{5A76A7DD-7F30-462C-8024-91FA2540C323}" srcOrd="2" destOrd="0" presId="urn:microsoft.com/office/officeart/2005/8/layout/matrix3"/>
    <dgm:cxn modelId="{40F17F74-D657-451A-935D-94F3D1DD904E}" type="presParOf" srcId="{3990FE6A-D2E6-412A-AC9C-489ED1E48DE7}" destId="{5165BF18-6C68-4C46-B952-C86E53CF1C47}" srcOrd="3" destOrd="0" presId="urn:microsoft.com/office/officeart/2005/8/layout/matrix3"/>
    <dgm:cxn modelId="{105D20B2-1D8D-4C7B-8C29-012918C8046A}" type="presParOf" srcId="{3990FE6A-D2E6-412A-AC9C-489ED1E48DE7}" destId="{27C2ABDD-F90D-45D4-8F7B-6DAAC66C53F4}" srcOrd="4" destOrd="0" presId="urn:microsoft.com/office/officeart/2005/8/layout/matrix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5561CD4-EA61-4580-84D2-DD54A04B3F2A}"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ru-RU"/>
        </a:p>
      </dgm:t>
    </dgm:pt>
    <dgm:pt modelId="{E3E96777-5C06-45C3-8D8B-A20EDAF211A1}">
      <dgm:prSet custT="1"/>
      <dgm:spPr/>
      <dgm:t>
        <a:bodyPr/>
        <a:lstStyle/>
        <a:p>
          <a:pPr rtl="0"/>
          <a:r>
            <a:rPr lang="ru-RU" sz="1600" dirty="0" smtClean="0">
              <a:solidFill>
                <a:schemeClr val="tx1"/>
              </a:solidFill>
            </a:rPr>
            <a:t>Первый этап - трансляция родителям положительного образа ребенка</a:t>
          </a:r>
          <a:endParaRPr lang="ru-RU" sz="1600" dirty="0">
            <a:solidFill>
              <a:schemeClr val="tx1"/>
            </a:solidFill>
          </a:endParaRPr>
        </a:p>
      </dgm:t>
    </dgm:pt>
    <dgm:pt modelId="{3F9DC627-6FE6-421C-B7ED-076587943CE8}" type="parTrans" cxnId="{F6F0A479-72DF-43D0-AC05-91C9337C6298}">
      <dgm:prSet/>
      <dgm:spPr/>
      <dgm:t>
        <a:bodyPr/>
        <a:lstStyle/>
        <a:p>
          <a:endParaRPr lang="ru-RU"/>
        </a:p>
      </dgm:t>
    </dgm:pt>
    <dgm:pt modelId="{CAB56532-622B-41C0-B301-4BA0D4D60E6B}" type="sibTrans" cxnId="{F6F0A479-72DF-43D0-AC05-91C9337C6298}">
      <dgm:prSet/>
      <dgm:spPr/>
      <dgm:t>
        <a:bodyPr/>
        <a:lstStyle/>
        <a:p>
          <a:endParaRPr lang="ru-RU"/>
        </a:p>
      </dgm:t>
    </dgm:pt>
    <dgm:pt modelId="{8FE75579-F387-467B-B44E-561119447759}">
      <dgm:prSet custT="1"/>
      <dgm:spPr/>
      <dgm:t>
        <a:bodyPr/>
        <a:lstStyle/>
        <a:p>
          <a:pPr rtl="0"/>
          <a:r>
            <a:rPr lang="ru-RU" sz="1200" dirty="0" smtClean="0">
              <a:solidFill>
                <a:schemeClr val="tx1"/>
              </a:solidFill>
            </a:rPr>
            <a:t>Второй этап – трансляция родителям знаний, которые могли быть получены ими в семье (особенности общения ребенка со сверстниками)</a:t>
          </a:r>
          <a:endParaRPr lang="ru-RU" sz="1200" dirty="0">
            <a:solidFill>
              <a:schemeClr val="tx1"/>
            </a:solidFill>
          </a:endParaRPr>
        </a:p>
      </dgm:t>
    </dgm:pt>
    <dgm:pt modelId="{94BB8C87-0818-4C7C-96D5-6EF886702E29}" type="parTrans" cxnId="{53D24771-0D86-445D-BD46-D6E575F3BF6B}">
      <dgm:prSet/>
      <dgm:spPr/>
      <dgm:t>
        <a:bodyPr/>
        <a:lstStyle/>
        <a:p>
          <a:endParaRPr lang="ru-RU"/>
        </a:p>
      </dgm:t>
    </dgm:pt>
    <dgm:pt modelId="{626B0370-FB12-45FA-BA30-A5DCB2547DED}" type="sibTrans" cxnId="{53D24771-0D86-445D-BD46-D6E575F3BF6B}">
      <dgm:prSet/>
      <dgm:spPr/>
      <dgm:t>
        <a:bodyPr/>
        <a:lstStyle/>
        <a:p>
          <a:endParaRPr lang="ru-RU"/>
        </a:p>
      </dgm:t>
    </dgm:pt>
    <dgm:pt modelId="{B360ADBC-562F-4303-9DA7-B94CAE3625D3}">
      <dgm:prSet/>
      <dgm:spPr/>
      <dgm:t>
        <a:bodyPr/>
        <a:lstStyle/>
        <a:p>
          <a:pPr rtl="0"/>
          <a:r>
            <a:rPr lang="ru-RU" dirty="0" smtClean="0">
              <a:solidFill>
                <a:schemeClr val="tx1"/>
              </a:solidFill>
            </a:rPr>
            <a:t>Третий этап - ознакомление педагогов с проблемами семьи в воспитании ребенка </a:t>
          </a:r>
          <a:endParaRPr lang="ru-RU" dirty="0">
            <a:solidFill>
              <a:schemeClr val="tx1"/>
            </a:solidFill>
          </a:endParaRPr>
        </a:p>
      </dgm:t>
    </dgm:pt>
    <dgm:pt modelId="{8754AEE8-39F5-44B7-A2D8-0893FDB0FDB9}" type="parTrans" cxnId="{6A549BCF-90DA-4162-880E-C6DAFAC536FF}">
      <dgm:prSet/>
      <dgm:spPr/>
      <dgm:t>
        <a:bodyPr/>
        <a:lstStyle/>
        <a:p>
          <a:endParaRPr lang="ru-RU"/>
        </a:p>
      </dgm:t>
    </dgm:pt>
    <dgm:pt modelId="{95F1A996-9FA5-4305-BE39-FB57FB1741DF}" type="sibTrans" cxnId="{6A549BCF-90DA-4162-880E-C6DAFAC536FF}">
      <dgm:prSet/>
      <dgm:spPr/>
      <dgm:t>
        <a:bodyPr/>
        <a:lstStyle/>
        <a:p>
          <a:endParaRPr lang="ru-RU"/>
        </a:p>
      </dgm:t>
    </dgm:pt>
    <dgm:pt modelId="{A39ACC80-8719-40F4-B375-291D34E1B089}">
      <dgm:prSet/>
      <dgm:spPr/>
      <dgm:t>
        <a:bodyPr/>
        <a:lstStyle/>
        <a:p>
          <a:pPr rtl="0"/>
          <a:r>
            <a:rPr lang="ru-RU" dirty="0" smtClean="0">
              <a:solidFill>
                <a:schemeClr val="tx1"/>
              </a:solidFill>
            </a:rPr>
            <a:t>Четвертый этап - совместное исследование и формирование личности ребенка</a:t>
          </a:r>
          <a:endParaRPr lang="ru-RU" dirty="0">
            <a:solidFill>
              <a:schemeClr val="tx1"/>
            </a:solidFill>
          </a:endParaRPr>
        </a:p>
      </dgm:t>
    </dgm:pt>
    <dgm:pt modelId="{DED25719-80B6-4B62-9EB2-CDC69C55ED0D}" type="parTrans" cxnId="{27660F6E-BCA4-4843-B484-C15162E93068}">
      <dgm:prSet/>
      <dgm:spPr/>
      <dgm:t>
        <a:bodyPr/>
        <a:lstStyle/>
        <a:p>
          <a:endParaRPr lang="ru-RU"/>
        </a:p>
      </dgm:t>
    </dgm:pt>
    <dgm:pt modelId="{5D09E3EB-2687-471F-85D9-BC230ECC8298}" type="sibTrans" cxnId="{27660F6E-BCA4-4843-B484-C15162E93068}">
      <dgm:prSet/>
      <dgm:spPr/>
      <dgm:t>
        <a:bodyPr/>
        <a:lstStyle/>
        <a:p>
          <a:endParaRPr lang="ru-RU"/>
        </a:p>
      </dgm:t>
    </dgm:pt>
    <dgm:pt modelId="{B04CAD21-3763-4871-86B5-74A4C3BE9E6F}" type="pres">
      <dgm:prSet presAssocID="{A5561CD4-EA61-4580-84D2-DD54A04B3F2A}" presName="CompostProcess" presStyleCnt="0">
        <dgm:presLayoutVars>
          <dgm:dir/>
          <dgm:resizeHandles val="exact"/>
        </dgm:presLayoutVars>
      </dgm:prSet>
      <dgm:spPr/>
      <dgm:t>
        <a:bodyPr/>
        <a:lstStyle/>
        <a:p>
          <a:endParaRPr lang="ru-RU"/>
        </a:p>
      </dgm:t>
    </dgm:pt>
    <dgm:pt modelId="{7295EF33-1B3C-46F0-AD8A-267AA1FCD461}" type="pres">
      <dgm:prSet presAssocID="{A5561CD4-EA61-4580-84D2-DD54A04B3F2A}" presName="arrow" presStyleLbl="bgShp" presStyleIdx="0" presStyleCnt="1"/>
      <dgm:spPr/>
    </dgm:pt>
    <dgm:pt modelId="{1D27ACA8-2C0D-4284-A67E-58DF7CA790D8}" type="pres">
      <dgm:prSet presAssocID="{A5561CD4-EA61-4580-84D2-DD54A04B3F2A}" presName="linearProcess" presStyleCnt="0"/>
      <dgm:spPr/>
    </dgm:pt>
    <dgm:pt modelId="{C9E00334-16FA-4F58-8776-C49971AEDD41}" type="pres">
      <dgm:prSet presAssocID="{E3E96777-5C06-45C3-8D8B-A20EDAF211A1}" presName="textNode" presStyleLbl="node1" presStyleIdx="0" presStyleCnt="4">
        <dgm:presLayoutVars>
          <dgm:bulletEnabled val="1"/>
        </dgm:presLayoutVars>
      </dgm:prSet>
      <dgm:spPr/>
      <dgm:t>
        <a:bodyPr/>
        <a:lstStyle/>
        <a:p>
          <a:endParaRPr lang="ru-RU"/>
        </a:p>
      </dgm:t>
    </dgm:pt>
    <dgm:pt modelId="{0626CB27-0AA6-4848-8C1B-B7441177B98D}" type="pres">
      <dgm:prSet presAssocID="{CAB56532-622B-41C0-B301-4BA0D4D60E6B}" presName="sibTrans" presStyleCnt="0"/>
      <dgm:spPr/>
    </dgm:pt>
    <dgm:pt modelId="{69ED1153-E5E5-4C1E-AB28-BC8F87CB95EF}" type="pres">
      <dgm:prSet presAssocID="{8FE75579-F387-467B-B44E-561119447759}" presName="textNode" presStyleLbl="node1" presStyleIdx="1" presStyleCnt="4">
        <dgm:presLayoutVars>
          <dgm:bulletEnabled val="1"/>
        </dgm:presLayoutVars>
      </dgm:prSet>
      <dgm:spPr/>
      <dgm:t>
        <a:bodyPr/>
        <a:lstStyle/>
        <a:p>
          <a:endParaRPr lang="ru-RU"/>
        </a:p>
      </dgm:t>
    </dgm:pt>
    <dgm:pt modelId="{1276F23B-C28A-4A99-B0AD-66750232A3C0}" type="pres">
      <dgm:prSet presAssocID="{626B0370-FB12-45FA-BA30-A5DCB2547DED}" presName="sibTrans" presStyleCnt="0"/>
      <dgm:spPr/>
    </dgm:pt>
    <dgm:pt modelId="{F1D4336C-91F9-4364-AF10-898134B3020B}" type="pres">
      <dgm:prSet presAssocID="{B360ADBC-562F-4303-9DA7-B94CAE3625D3}" presName="textNode" presStyleLbl="node1" presStyleIdx="2" presStyleCnt="4">
        <dgm:presLayoutVars>
          <dgm:bulletEnabled val="1"/>
        </dgm:presLayoutVars>
      </dgm:prSet>
      <dgm:spPr/>
      <dgm:t>
        <a:bodyPr/>
        <a:lstStyle/>
        <a:p>
          <a:endParaRPr lang="ru-RU"/>
        </a:p>
      </dgm:t>
    </dgm:pt>
    <dgm:pt modelId="{A9093B97-E53B-4289-85B1-9DFB9384A1D1}" type="pres">
      <dgm:prSet presAssocID="{95F1A996-9FA5-4305-BE39-FB57FB1741DF}" presName="sibTrans" presStyleCnt="0"/>
      <dgm:spPr/>
    </dgm:pt>
    <dgm:pt modelId="{2D5312F3-07A3-4536-BEE8-22D6B9D8C868}" type="pres">
      <dgm:prSet presAssocID="{A39ACC80-8719-40F4-B375-291D34E1B089}" presName="textNode" presStyleLbl="node1" presStyleIdx="3" presStyleCnt="4">
        <dgm:presLayoutVars>
          <dgm:bulletEnabled val="1"/>
        </dgm:presLayoutVars>
      </dgm:prSet>
      <dgm:spPr/>
      <dgm:t>
        <a:bodyPr/>
        <a:lstStyle/>
        <a:p>
          <a:endParaRPr lang="ru-RU"/>
        </a:p>
      </dgm:t>
    </dgm:pt>
  </dgm:ptLst>
  <dgm:cxnLst>
    <dgm:cxn modelId="{F6F0A479-72DF-43D0-AC05-91C9337C6298}" srcId="{A5561CD4-EA61-4580-84D2-DD54A04B3F2A}" destId="{E3E96777-5C06-45C3-8D8B-A20EDAF211A1}" srcOrd="0" destOrd="0" parTransId="{3F9DC627-6FE6-421C-B7ED-076587943CE8}" sibTransId="{CAB56532-622B-41C0-B301-4BA0D4D60E6B}"/>
    <dgm:cxn modelId="{1747EE7F-0C20-4988-B08F-056F0339730D}" type="presOf" srcId="{A39ACC80-8719-40F4-B375-291D34E1B089}" destId="{2D5312F3-07A3-4536-BEE8-22D6B9D8C868}" srcOrd="0" destOrd="0" presId="urn:microsoft.com/office/officeart/2005/8/layout/hProcess9"/>
    <dgm:cxn modelId="{27660F6E-BCA4-4843-B484-C15162E93068}" srcId="{A5561CD4-EA61-4580-84D2-DD54A04B3F2A}" destId="{A39ACC80-8719-40F4-B375-291D34E1B089}" srcOrd="3" destOrd="0" parTransId="{DED25719-80B6-4B62-9EB2-CDC69C55ED0D}" sibTransId="{5D09E3EB-2687-471F-85D9-BC230ECC8298}"/>
    <dgm:cxn modelId="{A81A84E2-B6D7-4FF0-9A6B-8A9F4DD94B8E}" type="presOf" srcId="{E3E96777-5C06-45C3-8D8B-A20EDAF211A1}" destId="{C9E00334-16FA-4F58-8776-C49971AEDD41}" srcOrd="0" destOrd="0" presId="urn:microsoft.com/office/officeart/2005/8/layout/hProcess9"/>
    <dgm:cxn modelId="{05255951-BB1B-45B0-AF9C-73BD8A4DCC37}" type="presOf" srcId="{B360ADBC-562F-4303-9DA7-B94CAE3625D3}" destId="{F1D4336C-91F9-4364-AF10-898134B3020B}" srcOrd="0" destOrd="0" presId="urn:microsoft.com/office/officeart/2005/8/layout/hProcess9"/>
    <dgm:cxn modelId="{6A549BCF-90DA-4162-880E-C6DAFAC536FF}" srcId="{A5561CD4-EA61-4580-84D2-DD54A04B3F2A}" destId="{B360ADBC-562F-4303-9DA7-B94CAE3625D3}" srcOrd="2" destOrd="0" parTransId="{8754AEE8-39F5-44B7-A2D8-0893FDB0FDB9}" sibTransId="{95F1A996-9FA5-4305-BE39-FB57FB1741DF}"/>
    <dgm:cxn modelId="{058D75AA-8B47-469B-AD69-E465306E742A}" type="presOf" srcId="{8FE75579-F387-467B-B44E-561119447759}" destId="{69ED1153-E5E5-4C1E-AB28-BC8F87CB95EF}" srcOrd="0" destOrd="0" presId="urn:microsoft.com/office/officeart/2005/8/layout/hProcess9"/>
    <dgm:cxn modelId="{53D24771-0D86-445D-BD46-D6E575F3BF6B}" srcId="{A5561CD4-EA61-4580-84D2-DD54A04B3F2A}" destId="{8FE75579-F387-467B-B44E-561119447759}" srcOrd="1" destOrd="0" parTransId="{94BB8C87-0818-4C7C-96D5-6EF886702E29}" sibTransId="{626B0370-FB12-45FA-BA30-A5DCB2547DED}"/>
    <dgm:cxn modelId="{5F8889A7-3F12-4C13-9EDC-396D823068F5}" type="presOf" srcId="{A5561CD4-EA61-4580-84D2-DD54A04B3F2A}" destId="{B04CAD21-3763-4871-86B5-74A4C3BE9E6F}" srcOrd="0" destOrd="0" presId="urn:microsoft.com/office/officeart/2005/8/layout/hProcess9"/>
    <dgm:cxn modelId="{F80EC0C8-CEB8-425F-8040-3BBC1C4FD5C8}" type="presParOf" srcId="{B04CAD21-3763-4871-86B5-74A4C3BE9E6F}" destId="{7295EF33-1B3C-46F0-AD8A-267AA1FCD461}" srcOrd="0" destOrd="0" presId="urn:microsoft.com/office/officeart/2005/8/layout/hProcess9"/>
    <dgm:cxn modelId="{BB25DC21-DB25-4341-8D38-54855274B98E}" type="presParOf" srcId="{B04CAD21-3763-4871-86B5-74A4C3BE9E6F}" destId="{1D27ACA8-2C0D-4284-A67E-58DF7CA790D8}" srcOrd="1" destOrd="0" presId="urn:microsoft.com/office/officeart/2005/8/layout/hProcess9"/>
    <dgm:cxn modelId="{63372A77-23FC-453F-82CC-127783F62488}" type="presParOf" srcId="{1D27ACA8-2C0D-4284-A67E-58DF7CA790D8}" destId="{C9E00334-16FA-4F58-8776-C49971AEDD41}" srcOrd="0" destOrd="0" presId="urn:microsoft.com/office/officeart/2005/8/layout/hProcess9"/>
    <dgm:cxn modelId="{9E4FE55B-920A-4843-8FB5-9A51A130EF6F}" type="presParOf" srcId="{1D27ACA8-2C0D-4284-A67E-58DF7CA790D8}" destId="{0626CB27-0AA6-4848-8C1B-B7441177B98D}" srcOrd="1" destOrd="0" presId="urn:microsoft.com/office/officeart/2005/8/layout/hProcess9"/>
    <dgm:cxn modelId="{F14155EA-B479-4E0A-8911-1F460C0142F7}" type="presParOf" srcId="{1D27ACA8-2C0D-4284-A67E-58DF7CA790D8}" destId="{69ED1153-E5E5-4C1E-AB28-BC8F87CB95EF}" srcOrd="2" destOrd="0" presId="urn:microsoft.com/office/officeart/2005/8/layout/hProcess9"/>
    <dgm:cxn modelId="{7B0E1FEF-4A27-4057-BE7F-97301A11AAE0}" type="presParOf" srcId="{1D27ACA8-2C0D-4284-A67E-58DF7CA790D8}" destId="{1276F23B-C28A-4A99-B0AD-66750232A3C0}" srcOrd="3" destOrd="0" presId="urn:microsoft.com/office/officeart/2005/8/layout/hProcess9"/>
    <dgm:cxn modelId="{16D9A6DD-C338-4BC5-BF5C-E7F236E86562}" type="presParOf" srcId="{1D27ACA8-2C0D-4284-A67E-58DF7CA790D8}" destId="{F1D4336C-91F9-4364-AF10-898134B3020B}" srcOrd="4" destOrd="0" presId="urn:microsoft.com/office/officeart/2005/8/layout/hProcess9"/>
    <dgm:cxn modelId="{D540C30E-9865-4ECF-9D05-76F03D9C35D3}" type="presParOf" srcId="{1D27ACA8-2C0D-4284-A67E-58DF7CA790D8}" destId="{A9093B97-E53B-4289-85B1-9DFB9384A1D1}" srcOrd="5" destOrd="0" presId="urn:microsoft.com/office/officeart/2005/8/layout/hProcess9"/>
    <dgm:cxn modelId="{50AC483F-A0BE-4CAE-840B-60B1AFB8D11D}" type="presParOf" srcId="{1D27ACA8-2C0D-4284-A67E-58DF7CA790D8}" destId="{2D5312F3-07A3-4536-BEE8-22D6B9D8C868}" srcOrd="6"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9238269-4574-4B51-A7D3-95C0667715E6}">
      <dsp:nvSpPr>
        <dsp:cNvPr id="0" name=""/>
        <dsp:cNvSpPr/>
      </dsp:nvSpPr>
      <dsp:spPr>
        <a:xfrm>
          <a:off x="0" y="65797"/>
          <a:ext cx="7406640" cy="470321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95CDD0-4E55-45CA-A6F9-4B34B30937D6}">
      <dsp:nvSpPr>
        <dsp:cNvPr id="0" name=""/>
        <dsp:cNvSpPr/>
      </dsp:nvSpPr>
      <dsp:spPr>
        <a:xfrm>
          <a:off x="822959" y="847609"/>
          <a:ext cx="7406640" cy="470321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ru-RU" sz="2100" kern="1200" dirty="0" smtClean="0">
              <a:solidFill>
                <a:srgbClr val="C00000"/>
              </a:solidFill>
            </a:rPr>
            <a:t>В соответствии с ФГОС  взаимодействие с родителями реализуется в следующем направлении: </a:t>
          </a:r>
          <a:r>
            <a:rPr lang="ru-RU" sz="2100" kern="1200" dirty="0" smtClean="0"/>
            <a:t/>
          </a:r>
          <a:br>
            <a:rPr lang="ru-RU" sz="2100" kern="1200" dirty="0" smtClean="0"/>
          </a:br>
          <a:r>
            <a:rPr lang="ru-RU" sz="2100" kern="1200" dirty="0" smtClean="0"/>
            <a:t/>
          </a:r>
          <a:br>
            <a:rPr lang="ru-RU" sz="2100" kern="1200" dirty="0" smtClean="0"/>
          </a:br>
          <a:r>
            <a:rPr lang="ru-RU" sz="2100" b="1" u="sng" kern="1200" dirty="0" smtClean="0"/>
            <a:t>родители должны участвовать в реализации образовательной программы</a:t>
          </a:r>
          <a:r>
            <a:rPr lang="ru-RU" sz="2100" kern="1200" dirty="0" smtClean="0"/>
            <a:t>, в создании условий для полноценного и своевременного развития ребенка в дошкольном возрасте, чтобы не упустить важнейший период в развитии его личности;</a:t>
          </a:r>
          <a:br>
            <a:rPr lang="ru-RU" sz="2100" kern="1200" dirty="0" smtClean="0"/>
          </a:br>
          <a:r>
            <a:rPr lang="ru-RU" sz="2100" kern="1200" dirty="0" smtClean="0"/>
            <a:t/>
          </a:r>
          <a:br>
            <a:rPr lang="ru-RU" sz="2100" kern="1200" dirty="0" smtClean="0"/>
          </a:br>
          <a:r>
            <a:rPr lang="ru-RU" sz="2100" kern="1200" dirty="0" smtClean="0"/>
            <a:t> </a:t>
          </a:r>
          <a:r>
            <a:rPr lang="ru-RU" sz="2100" b="1" u="sng" kern="1200" dirty="0" smtClean="0"/>
            <a:t>родители должны быть активными участниками образовательного процесса</a:t>
          </a:r>
          <a:r>
            <a:rPr lang="ru-RU" sz="2100" kern="1200" dirty="0" smtClean="0"/>
            <a:t>, участниками всех проектов, независимо от того, какая деятельность в них доминирует, а не просто сторонними наблюдателями.</a:t>
          </a:r>
          <a:br>
            <a:rPr lang="ru-RU" sz="2100" kern="1200" dirty="0" smtClean="0"/>
          </a:br>
          <a:endParaRPr lang="ru-RU" sz="2100" kern="1200" dirty="0"/>
        </a:p>
      </dsp:txBody>
      <dsp:txXfrm>
        <a:off x="822959" y="847609"/>
        <a:ext cx="7406640" cy="470321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682D6A4-3865-4CD1-8A3A-463D7A0B8626}">
      <dsp:nvSpPr>
        <dsp:cNvPr id="0" name=""/>
        <dsp:cNvSpPr/>
      </dsp:nvSpPr>
      <dsp:spPr>
        <a:xfrm>
          <a:off x="762282" y="2410"/>
          <a:ext cx="1862509" cy="1862509"/>
        </a:xfrm>
        <a:prstGeom prst="ellipse">
          <a:avLst/>
        </a:prstGeom>
        <a:solidFill>
          <a:schemeClr val="accent2"/>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kern="1200" dirty="0" smtClean="0"/>
            <a:t>детский сад переносит на семью те методы, которые используются в работе с детьми.</a:t>
          </a:r>
          <a:endParaRPr lang="ru-RU" sz="1400" kern="1200" dirty="0"/>
        </a:p>
      </dsp:txBody>
      <dsp:txXfrm>
        <a:off x="762282" y="2410"/>
        <a:ext cx="1862509" cy="1862509"/>
      </dsp:txXfrm>
    </dsp:sp>
    <dsp:sp modelId="{C52C2A75-F984-47C4-A1D8-DA5DED11DAA9}">
      <dsp:nvSpPr>
        <dsp:cNvPr id="0" name=""/>
        <dsp:cNvSpPr/>
      </dsp:nvSpPr>
      <dsp:spPr>
        <a:xfrm>
          <a:off x="1153409" y="2016156"/>
          <a:ext cx="1080255" cy="1080255"/>
        </a:xfrm>
        <a:prstGeom prst="mathPlus">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kern="1200"/>
        </a:p>
      </dsp:txBody>
      <dsp:txXfrm>
        <a:off x="1153409" y="2016156"/>
        <a:ext cx="1080255" cy="1080255"/>
      </dsp:txXfrm>
    </dsp:sp>
    <dsp:sp modelId="{46A79F9C-286F-4043-AD2E-F27744C2667B}">
      <dsp:nvSpPr>
        <dsp:cNvPr id="0" name=""/>
        <dsp:cNvSpPr/>
      </dsp:nvSpPr>
      <dsp:spPr>
        <a:xfrm>
          <a:off x="762282" y="3247647"/>
          <a:ext cx="1862509" cy="1862509"/>
        </a:xfrm>
        <a:prstGeom prst="ellipse">
          <a:avLst/>
        </a:prstGeom>
        <a:solidFill>
          <a:schemeClr val="accent2"/>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kern="1200" dirty="0" smtClean="0"/>
            <a:t>не учитывается образовательный, финансовый, интеллектуальный уровень родителей. </a:t>
          </a:r>
          <a:endParaRPr lang="ru-RU" sz="1400" kern="1200" dirty="0"/>
        </a:p>
      </dsp:txBody>
      <dsp:txXfrm>
        <a:off x="762282" y="3247647"/>
        <a:ext cx="1862509" cy="1862509"/>
      </dsp:txXfrm>
    </dsp:sp>
    <dsp:sp modelId="{F94723FA-B623-4990-A692-84D6583A63F5}">
      <dsp:nvSpPr>
        <dsp:cNvPr id="0" name=""/>
        <dsp:cNvSpPr/>
      </dsp:nvSpPr>
      <dsp:spPr>
        <a:xfrm rot="71830">
          <a:off x="2900535" y="2241191"/>
          <a:ext cx="584838" cy="692853"/>
        </a:xfrm>
        <a:prstGeom prst="rightArrow">
          <a:avLst>
            <a:gd name="adj1" fmla="val 60000"/>
            <a:gd name="adj2" fmla="val 50000"/>
          </a:avLst>
        </a:prstGeom>
        <a:solidFill>
          <a:schemeClr val="tx1">
            <a:lumMod val="75000"/>
            <a:lumOff val="2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kern="1200"/>
        </a:p>
      </dsp:txBody>
      <dsp:txXfrm rot="71830">
        <a:off x="2900535" y="2241191"/>
        <a:ext cx="584838" cy="692853"/>
      </dsp:txXfrm>
    </dsp:sp>
    <dsp:sp modelId="{6A8CAD3E-16C8-4AE5-A296-635B45A82E06}">
      <dsp:nvSpPr>
        <dsp:cNvPr id="0" name=""/>
        <dsp:cNvSpPr/>
      </dsp:nvSpPr>
      <dsp:spPr>
        <a:xfrm>
          <a:off x="3727614" y="775203"/>
          <a:ext cx="3725019" cy="3725019"/>
        </a:xfrm>
        <a:prstGeom prst="ellipse">
          <a:avLst/>
        </a:prstGeom>
        <a:solidFill>
          <a:schemeClr val="accent1">
            <a:hueOff val="0"/>
            <a:satOff val="0"/>
            <a:lumOff val="0"/>
            <a:alphaOff val="0"/>
          </a:schemeClr>
        </a:solidFill>
        <a:ln w="1905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b="0" i="0" kern="1200" dirty="0" smtClean="0">
              <a:solidFill>
                <a:schemeClr val="tx1"/>
              </a:solidFill>
            </a:rPr>
            <a:t>Важно учитывать тот факт, что родители имеют большую возможность обеспечить собственному ребенку индивидуальный подход. ДОО необходимо перестроиться. Если же будут использованы традиционные формы работы (родительские собрания, консультации, тематические родительские уголки), то не добьемся эффективности. Главное во взаимодействии – ориентация на результат, который бы отразился на ребенке. Например, праздник «Папа, мама, я – спортивная семья».   </a:t>
          </a:r>
          <a:endParaRPr lang="ru-RU" sz="1600" b="0" i="0" kern="1200" dirty="0">
            <a:solidFill>
              <a:schemeClr val="tx1"/>
            </a:solidFill>
          </a:endParaRPr>
        </a:p>
      </dsp:txBody>
      <dsp:txXfrm>
        <a:off x="3727614" y="775203"/>
        <a:ext cx="3725019" cy="372501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F7D42BC-2FB0-4D1A-A42A-4E26113D2B73}">
      <dsp:nvSpPr>
        <dsp:cNvPr id="0" name=""/>
        <dsp:cNvSpPr/>
      </dsp:nvSpPr>
      <dsp:spPr>
        <a:xfrm>
          <a:off x="944" y="2377"/>
          <a:ext cx="8227711" cy="1598979"/>
        </a:xfrm>
        <a:prstGeom prst="roundRect">
          <a:avLst>
            <a:gd name="adj" fmla="val 10000"/>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ru-RU" sz="3000" kern="1200" dirty="0" smtClean="0">
              <a:solidFill>
                <a:schemeClr val="accent2">
                  <a:lumMod val="50000"/>
                </a:schemeClr>
              </a:solidFill>
            </a:rPr>
            <a:t>Социальное партнерство семьи и ДОО сегодня определенно как серьезный  резерв развития ребенка дошкольного возраста, НО: </a:t>
          </a:r>
          <a:endParaRPr lang="ru-RU" sz="3000" kern="1200" dirty="0">
            <a:solidFill>
              <a:schemeClr val="accent2">
                <a:lumMod val="50000"/>
              </a:schemeClr>
            </a:solidFill>
          </a:endParaRPr>
        </a:p>
      </dsp:txBody>
      <dsp:txXfrm>
        <a:off x="944" y="2377"/>
        <a:ext cx="8227711" cy="1598979"/>
      </dsp:txXfrm>
    </dsp:sp>
    <dsp:sp modelId="{1B40C4F0-55C1-48EC-954A-44678A1C18A3}">
      <dsp:nvSpPr>
        <dsp:cNvPr id="0" name=""/>
        <dsp:cNvSpPr/>
      </dsp:nvSpPr>
      <dsp:spPr>
        <a:xfrm>
          <a:off x="2818629" y="4077982"/>
          <a:ext cx="5374595" cy="2163940"/>
        </a:xfrm>
        <a:prstGeom prst="roundRect">
          <a:avLst>
            <a:gd name="adj" fmla="val 10000"/>
          </a:avLst>
        </a:prstGeom>
        <a:solidFill>
          <a:schemeClr val="accent5">
            <a:lumMod val="20000"/>
            <a:lumOff val="8000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В этой связи родителей важно включать в процесс воспитания и развития их детей. Родителей нужно готовить к будущему школьному обучению ребенка, используя </a:t>
          </a:r>
          <a:r>
            <a:rPr lang="ru-RU" sz="1800" kern="1200" dirty="0" err="1" smtClean="0">
              <a:latin typeface="Times New Roman" pitchFamily="18" charset="0"/>
              <a:cs typeface="Times New Roman" pitchFamily="18" charset="0"/>
            </a:rPr>
            <a:t>деятельностный</a:t>
          </a:r>
          <a:r>
            <a:rPr lang="ru-RU" sz="1800" kern="1200" dirty="0" smtClean="0">
              <a:latin typeface="Times New Roman" pitchFamily="18" charset="0"/>
              <a:cs typeface="Times New Roman" pitchFamily="18" charset="0"/>
            </a:rPr>
            <a:t> подход, научить родителей взаимодействовать с собственным ребенком.   </a:t>
          </a:r>
          <a:endParaRPr lang="ru-RU" sz="1800" kern="1200" dirty="0">
            <a:latin typeface="Times New Roman" pitchFamily="18" charset="0"/>
            <a:cs typeface="Times New Roman" pitchFamily="18" charset="0"/>
          </a:endParaRPr>
        </a:p>
      </dsp:txBody>
      <dsp:txXfrm>
        <a:off x="2818629" y="4077982"/>
        <a:ext cx="5374595" cy="2163940"/>
      </dsp:txXfrm>
    </dsp:sp>
    <dsp:sp modelId="{E5E3B3F9-EBA8-49EB-8A78-CB1A7B2ADE29}">
      <dsp:nvSpPr>
        <dsp:cNvPr id="0" name=""/>
        <dsp:cNvSpPr/>
      </dsp:nvSpPr>
      <dsp:spPr>
        <a:xfrm>
          <a:off x="82352" y="1609596"/>
          <a:ext cx="2632025" cy="2163940"/>
        </a:xfrm>
        <a:prstGeom prst="roundRect">
          <a:avLst>
            <a:gd name="adj" fmla="val 10000"/>
          </a:avLst>
        </a:prstGeom>
        <a:solidFill>
          <a:srgbClr val="92D050"/>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u-RU" sz="1500" kern="1200" dirty="0" smtClean="0"/>
            <a:t>1. В настоящее время система подготовки специалистов не помогает решать эту задачу, потому что  данное направление отсутствует  в системе повышения квалификации. </a:t>
          </a:r>
          <a:endParaRPr lang="ru-RU" sz="1500" kern="1200" dirty="0"/>
        </a:p>
      </dsp:txBody>
      <dsp:txXfrm>
        <a:off x="82352" y="1609596"/>
        <a:ext cx="2632025" cy="2163940"/>
      </dsp:txXfrm>
    </dsp:sp>
    <dsp:sp modelId="{8D9ECB82-6152-4E58-9DF2-2982183131E5}">
      <dsp:nvSpPr>
        <dsp:cNvPr id="0" name=""/>
        <dsp:cNvSpPr/>
      </dsp:nvSpPr>
      <dsp:spPr>
        <a:xfrm>
          <a:off x="2818659" y="1609596"/>
          <a:ext cx="2632025" cy="2163940"/>
        </a:xfrm>
        <a:prstGeom prst="roundRect">
          <a:avLst>
            <a:gd name="adj" fmla="val 10000"/>
          </a:avLst>
        </a:prstGeom>
        <a:solidFill>
          <a:srgbClr val="00B0F0"/>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u-RU" sz="1500" kern="1200" dirty="0" smtClean="0"/>
            <a:t>2. Разрыв между образованием и культурой воспитателей и родителей. В крупных городах родители многие превосходят воспитателей  (ИКТ и </a:t>
          </a:r>
          <a:r>
            <a:rPr lang="ru-RU" sz="1500" kern="1200" dirty="0" err="1" smtClean="0"/>
            <a:t>т.д</a:t>
          </a:r>
          <a:r>
            <a:rPr lang="ru-RU" sz="1500" kern="1200" dirty="0" smtClean="0"/>
            <a:t>).</a:t>
          </a:r>
          <a:endParaRPr lang="ru-RU" sz="1500" kern="1200" dirty="0"/>
        </a:p>
      </dsp:txBody>
      <dsp:txXfrm>
        <a:off x="2818659" y="1609596"/>
        <a:ext cx="2632025" cy="2163940"/>
      </dsp:txXfrm>
    </dsp:sp>
    <dsp:sp modelId="{F9AC5A36-B1C9-4675-9F70-B1FEA64E647A}">
      <dsp:nvSpPr>
        <dsp:cNvPr id="0" name=""/>
        <dsp:cNvSpPr/>
      </dsp:nvSpPr>
      <dsp:spPr>
        <a:xfrm>
          <a:off x="82352" y="4077982"/>
          <a:ext cx="2632025" cy="2163940"/>
        </a:xfrm>
        <a:prstGeom prst="roundRect">
          <a:avLst>
            <a:gd name="adj" fmla="val 10000"/>
          </a:avLst>
        </a:prstGeom>
        <a:solidFill>
          <a:schemeClr val="accent2"/>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ru-RU" sz="1700" kern="1200" dirty="0" smtClean="0"/>
            <a:t>4.Родитель не может оценить и правильно использовать возможности ребенка.  Иногда по отношению к ребенку неуспешному у родителей проявляется агрессия. </a:t>
          </a:r>
          <a:endParaRPr lang="ru-RU" sz="1700" kern="1200" dirty="0"/>
        </a:p>
      </dsp:txBody>
      <dsp:txXfrm>
        <a:off x="82352" y="4077982"/>
        <a:ext cx="2632025" cy="2163940"/>
      </dsp:txXfrm>
    </dsp:sp>
    <dsp:sp modelId="{46649132-5151-4008-BFBE-E69786AD9F4F}">
      <dsp:nvSpPr>
        <dsp:cNvPr id="0" name=""/>
        <dsp:cNvSpPr/>
      </dsp:nvSpPr>
      <dsp:spPr>
        <a:xfrm>
          <a:off x="5554965" y="1609596"/>
          <a:ext cx="2632025" cy="2163940"/>
        </a:xfrm>
        <a:prstGeom prst="roundRect">
          <a:avLst>
            <a:gd name="adj" fmla="val 10000"/>
          </a:avLst>
        </a:prstGeom>
        <a:solidFill>
          <a:srgbClr val="FFC000"/>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u-RU" sz="1500" kern="1200" dirty="0" smtClean="0"/>
            <a:t>3. В процессе пребывания ребенка в ДОО у родителей возникает отчуждение к его образованию, развитию, которое родители стихийно готовы наверстать, когда ребенок начинает обучаться в школе. </a:t>
          </a:r>
          <a:endParaRPr lang="ru-RU" sz="1500" kern="1200" dirty="0"/>
        </a:p>
      </dsp:txBody>
      <dsp:txXfrm>
        <a:off x="5554965" y="1609596"/>
        <a:ext cx="2632025" cy="216394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91BB7DE-3518-41D4-BDFA-36A17222B0FA}">
      <dsp:nvSpPr>
        <dsp:cNvPr id="0" name=""/>
        <dsp:cNvSpPr/>
      </dsp:nvSpPr>
      <dsp:spPr>
        <a:xfrm>
          <a:off x="1403612" y="0"/>
          <a:ext cx="5184576" cy="5184576"/>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7E6E49-F3C4-414A-B60F-C69AC9BD14BE}">
      <dsp:nvSpPr>
        <dsp:cNvPr id="0" name=""/>
        <dsp:cNvSpPr/>
      </dsp:nvSpPr>
      <dsp:spPr>
        <a:xfrm>
          <a:off x="1896146" y="492534"/>
          <a:ext cx="2021984" cy="202198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kern="1200" dirty="0" smtClean="0">
              <a:solidFill>
                <a:srgbClr val="002060"/>
              </a:solidFill>
              <a:latin typeface="+mn-lt"/>
              <a:cs typeface="Times New Roman" pitchFamily="18" charset="0"/>
            </a:rPr>
            <a:t>активизировать воспитательные возможности родителей</a:t>
          </a:r>
          <a:endParaRPr lang="ru-RU" sz="1600" kern="1200" dirty="0">
            <a:solidFill>
              <a:srgbClr val="002060"/>
            </a:solidFill>
            <a:latin typeface="+mn-lt"/>
            <a:cs typeface="Times New Roman" pitchFamily="18" charset="0"/>
          </a:endParaRPr>
        </a:p>
      </dsp:txBody>
      <dsp:txXfrm>
        <a:off x="1896146" y="492534"/>
        <a:ext cx="2021984" cy="2021984"/>
      </dsp:txXfrm>
    </dsp:sp>
    <dsp:sp modelId="{5A76A7DD-7F30-462C-8024-91FA2540C323}">
      <dsp:nvSpPr>
        <dsp:cNvPr id="0" name=""/>
        <dsp:cNvSpPr/>
      </dsp:nvSpPr>
      <dsp:spPr>
        <a:xfrm>
          <a:off x="4073668" y="492534"/>
          <a:ext cx="2021984" cy="202198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kern="1200" dirty="0" smtClean="0">
              <a:solidFill>
                <a:srgbClr val="002060"/>
              </a:solidFill>
            </a:rPr>
            <a:t>привлечь </a:t>
          </a:r>
        </a:p>
        <a:p>
          <a:pPr lvl="0" algn="ctr" defTabSz="711200" rtl="0">
            <a:lnSpc>
              <a:spcPct val="90000"/>
            </a:lnSpc>
            <a:spcBef>
              <a:spcPct val="0"/>
            </a:spcBef>
            <a:spcAft>
              <a:spcPct val="35000"/>
            </a:spcAft>
          </a:pPr>
          <a:r>
            <a:rPr lang="ru-RU" sz="1600" kern="1200" dirty="0" smtClean="0">
              <a:solidFill>
                <a:srgbClr val="002060"/>
              </a:solidFill>
            </a:rPr>
            <a:t> родителей к участию  в образовательном процессе дошкольного учреждения</a:t>
          </a:r>
          <a:endParaRPr lang="ru-RU" sz="1600" kern="1200" dirty="0">
            <a:solidFill>
              <a:srgbClr val="002060"/>
            </a:solidFill>
          </a:endParaRPr>
        </a:p>
      </dsp:txBody>
      <dsp:txXfrm>
        <a:off x="4073668" y="492534"/>
        <a:ext cx="2021984" cy="2021984"/>
      </dsp:txXfrm>
    </dsp:sp>
    <dsp:sp modelId="{5165BF18-6C68-4C46-B952-C86E53CF1C47}">
      <dsp:nvSpPr>
        <dsp:cNvPr id="0" name=""/>
        <dsp:cNvSpPr/>
      </dsp:nvSpPr>
      <dsp:spPr>
        <a:xfrm>
          <a:off x="1896146" y="2670056"/>
          <a:ext cx="2021984" cy="202198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kern="1200" dirty="0" smtClean="0">
              <a:solidFill>
                <a:srgbClr val="002060"/>
              </a:solidFill>
            </a:rPr>
            <a:t> использовать опыт семейного воспитания для реализации образовательных программ</a:t>
          </a:r>
          <a:endParaRPr lang="ru-RU" sz="1400" kern="1200" dirty="0">
            <a:solidFill>
              <a:srgbClr val="002060"/>
            </a:solidFill>
          </a:endParaRPr>
        </a:p>
      </dsp:txBody>
      <dsp:txXfrm>
        <a:off x="1896146" y="2670056"/>
        <a:ext cx="2021984" cy="2021984"/>
      </dsp:txXfrm>
    </dsp:sp>
    <dsp:sp modelId="{27C2ABDD-F90D-45D4-8F7B-6DAAC66C53F4}">
      <dsp:nvSpPr>
        <dsp:cNvPr id="0" name=""/>
        <dsp:cNvSpPr/>
      </dsp:nvSpPr>
      <dsp:spPr>
        <a:xfrm>
          <a:off x="4073668" y="2670056"/>
          <a:ext cx="2021984" cy="202198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kern="1200" dirty="0" smtClean="0">
              <a:solidFill>
                <a:srgbClr val="002060"/>
              </a:solidFill>
            </a:rPr>
            <a:t> способствовать личностному обогащению всех участников взаимодействия посредством деятельности,  ее преобразования и изменения</a:t>
          </a:r>
          <a:endParaRPr lang="ru-RU" sz="1400" kern="1200" dirty="0">
            <a:solidFill>
              <a:srgbClr val="002060"/>
            </a:solidFill>
          </a:endParaRPr>
        </a:p>
      </dsp:txBody>
      <dsp:txXfrm>
        <a:off x="4073668" y="2670056"/>
        <a:ext cx="2021984" cy="2021984"/>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295EF33-1B3C-46F0-AD8A-267AA1FCD461}">
      <dsp:nvSpPr>
        <dsp:cNvPr id="0" name=""/>
        <dsp:cNvSpPr/>
      </dsp:nvSpPr>
      <dsp:spPr>
        <a:xfrm>
          <a:off x="480059" y="0"/>
          <a:ext cx="5440680" cy="44196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E00334-16FA-4F58-8776-C49971AEDD41}">
      <dsp:nvSpPr>
        <dsp:cNvPr id="0" name=""/>
        <dsp:cNvSpPr/>
      </dsp:nvSpPr>
      <dsp:spPr>
        <a:xfrm>
          <a:off x="3203" y="1325880"/>
          <a:ext cx="1540817" cy="17678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kern="1200" dirty="0" smtClean="0">
              <a:solidFill>
                <a:schemeClr val="tx1"/>
              </a:solidFill>
            </a:rPr>
            <a:t>Первый этап - трансляция родителям положительного образа ребенка</a:t>
          </a:r>
          <a:endParaRPr lang="ru-RU" sz="1600" kern="1200" dirty="0">
            <a:solidFill>
              <a:schemeClr val="tx1"/>
            </a:solidFill>
          </a:endParaRPr>
        </a:p>
      </dsp:txBody>
      <dsp:txXfrm>
        <a:off x="3203" y="1325880"/>
        <a:ext cx="1540817" cy="1767840"/>
      </dsp:txXfrm>
    </dsp:sp>
    <dsp:sp modelId="{69ED1153-E5E5-4C1E-AB28-BC8F87CB95EF}">
      <dsp:nvSpPr>
        <dsp:cNvPr id="0" name=""/>
        <dsp:cNvSpPr/>
      </dsp:nvSpPr>
      <dsp:spPr>
        <a:xfrm>
          <a:off x="1621061" y="1325880"/>
          <a:ext cx="1540817" cy="17678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ru-RU" sz="1200" kern="1200" dirty="0" smtClean="0">
              <a:solidFill>
                <a:schemeClr val="tx1"/>
              </a:solidFill>
            </a:rPr>
            <a:t>Второй этап – трансляция родителям знаний, которые могли быть получены ими в семье (особенности общения ребенка со сверстниками)</a:t>
          </a:r>
          <a:endParaRPr lang="ru-RU" sz="1200" kern="1200" dirty="0">
            <a:solidFill>
              <a:schemeClr val="tx1"/>
            </a:solidFill>
          </a:endParaRPr>
        </a:p>
      </dsp:txBody>
      <dsp:txXfrm>
        <a:off x="1621061" y="1325880"/>
        <a:ext cx="1540817" cy="1767840"/>
      </dsp:txXfrm>
    </dsp:sp>
    <dsp:sp modelId="{F1D4336C-91F9-4364-AF10-898134B3020B}">
      <dsp:nvSpPr>
        <dsp:cNvPr id="0" name=""/>
        <dsp:cNvSpPr/>
      </dsp:nvSpPr>
      <dsp:spPr>
        <a:xfrm>
          <a:off x="3238920" y="1325880"/>
          <a:ext cx="1540817" cy="17678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ru-RU" sz="1500" kern="1200" dirty="0" smtClean="0">
              <a:solidFill>
                <a:schemeClr val="tx1"/>
              </a:solidFill>
            </a:rPr>
            <a:t>Третий этап - ознакомление педагогов с проблемами семьи в воспитании ребенка </a:t>
          </a:r>
          <a:endParaRPr lang="ru-RU" sz="1500" kern="1200" dirty="0">
            <a:solidFill>
              <a:schemeClr val="tx1"/>
            </a:solidFill>
          </a:endParaRPr>
        </a:p>
      </dsp:txBody>
      <dsp:txXfrm>
        <a:off x="3238920" y="1325880"/>
        <a:ext cx="1540817" cy="1767840"/>
      </dsp:txXfrm>
    </dsp:sp>
    <dsp:sp modelId="{2D5312F3-07A3-4536-BEE8-22D6B9D8C868}">
      <dsp:nvSpPr>
        <dsp:cNvPr id="0" name=""/>
        <dsp:cNvSpPr/>
      </dsp:nvSpPr>
      <dsp:spPr>
        <a:xfrm>
          <a:off x="4856778" y="1325880"/>
          <a:ext cx="1540817" cy="17678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ru-RU" sz="1500" kern="1200" dirty="0" smtClean="0">
              <a:solidFill>
                <a:schemeClr val="tx1"/>
              </a:solidFill>
            </a:rPr>
            <a:t>Четвертый этап - совместное исследование и формирование личности ребенка</a:t>
          </a:r>
          <a:endParaRPr lang="ru-RU" sz="1500" kern="1200" dirty="0">
            <a:solidFill>
              <a:schemeClr val="tx1"/>
            </a:solidFill>
          </a:endParaRPr>
        </a:p>
      </dsp:txBody>
      <dsp:txXfrm>
        <a:off x="4856778" y="1325880"/>
        <a:ext cx="1540817" cy="176784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B106E36-FD25-4E2D-B0AA-010F637433A0}" type="datetimeFigureOut">
              <a:rPr lang="ru-RU" smtClean="0"/>
              <a:pPr/>
              <a:t>14.04.2014</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5C68B6-61C2-468F-89AB-4B9F7531AA68}" type="slidenum">
              <a:rPr lang="ru-RU" smtClean="0"/>
              <a:pPr/>
              <a:t>‹#›</a:t>
            </a:fld>
            <a:endParaRPr lang="ru-RU"/>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14.04.2014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5B106E36-FD25-4E2D-B0AA-010F637433A0}" type="datetimeFigureOut">
              <a:rPr lang="ru-RU" smtClean="0"/>
              <a:pPr/>
              <a:t>14.04.2014</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14.04.2014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14.04.2014</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25C68B6-61C2-468F-89AB-4B9F7531AA68}" type="slidenum">
              <a:rPr lang="ru-RU" smtClean="0"/>
              <a:pPr/>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5B106E36-FD25-4E2D-B0AA-010F637433A0}" type="datetimeFigureOut">
              <a:rPr lang="ru-RU" smtClean="0"/>
              <a:pPr/>
              <a:t>14.04.2014</a:t>
            </a:fld>
            <a:endParaRPr lang="ru-RU"/>
          </a:p>
        </p:txBody>
      </p:sp>
      <p:sp>
        <p:nvSpPr>
          <p:cNvPr id="10" name="Номер слайда 9"/>
          <p:cNvSpPr>
            <a:spLocks noGrp="1"/>
          </p:cNvSpPr>
          <p:nvPr>
            <p:ph type="sldNum" sz="quarter" idx="16"/>
          </p:nvPr>
        </p:nvSpPr>
        <p:spPr/>
        <p:txBody>
          <a:bodyPr rtlCol="0"/>
          <a:lstStyle/>
          <a:p>
            <a:fld id="{725C68B6-61C2-468F-89AB-4B9F7531AA68}" type="slidenum">
              <a:rPr lang="ru-RU" smtClean="0"/>
              <a:pPr/>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5B106E36-FD25-4E2D-B0AA-010F637433A0}" type="datetimeFigureOut">
              <a:rPr lang="ru-RU" smtClean="0"/>
              <a:pPr/>
              <a:t>14.04.2014</a:t>
            </a:fld>
            <a:endParaRPr lang="ru-RU"/>
          </a:p>
        </p:txBody>
      </p:sp>
      <p:sp>
        <p:nvSpPr>
          <p:cNvPr id="12" name="Номер слайда 11"/>
          <p:cNvSpPr>
            <a:spLocks noGrp="1"/>
          </p:cNvSpPr>
          <p:nvPr>
            <p:ph type="sldNum" sz="quarter" idx="16"/>
          </p:nvPr>
        </p:nvSpPr>
        <p:spPr/>
        <p:txBody>
          <a:bodyPr rtlCol="0"/>
          <a:lstStyle/>
          <a:p>
            <a:fld id="{725C68B6-61C2-468F-89AB-4B9F7531AA68}" type="slidenum">
              <a:rPr lang="ru-RU" smtClean="0"/>
              <a:pPr/>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14.04.2014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14.04.2014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725C68B6-61C2-468F-89AB-4B9F7531AA68}" type="slidenum">
              <a:rPr lang="ru-RU" smtClean="0"/>
              <a:pPr/>
              <a:t>‹#›</a:t>
            </a:fld>
            <a:endParaRPr lang="ru-RU"/>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14.04.2014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5B106E36-FD25-4E2D-B0AA-010F637433A0}" type="datetimeFigureOut">
              <a:rPr lang="ru-RU" smtClean="0"/>
              <a:pPr/>
              <a:t>14.04.2014</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725C68B6-61C2-468F-89AB-4B9F7531AA68}" type="slidenum">
              <a:rPr lang="ru-RU" smtClean="0"/>
              <a:pPr/>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B106E36-FD25-4E2D-B0AA-010F637433A0}" type="datetimeFigureOut">
              <a:rPr lang="ru-RU" smtClean="0"/>
              <a:pPr/>
              <a:t>14.04.2014</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1556792"/>
            <a:ext cx="7846640" cy="2520280"/>
          </a:xfrm>
        </p:spPr>
        <p:txBody>
          <a:bodyPr anchor="ctr">
            <a:noAutofit/>
          </a:bodyPr>
          <a:lstStyle/>
          <a:p>
            <a:pPr algn="ctr"/>
            <a:r>
              <a:rPr lang="ru-RU" sz="3600" dirty="0" smtClean="0">
                <a:solidFill>
                  <a:schemeClr val="bg2"/>
                </a:solidFill>
                <a:latin typeface="Times New Roman" pitchFamily="18" charset="0"/>
                <a:cs typeface="Times New Roman" pitchFamily="18" charset="0"/>
              </a:rPr>
              <a:t>Особенности   работы с </a:t>
            </a:r>
            <a:br>
              <a:rPr lang="ru-RU" sz="3600" dirty="0" smtClean="0">
                <a:solidFill>
                  <a:schemeClr val="bg2"/>
                </a:solidFill>
                <a:latin typeface="Times New Roman" pitchFamily="18" charset="0"/>
                <a:cs typeface="Times New Roman" pitchFamily="18" charset="0"/>
              </a:rPr>
            </a:br>
            <a:r>
              <a:rPr lang="ru-RU" sz="3600" dirty="0" smtClean="0">
                <a:solidFill>
                  <a:schemeClr val="bg2"/>
                </a:solidFill>
                <a:latin typeface="Times New Roman" pitchFamily="18" charset="0"/>
                <a:cs typeface="Times New Roman" pitchFamily="18" charset="0"/>
              </a:rPr>
              <a:t>родителями  с учётом ФГОС -        партнёрство </a:t>
            </a:r>
            <a:br>
              <a:rPr lang="ru-RU" sz="3600" dirty="0" smtClean="0">
                <a:solidFill>
                  <a:schemeClr val="bg2"/>
                </a:solidFill>
                <a:latin typeface="Times New Roman" pitchFamily="18" charset="0"/>
                <a:cs typeface="Times New Roman" pitchFamily="18" charset="0"/>
              </a:rPr>
            </a:br>
            <a:r>
              <a:rPr lang="ru-RU" sz="3600" dirty="0" smtClean="0">
                <a:solidFill>
                  <a:schemeClr val="bg2"/>
                </a:solidFill>
                <a:latin typeface="Times New Roman" pitchFamily="18" charset="0"/>
                <a:cs typeface="Times New Roman" pitchFamily="18" charset="0"/>
              </a:rPr>
              <a:t> «педагог- родитель- ребёнок»</a:t>
            </a:r>
            <a:br>
              <a:rPr lang="ru-RU" sz="3600" dirty="0" smtClean="0">
                <a:solidFill>
                  <a:schemeClr val="bg2"/>
                </a:solidFill>
                <a:latin typeface="Times New Roman" pitchFamily="18" charset="0"/>
                <a:cs typeface="Times New Roman" pitchFamily="18" charset="0"/>
              </a:rPr>
            </a:br>
            <a:endParaRPr lang="ru-RU" sz="3600" dirty="0">
              <a:solidFill>
                <a:schemeClr val="bg2"/>
              </a:solidFill>
              <a:latin typeface="Times New Roman" pitchFamily="18" charset="0"/>
              <a:cs typeface="Times New Roman" pitchFamily="18" charset="0"/>
            </a:endParaRPr>
          </a:p>
        </p:txBody>
      </p:sp>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Реализация модели социального партнерства позволяет добиться следующих результатов:</a:t>
            </a:r>
            <a:r>
              <a:rPr lang="ru-RU" dirty="0" smtClean="0"/>
              <a:t/>
            </a:r>
            <a:br>
              <a:rPr lang="ru-RU" dirty="0" smtClean="0"/>
            </a:br>
            <a:endParaRPr lang="ru-RU" dirty="0"/>
          </a:p>
        </p:txBody>
      </p:sp>
      <p:sp>
        <p:nvSpPr>
          <p:cNvPr id="3" name="Содержимое 2"/>
          <p:cNvSpPr>
            <a:spLocks noGrp="1"/>
          </p:cNvSpPr>
          <p:nvPr>
            <p:ph sz="quarter" idx="1"/>
          </p:nvPr>
        </p:nvSpPr>
        <p:spPr>
          <a:xfrm>
            <a:off x="612648" y="1772816"/>
            <a:ext cx="8153400" cy="4752528"/>
          </a:xfrm>
        </p:spPr>
        <p:txBody>
          <a:bodyPr>
            <a:normAutofit fontScale="62500" lnSpcReduction="20000"/>
          </a:bodyPr>
          <a:lstStyle/>
          <a:p>
            <a:r>
              <a:rPr lang="ru-RU" dirty="0" smtClean="0">
                <a:latin typeface="Times New Roman" pitchFamily="18" charset="0"/>
                <a:cs typeface="Times New Roman" pitchFamily="18" charset="0"/>
              </a:rPr>
              <a:t>создание эмоционально-психологического </a:t>
            </a:r>
            <a:r>
              <a:rPr lang="ru-RU" dirty="0" smtClean="0">
                <a:solidFill>
                  <a:srgbClr val="C00000"/>
                </a:solidFill>
                <a:latin typeface="Times New Roman" pitchFamily="18" charset="0"/>
                <a:cs typeface="Times New Roman" pitchFamily="18" charset="0"/>
              </a:rPr>
              <a:t>комфорта содержания ребенка</a:t>
            </a:r>
            <a:r>
              <a:rPr lang="ru-RU" dirty="0" smtClean="0">
                <a:latin typeface="Times New Roman" pitchFamily="18" charset="0"/>
                <a:cs typeface="Times New Roman" pitchFamily="18" charset="0"/>
              </a:rPr>
              <a:t>  в детском саду в условиях максимально приближенных к семейным;</a:t>
            </a:r>
          </a:p>
          <a:p>
            <a:r>
              <a:rPr lang="ru-RU" dirty="0" smtClean="0">
                <a:solidFill>
                  <a:srgbClr val="C00000"/>
                </a:solidFill>
                <a:latin typeface="Times New Roman" pitchFamily="18" charset="0"/>
                <a:cs typeface="Times New Roman" pitchFamily="18" charset="0"/>
              </a:rPr>
              <a:t>достижение единых ценностных ориентаций </a:t>
            </a:r>
            <a:r>
              <a:rPr lang="ru-RU" dirty="0" smtClean="0">
                <a:latin typeface="Times New Roman" pitchFamily="18" charset="0"/>
                <a:cs typeface="Times New Roman" pitchFamily="18" charset="0"/>
              </a:rPr>
              <a:t>у педагогов и родителей;</a:t>
            </a:r>
          </a:p>
          <a:p>
            <a:r>
              <a:rPr lang="ru-RU" dirty="0" smtClean="0">
                <a:solidFill>
                  <a:srgbClr val="C00000"/>
                </a:solidFill>
                <a:latin typeface="Times New Roman" pitchFamily="18" charset="0"/>
                <a:cs typeface="Times New Roman" pitchFamily="18" charset="0"/>
              </a:rPr>
              <a:t>снижение количества неблагополучных семей </a:t>
            </a:r>
            <a:r>
              <a:rPr lang="ru-RU" dirty="0" smtClean="0">
                <a:latin typeface="Times New Roman" pitchFamily="18" charset="0"/>
                <a:cs typeface="Times New Roman" pitchFamily="18" charset="0"/>
              </a:rPr>
              <a:t>и педагогической запущенности  в воспитании детей;</a:t>
            </a:r>
          </a:p>
          <a:p>
            <a:r>
              <a:rPr lang="ru-RU" dirty="0" smtClean="0">
                <a:solidFill>
                  <a:srgbClr val="C00000"/>
                </a:solidFill>
                <a:latin typeface="Times New Roman" pitchFamily="18" charset="0"/>
                <a:cs typeface="Times New Roman" pitchFamily="18" charset="0"/>
              </a:rPr>
              <a:t>признание значимости </a:t>
            </a:r>
            <a:r>
              <a:rPr lang="ru-RU" dirty="0" smtClean="0">
                <a:latin typeface="Times New Roman" pitchFamily="18" charset="0"/>
                <a:cs typeface="Times New Roman" pitchFamily="18" charset="0"/>
              </a:rPr>
              <a:t>социальной и педагогической </a:t>
            </a:r>
            <a:r>
              <a:rPr lang="ru-RU" dirty="0" smtClean="0">
                <a:solidFill>
                  <a:srgbClr val="C00000"/>
                </a:solidFill>
                <a:latin typeface="Times New Roman" pitchFamily="18" charset="0"/>
                <a:cs typeface="Times New Roman" pitchFamily="18" charset="0"/>
              </a:rPr>
              <a:t>роли семьи </a:t>
            </a:r>
            <a:r>
              <a:rPr lang="ru-RU" dirty="0" smtClean="0">
                <a:latin typeface="Times New Roman" pitchFamily="18" charset="0"/>
                <a:cs typeface="Times New Roman" pitchFamily="18" charset="0"/>
              </a:rPr>
              <a:t>в жизни ребенка;</a:t>
            </a:r>
          </a:p>
          <a:p>
            <a:r>
              <a:rPr lang="ru-RU" dirty="0" smtClean="0">
                <a:solidFill>
                  <a:srgbClr val="C00000"/>
                </a:solidFill>
                <a:latin typeface="Times New Roman" pitchFamily="18" charset="0"/>
                <a:cs typeface="Times New Roman" pitchFamily="18" charset="0"/>
              </a:rPr>
              <a:t> повышение </a:t>
            </a:r>
            <a:r>
              <a:rPr lang="ru-RU" dirty="0" smtClean="0">
                <a:latin typeface="Times New Roman" pitchFamily="18" charset="0"/>
                <a:cs typeface="Times New Roman" pitchFamily="18" charset="0"/>
              </a:rPr>
              <a:t>педагогической, психологической и правовой </a:t>
            </a:r>
            <a:r>
              <a:rPr lang="ru-RU" dirty="0" smtClean="0">
                <a:solidFill>
                  <a:srgbClr val="C00000"/>
                </a:solidFill>
                <a:latin typeface="Times New Roman" pitchFamily="18" charset="0"/>
                <a:cs typeface="Times New Roman" pitchFamily="18" charset="0"/>
              </a:rPr>
              <a:t>грамотности родителей</a:t>
            </a:r>
            <a:r>
              <a:rPr lang="ru-RU" dirty="0" smtClean="0">
                <a:latin typeface="Times New Roman" pitchFamily="18" charset="0"/>
                <a:cs typeface="Times New Roman" pitchFamily="18" charset="0"/>
              </a:rPr>
              <a:t> в воспитании и обучении детей дошкольного возраста;</a:t>
            </a:r>
          </a:p>
          <a:p>
            <a:r>
              <a:rPr lang="ru-RU" dirty="0" smtClean="0">
                <a:solidFill>
                  <a:srgbClr val="C00000"/>
                </a:solidFill>
                <a:latin typeface="Times New Roman" pitchFamily="18" charset="0"/>
                <a:cs typeface="Times New Roman" pitchFamily="18" charset="0"/>
              </a:rPr>
              <a:t> гармонизация детско-родительских отношений;</a:t>
            </a:r>
          </a:p>
          <a:p>
            <a:r>
              <a:rPr lang="ru-RU" dirty="0" smtClean="0">
                <a:latin typeface="Times New Roman" pitchFamily="18" charset="0"/>
                <a:cs typeface="Times New Roman" pitchFamily="18" charset="0"/>
              </a:rPr>
              <a:t>повышение уровня </a:t>
            </a:r>
            <a:r>
              <a:rPr lang="ru-RU" dirty="0" smtClean="0">
                <a:solidFill>
                  <a:srgbClr val="C00000"/>
                </a:solidFill>
                <a:latin typeface="Times New Roman" pitchFamily="18" charset="0"/>
                <a:cs typeface="Times New Roman" pitchFamily="18" charset="0"/>
              </a:rPr>
              <a:t>включенности родителей </a:t>
            </a:r>
            <a:r>
              <a:rPr lang="ru-RU" dirty="0" smtClean="0">
                <a:latin typeface="Times New Roman" pitchFamily="18" charset="0"/>
                <a:cs typeface="Times New Roman" pitchFamily="18" charset="0"/>
              </a:rPr>
              <a:t>в деятельность дошкольного учреждения;</a:t>
            </a:r>
          </a:p>
          <a:p>
            <a:r>
              <a:rPr lang="ru-RU" dirty="0" smtClean="0">
                <a:solidFill>
                  <a:srgbClr val="C00000"/>
                </a:solidFill>
                <a:latin typeface="Times New Roman" pitchFamily="18" charset="0"/>
                <a:cs typeface="Times New Roman" pitchFamily="18" charset="0"/>
              </a:rPr>
              <a:t>участие родителей </a:t>
            </a:r>
            <a:r>
              <a:rPr lang="ru-RU" dirty="0" smtClean="0">
                <a:latin typeface="Times New Roman" pitchFamily="18" charset="0"/>
                <a:cs typeface="Times New Roman" pitchFamily="18" charset="0"/>
              </a:rPr>
              <a:t>в планировании и организации деятельности дошкольного учреждения;</a:t>
            </a:r>
          </a:p>
          <a:p>
            <a:r>
              <a:rPr lang="ru-RU" dirty="0" smtClean="0">
                <a:solidFill>
                  <a:srgbClr val="C00000"/>
                </a:solidFill>
                <a:latin typeface="Times New Roman" pitchFamily="18" charset="0"/>
                <a:cs typeface="Times New Roman" pitchFamily="18" charset="0"/>
              </a:rPr>
              <a:t>участие родителей в контроле за деятельностью дошкольного учреждения.</a:t>
            </a:r>
          </a:p>
          <a:p>
            <a:endParaRPr lang="ru-RU" dirty="0">
              <a:solidFill>
                <a:srgbClr val="C00000"/>
              </a:solidFill>
              <a:latin typeface="Times New Roman" pitchFamily="18" charset="0"/>
              <a:cs typeface="Times New Roman" pitchFamily="18" charset="0"/>
            </a:endParaRPr>
          </a:p>
        </p:txBody>
      </p:sp>
    </p:spTree>
  </p:cSld>
  <p:clrMapOvr>
    <a:masterClrMapping/>
  </p:clrMapOvr>
  <p:transition spd="slow">
    <p:spli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latin typeface="Times New Roman" pitchFamily="18" charset="0"/>
                <a:cs typeface="Times New Roman" pitchFamily="18" charset="0"/>
              </a:rPr>
              <a:t>Таким образом:</a:t>
            </a:r>
            <a:endParaRPr lang="ru-RU" sz="4000" dirty="0"/>
          </a:p>
        </p:txBody>
      </p:sp>
      <p:sp>
        <p:nvSpPr>
          <p:cNvPr id="3" name="Содержимое 2"/>
          <p:cNvSpPr>
            <a:spLocks noGrp="1"/>
          </p:cNvSpPr>
          <p:nvPr>
            <p:ph sz="quarter" idx="1"/>
          </p:nvPr>
        </p:nvSpPr>
        <p:spPr/>
        <p:txBody>
          <a:bodyPr>
            <a:normAutofit lnSpcReduction="10000"/>
          </a:bodyPr>
          <a:lstStyle/>
          <a:p>
            <a:pPr>
              <a:buNone/>
            </a:pPr>
            <a:r>
              <a:rPr lang="ru-RU" dirty="0" smtClean="0"/>
              <a:t>  </a:t>
            </a:r>
            <a:r>
              <a:rPr lang="ru-RU" sz="2600" dirty="0" smtClean="0">
                <a:latin typeface="Times New Roman" pitchFamily="18" charset="0"/>
                <a:cs typeface="Times New Roman" pitchFamily="18" charset="0"/>
              </a:rPr>
              <a:t>  Модель  социально - педагогического партнерства семьи и образовательного учреждения – перспективный и эффективный вид социального взаимодействия. </a:t>
            </a:r>
          </a:p>
          <a:p>
            <a:pPr>
              <a:buNone/>
            </a:pPr>
            <a:r>
              <a:rPr lang="ru-RU" sz="2600" dirty="0" smtClean="0">
                <a:latin typeface="Times New Roman" pitchFamily="18" charset="0"/>
                <a:cs typeface="Times New Roman" pitchFamily="18" charset="0"/>
              </a:rPr>
              <a:t>    Модель  ориентирована на гуманистический подход и заставляет изменить традиционное педагогическое мировоззрение</a:t>
            </a:r>
            <a:r>
              <a:rPr lang="ru-RU" sz="2600" dirty="0" smtClean="0">
                <a:solidFill>
                  <a:srgbClr val="C00000"/>
                </a:solidFill>
                <a:latin typeface="Times New Roman" pitchFamily="18" charset="0"/>
                <a:cs typeface="Times New Roman" pitchFamily="18" charset="0"/>
              </a:rPr>
              <a:t>: главным действующим лицом становится ребенок, его развитие, раскрытие личностного потенциала, </a:t>
            </a:r>
            <a:r>
              <a:rPr lang="ru-RU" sz="2600" dirty="0" smtClean="0">
                <a:latin typeface="Times New Roman" pitchFamily="18" charset="0"/>
                <a:cs typeface="Times New Roman" pitchFamily="18" charset="0"/>
              </a:rPr>
              <a:t>а дошкольное организация является посредником между ребенком и родителями, помогает гармонизировать их отношения. </a:t>
            </a:r>
          </a:p>
          <a:p>
            <a:endParaRPr lang="ru-RU" dirty="0"/>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467544" y="260648"/>
          <a:ext cx="8229600"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ru-RU" sz="2800" dirty="0" smtClean="0">
                <a:latin typeface="Times New Roman" pitchFamily="18" charset="0"/>
                <a:cs typeface="Times New Roman" pitchFamily="18" charset="0"/>
              </a:rPr>
              <a:t>Нормативно- правовая база</a:t>
            </a:r>
            <a:endParaRPr lang="ru-RU" sz="2800" dirty="0">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1196752"/>
            <a:ext cx="8229600" cy="5472608"/>
          </a:xfrm>
        </p:spPr>
        <p:txBody>
          <a:bodyPr>
            <a:normAutofit fontScale="92500" lnSpcReduction="10000"/>
          </a:bodyPr>
          <a:lstStyle/>
          <a:p>
            <a:pPr>
              <a:buNone/>
            </a:pPr>
            <a:endParaRPr lang="ru-RU" dirty="0" smtClean="0"/>
          </a:p>
          <a:p>
            <a:pPr>
              <a:buNone/>
            </a:pPr>
            <a:r>
              <a:rPr lang="ru-RU" sz="1900" dirty="0" smtClean="0">
                <a:latin typeface="Times New Roman" pitchFamily="18" charset="0"/>
                <a:cs typeface="Times New Roman" pitchFamily="18" charset="0"/>
              </a:rPr>
              <a:t>I уровень – международные документы (Конвенция о правах ребенка – ОО в помощь родителям в воспитании и обучении детей) </a:t>
            </a:r>
          </a:p>
          <a:p>
            <a:pPr>
              <a:buNone/>
            </a:pPr>
            <a:r>
              <a:rPr lang="ru-RU" sz="1900" dirty="0" smtClean="0">
                <a:latin typeface="Times New Roman" pitchFamily="18" charset="0"/>
                <a:cs typeface="Times New Roman" pitchFamily="18" charset="0"/>
              </a:rPr>
              <a:t>II уровень – документы федеральные (родители – полноправные участники). В семейном кодексе появилось 6 статей – права и обязанности родителей. Семейный  кодекс связан Уголовным кодексом и гражданским кодексом. Теперь определены наказания, которые могут понести родители по всем направлениям жизнеобеспечения ребенка. Любая ОО имеет право бесплатно подать в суд на родителей за неисполнение их обязанностей. </a:t>
            </a:r>
          </a:p>
          <a:p>
            <a:pPr>
              <a:buNone/>
            </a:pPr>
            <a:r>
              <a:rPr lang="ru-RU" sz="1900" dirty="0" smtClean="0">
                <a:latin typeface="Times New Roman" pitchFamily="18" charset="0"/>
                <a:cs typeface="Times New Roman" pitchFamily="18" charset="0"/>
              </a:rPr>
              <a:t>III уровень – региональный. Нормативно-правовое обеспечение региональной политики </a:t>
            </a:r>
          </a:p>
          <a:p>
            <a:pPr>
              <a:buNone/>
            </a:pPr>
            <a:r>
              <a:rPr lang="ru-RU" sz="1900" dirty="0" smtClean="0">
                <a:latin typeface="Times New Roman" pitchFamily="18" charset="0"/>
                <a:cs typeface="Times New Roman" pitchFamily="18" charset="0"/>
              </a:rPr>
              <a:t>IV уровень – договор с родителями. В Договоре д.б. отражены все пункты ст. 44 ФЗ П. 4.ст. 44 – Родители знакомятся с содержанием образования, используемыми методами обучения и воспитания, образовательными технологиями (86% родителей  не знают программы </a:t>
            </a:r>
            <a:r>
              <a:rPr lang="ru-RU" sz="1900" dirty="0" err="1" smtClean="0">
                <a:latin typeface="Times New Roman" pitchFamily="18" charset="0"/>
                <a:cs typeface="Times New Roman" pitchFamily="18" charset="0"/>
              </a:rPr>
              <a:t>д</a:t>
            </a:r>
            <a:r>
              <a:rPr lang="ru-RU" sz="1900" dirty="0" smtClean="0">
                <a:latin typeface="Times New Roman" pitchFamily="18" charset="0"/>
                <a:cs typeface="Times New Roman" pitchFamily="18" charset="0"/>
              </a:rPr>
              <a:t>/с, что необходимо для ее реализации. Родителей, как социальных заказчиков, необходимо готовить к переходу на 1 уровень образования. Родители должны стать активными участниками образовательного процесса.</a:t>
            </a:r>
            <a:endParaRPr lang="ru-RU" sz="1900" dirty="0">
              <a:latin typeface="Times New Roman" pitchFamily="18" charset="0"/>
              <a:cs typeface="Times New Roman" pitchFamily="18" charset="0"/>
            </a:endParaRPr>
          </a:p>
        </p:txBody>
      </p:sp>
    </p:spTree>
  </p:cSld>
  <p:clrMapOvr>
    <a:masterClrMapping/>
  </p:clrMapOvr>
  <p:transition spd="slow">
    <p:pull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latin typeface="Times New Roman" pitchFamily="18" charset="0"/>
                <a:cs typeface="Times New Roman" pitchFamily="18" charset="0"/>
              </a:rPr>
              <a:t>Однако в этом имеются проблемы: </a:t>
            </a:r>
            <a:br>
              <a:rPr lang="ru-RU" sz="3600" dirty="0" smtClean="0">
                <a:latin typeface="Times New Roman" pitchFamily="18" charset="0"/>
                <a:cs typeface="Times New Roman" pitchFamily="18" charset="0"/>
              </a:rPr>
            </a:br>
            <a:endParaRPr lang="ru-RU" sz="3600" dirty="0">
              <a:latin typeface="Times New Roman" pitchFamily="18" charset="0"/>
              <a:cs typeface="Times New Roman" pitchFamily="18" charset="0"/>
            </a:endParaRPr>
          </a:p>
        </p:txBody>
      </p:sp>
      <p:graphicFrame>
        <p:nvGraphicFramePr>
          <p:cNvPr id="3" name="Схема 2"/>
          <p:cNvGraphicFramePr/>
          <p:nvPr/>
        </p:nvGraphicFramePr>
        <p:xfrm>
          <a:off x="457200" y="1196752"/>
          <a:ext cx="8229600"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хема 5"/>
          <p:cNvGraphicFramePr/>
          <p:nvPr/>
        </p:nvGraphicFramePr>
        <p:xfrm>
          <a:off x="457200" y="274638"/>
          <a:ext cx="8229600" cy="6250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88640"/>
            <a:ext cx="8153400" cy="1219200"/>
          </a:xfrm>
        </p:spPr>
        <p:txBody>
          <a:bodyPr>
            <a:normAutofit fontScale="90000"/>
          </a:bodyPr>
          <a:lstStyle/>
          <a:p>
            <a:pPr algn="ct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Модель   социального партнерства ДОО и семьи</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 в рамках ФГОС</a:t>
            </a:r>
            <a:r>
              <a:rPr lang="ru-RU" dirty="0" smtClean="0"/>
              <a:t/>
            </a:r>
            <a:br>
              <a:rPr lang="ru-RU" dirty="0" smtClean="0"/>
            </a:br>
            <a:endParaRPr lang="ru-RU" dirty="0"/>
          </a:p>
        </p:txBody>
      </p:sp>
      <p:sp>
        <p:nvSpPr>
          <p:cNvPr id="3" name="Содержимое 2"/>
          <p:cNvSpPr>
            <a:spLocks noGrp="1"/>
          </p:cNvSpPr>
          <p:nvPr>
            <p:ph sz="quarter" idx="1"/>
          </p:nvPr>
        </p:nvSpPr>
        <p:spPr>
          <a:xfrm>
            <a:off x="457200" y="1556792"/>
            <a:ext cx="8229600" cy="4608512"/>
          </a:xfrm>
        </p:spPr>
        <p:txBody>
          <a:bodyPr>
            <a:normAutofit/>
          </a:bodyPr>
          <a:lstStyle/>
          <a:p>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В процессе реализации  модели  «Педагог- Родитель- Ребёнок» сотрудничества кардинально </a:t>
            </a:r>
            <a:r>
              <a:rPr lang="ru-RU" sz="2000" u="sng" dirty="0" smtClean="0">
                <a:latin typeface="Times New Roman" pitchFamily="18" charset="0"/>
                <a:cs typeface="Times New Roman" pitchFamily="18" charset="0"/>
              </a:rPr>
              <a:t>меняется отношение </a:t>
            </a:r>
            <a:r>
              <a:rPr lang="ru-RU" sz="2000" dirty="0" smtClean="0">
                <a:latin typeface="Times New Roman" pitchFamily="18" charset="0"/>
                <a:cs typeface="Times New Roman" pitchFamily="18" charset="0"/>
              </a:rPr>
              <a:t>к «престижности </a:t>
            </a:r>
            <a:r>
              <a:rPr lang="ru-RU" sz="2000" dirty="0" err="1" smtClean="0">
                <a:latin typeface="Times New Roman" pitchFamily="18" charset="0"/>
                <a:cs typeface="Times New Roman" pitchFamily="18" charset="0"/>
              </a:rPr>
              <a:t>родительства</a:t>
            </a:r>
            <a:r>
              <a:rPr lang="ru-RU" sz="2000" dirty="0" smtClean="0">
                <a:solidFill>
                  <a:srgbClr val="C00000"/>
                </a:solidFill>
                <a:latin typeface="Times New Roman" pitchFamily="18" charset="0"/>
                <a:cs typeface="Times New Roman" pitchFamily="18" charset="0"/>
              </a:rPr>
              <a:t>». У родителей </a:t>
            </a:r>
            <a:r>
              <a:rPr lang="ru-RU" sz="2000" u="sng" dirty="0" smtClean="0">
                <a:solidFill>
                  <a:srgbClr val="C00000"/>
                </a:solidFill>
                <a:latin typeface="Times New Roman" pitchFamily="18" charset="0"/>
                <a:cs typeface="Times New Roman" pitchFamily="18" charset="0"/>
              </a:rPr>
              <a:t>формируются навыки </a:t>
            </a:r>
            <a:r>
              <a:rPr lang="ru-RU" sz="2000" dirty="0" smtClean="0">
                <a:latin typeface="Times New Roman" pitchFamily="18" charset="0"/>
                <a:cs typeface="Times New Roman" pitchFamily="18" charset="0"/>
              </a:rPr>
              <a:t>осознанного включения в единый совместный с педагогами процесс воспитания и образования ребенка, а </a:t>
            </a:r>
            <a:r>
              <a:rPr lang="ru-RU" sz="2000" dirty="0" smtClean="0">
                <a:solidFill>
                  <a:srgbClr val="C00000"/>
                </a:solidFill>
                <a:latin typeface="Times New Roman" pitchFamily="18" charset="0"/>
                <a:cs typeface="Times New Roman" pitchFamily="18" charset="0"/>
              </a:rPr>
              <a:t>у педагогов </a:t>
            </a:r>
            <a:r>
              <a:rPr lang="ru-RU" sz="2000" u="sng" dirty="0" smtClean="0">
                <a:solidFill>
                  <a:srgbClr val="C00000"/>
                </a:solidFill>
                <a:latin typeface="Times New Roman" pitchFamily="18" charset="0"/>
                <a:cs typeface="Times New Roman" pitchFamily="18" charset="0"/>
              </a:rPr>
              <a:t>преодолевается стереотип </a:t>
            </a:r>
            <a:r>
              <a:rPr lang="ru-RU" sz="2000" dirty="0" err="1" smtClean="0">
                <a:latin typeface="Times New Roman" pitchFamily="18" charset="0"/>
                <a:cs typeface="Times New Roman" pitchFamily="18" charset="0"/>
              </a:rPr>
              <a:t>дистанцирования</a:t>
            </a:r>
            <a:r>
              <a:rPr lang="ru-RU" sz="2000" dirty="0" smtClean="0">
                <a:latin typeface="Times New Roman" pitchFamily="18" charset="0"/>
                <a:cs typeface="Times New Roman" pitchFamily="18" charset="0"/>
              </a:rPr>
              <a:t> родителей от системы образования.  </a:t>
            </a:r>
          </a:p>
          <a:p>
            <a:pPr>
              <a:buNone/>
            </a:pPr>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Основная идея  взаимодействия педагогов и родителей является </a:t>
            </a:r>
            <a:r>
              <a:rPr lang="ru-RU" sz="2000" u="sng" dirty="0" smtClean="0">
                <a:solidFill>
                  <a:srgbClr val="C00000"/>
                </a:solidFill>
                <a:latin typeface="Times New Roman" pitchFamily="18" charset="0"/>
                <a:cs typeface="Times New Roman" pitchFamily="18" charset="0"/>
              </a:rPr>
              <a:t>установление партнёрских отношений</a:t>
            </a:r>
            <a:r>
              <a:rPr lang="ru-RU" sz="2000" dirty="0" smtClean="0">
                <a:latin typeface="Times New Roman" pitchFamily="18" charset="0"/>
                <a:cs typeface="Times New Roman" pitchFamily="18" charset="0"/>
              </a:rPr>
              <a:t>, которые позволят объединить усилия для воспитания детей, создать атмосферу общности интересов, активизировать воспитательные умения родителей.</a:t>
            </a:r>
          </a:p>
          <a:p>
            <a:endParaRPr lang="ru-RU" sz="2000" dirty="0" smtClean="0">
              <a:latin typeface="Times New Roman" pitchFamily="18" charset="0"/>
              <a:cs typeface="Times New Roman" pitchFamily="18" charset="0"/>
            </a:endParaRPr>
          </a:p>
          <a:p>
            <a:endParaRPr lang="ru-RU" dirty="0"/>
          </a:p>
        </p:txBody>
      </p:sp>
    </p:spTree>
  </p:cSld>
  <p:clrMapOvr>
    <a:masterClrMapping/>
  </p:clrMapOvr>
  <p:transition spd="slow">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graphicFrame>
        <p:nvGraphicFramePr>
          <p:cNvPr id="6" name="Содержимое 5"/>
          <p:cNvGraphicFramePr>
            <a:graphicFrameLocks noGrp="1"/>
          </p:cNvGraphicFramePr>
          <p:nvPr>
            <p:ph sz="quarter" idx="1"/>
          </p:nvPr>
        </p:nvGraphicFramePr>
        <p:xfrm>
          <a:off x="612648" y="1484784"/>
          <a:ext cx="7991800"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Прямоугольник 6"/>
          <p:cNvSpPr/>
          <p:nvPr/>
        </p:nvSpPr>
        <p:spPr>
          <a:xfrm>
            <a:off x="683568" y="188640"/>
            <a:ext cx="7560840" cy="1015663"/>
          </a:xfrm>
          <a:prstGeom prst="rect">
            <a:avLst/>
          </a:prstGeom>
        </p:spPr>
        <p:txBody>
          <a:bodyPr wrap="square">
            <a:spAutoFit/>
          </a:bodyPr>
          <a:lstStyle/>
          <a:p>
            <a:r>
              <a:rPr lang="ru-RU" sz="2000" dirty="0" smtClean="0">
                <a:solidFill>
                  <a:schemeClr val="accent2"/>
                </a:solidFill>
                <a:latin typeface="Times New Roman" pitchFamily="18" charset="0"/>
                <a:cs typeface="Times New Roman" pitchFamily="18" charset="0"/>
              </a:rPr>
              <a:t>Построение модели взаимодействия родителей и педагогов в образовательном процессе дошкольного учреждения предполагает решение следующих задач:</a:t>
            </a:r>
            <a:endParaRPr lang="ru-RU" sz="2000" dirty="0">
              <a:solidFill>
                <a:schemeClr val="accent2"/>
              </a:solidFill>
            </a:endParaRPr>
          </a:p>
        </p:txBody>
      </p:sp>
    </p:spTree>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200" dirty="0" smtClean="0">
                <a:latin typeface="Times New Roman" pitchFamily="18" charset="0"/>
                <a:cs typeface="Times New Roman" pitchFamily="18" charset="0"/>
              </a:rPr>
              <a:t>Основные характеристики данного  типа общения,</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обозначим его  как </a:t>
            </a:r>
            <a:r>
              <a:rPr lang="ru-RU" sz="2200" i="1" dirty="0" smtClean="0">
                <a:latin typeface="Times New Roman" pitchFamily="18" charset="0"/>
                <a:cs typeface="Times New Roman" pitchFamily="18" charset="0"/>
              </a:rPr>
              <a:t>доверительный деловой </a:t>
            </a:r>
            <a:r>
              <a:rPr lang="ru-RU" sz="2200" i="1" dirty="0" smtClean="0">
                <a:latin typeface="Times New Roman" pitchFamily="18" charset="0"/>
                <a:cs typeface="Times New Roman" pitchFamily="18" charset="0"/>
              </a:rPr>
              <a:t>контакт,</a:t>
            </a:r>
            <a:br>
              <a:rPr lang="ru-RU" sz="2200" i="1" dirty="0" smtClean="0">
                <a:latin typeface="Times New Roman" pitchFamily="18" charset="0"/>
                <a:cs typeface="Times New Roman" pitchFamily="18" charset="0"/>
              </a:rPr>
            </a:br>
            <a:r>
              <a:rPr lang="ru-RU" sz="2200" i="1"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одновременно являются </a:t>
            </a:r>
            <a:r>
              <a:rPr lang="ru-RU" sz="22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его этапами:  </a:t>
            </a:r>
            <a:endParaRPr lang="ru-RU" sz="2200" dirty="0">
              <a:latin typeface="Times New Roman" pitchFamily="18" charset="0"/>
              <a:cs typeface="Times New Roman" pitchFamily="18" charset="0"/>
            </a:endParaRPr>
          </a:p>
        </p:txBody>
      </p:sp>
      <p:sp>
        <p:nvSpPr>
          <p:cNvPr id="10" name="Текст 9"/>
          <p:cNvSpPr>
            <a:spLocks noGrp="1"/>
          </p:cNvSpPr>
          <p:nvPr>
            <p:ph type="body" idx="2"/>
          </p:nvPr>
        </p:nvSpPr>
        <p:spPr>
          <a:xfrm>
            <a:off x="395536" y="1752600"/>
            <a:ext cx="1814264" cy="4844752"/>
          </a:xfrm>
        </p:spPr>
        <p:txBody>
          <a:bodyPr>
            <a:normAutofit fontScale="25000" lnSpcReduction="20000"/>
          </a:bodyPr>
          <a:lstStyle/>
          <a:p>
            <a:r>
              <a:rPr lang="ru-RU" sz="6400" dirty="0" smtClean="0">
                <a:solidFill>
                  <a:schemeClr val="bg1"/>
                </a:solidFill>
                <a:latin typeface="Times New Roman" pitchFamily="18" charset="0"/>
                <a:cs typeface="Times New Roman" pitchFamily="18" charset="0"/>
              </a:rPr>
              <a:t>Важнейшим результатом такого содержательного, эмоционально насыщенного, </a:t>
            </a:r>
            <a:r>
              <a:rPr lang="ru-RU" sz="6400" dirty="0" err="1" smtClean="0">
                <a:solidFill>
                  <a:schemeClr val="bg1"/>
                </a:solidFill>
                <a:latin typeface="Times New Roman" pitchFamily="18" charset="0"/>
                <a:cs typeface="Times New Roman" pitchFamily="18" charset="0"/>
              </a:rPr>
              <a:t>деятельностно-опосредованного</a:t>
            </a:r>
            <a:r>
              <a:rPr lang="ru-RU" sz="6400" dirty="0" smtClean="0">
                <a:solidFill>
                  <a:schemeClr val="bg1"/>
                </a:solidFill>
                <a:latin typeface="Times New Roman" pitchFamily="18" charset="0"/>
                <a:cs typeface="Times New Roman" pitchFamily="18" charset="0"/>
              </a:rPr>
              <a:t> общения педагогов и родителей должна стать активная позиция родителей в воспитании ребенка, их готовность осуществлять коррекцию их собственных установок, «</a:t>
            </a:r>
            <a:r>
              <a:rPr lang="ru-RU" sz="6400" dirty="0" smtClean="0">
                <a:solidFill>
                  <a:schemeClr val="bg1"/>
                </a:solidFill>
                <a:latin typeface="Times New Roman" pitchFamily="18" charset="0"/>
                <a:cs typeface="Times New Roman" pitchFamily="18" charset="0"/>
              </a:rPr>
              <a:t>транслируемых малышу»</a:t>
            </a:r>
            <a:endParaRPr lang="ru-RU" sz="6400" dirty="0" smtClean="0">
              <a:solidFill>
                <a:schemeClr val="bg1"/>
              </a:solidFill>
              <a:latin typeface="Times New Roman" pitchFamily="18" charset="0"/>
              <a:cs typeface="Times New Roman" pitchFamily="18" charset="0"/>
            </a:endParaRPr>
          </a:p>
          <a:p>
            <a:endParaRPr lang="ru-RU" dirty="0"/>
          </a:p>
        </p:txBody>
      </p:sp>
      <p:graphicFrame>
        <p:nvGraphicFramePr>
          <p:cNvPr id="4" name="Содержимое 3"/>
          <p:cNvGraphicFramePr>
            <a:graphicFrameLocks noGrp="1"/>
          </p:cNvGraphicFramePr>
          <p:nvPr>
            <p:ph sz="quarter" idx="1"/>
          </p:nvPr>
        </p:nvGraphicFramePr>
        <p:xfrm>
          <a:off x="2362200" y="1752600"/>
          <a:ext cx="64008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t>
            </a:r>
            <a:r>
              <a:rPr lang="ru-RU" sz="2700" dirty="0" smtClean="0">
                <a:latin typeface="Times New Roman" pitchFamily="18" charset="0"/>
                <a:cs typeface="Times New Roman" pitchFamily="18" charset="0"/>
              </a:rPr>
              <a:t>Деятельность в рамках предложенной модели взаимодействия детского сада и семьи предполагает:</a:t>
            </a:r>
            <a:r>
              <a:rPr lang="ru-RU" dirty="0" smtClean="0"/>
              <a:t/>
            </a:r>
            <a:br>
              <a:rPr lang="ru-RU" dirty="0" smtClean="0"/>
            </a:br>
            <a:endParaRPr lang="ru-RU" dirty="0"/>
          </a:p>
        </p:txBody>
      </p:sp>
      <p:sp>
        <p:nvSpPr>
          <p:cNvPr id="3" name="Содержимое 2"/>
          <p:cNvSpPr>
            <a:spLocks noGrp="1"/>
          </p:cNvSpPr>
          <p:nvPr>
            <p:ph sz="quarter" idx="1"/>
          </p:nvPr>
        </p:nvSpPr>
        <p:spPr>
          <a:xfrm>
            <a:off x="612648" y="1484784"/>
            <a:ext cx="8153400" cy="5373216"/>
          </a:xfrm>
        </p:spPr>
        <p:txBody>
          <a:bodyPr>
            <a:normAutofit fontScale="25000" lnSpcReduction="20000"/>
          </a:bodyPr>
          <a:lstStyle/>
          <a:p>
            <a:r>
              <a:rPr lang="ru-RU" sz="6400" dirty="0" smtClean="0">
                <a:latin typeface="Times New Roman" pitchFamily="18" charset="0"/>
                <a:cs typeface="Times New Roman" pitchFamily="18" charset="0"/>
              </a:rPr>
              <a:t>-формирование банка данных социальных характеристик семей;</a:t>
            </a:r>
          </a:p>
          <a:p>
            <a:r>
              <a:rPr lang="ru-RU" sz="6400" dirty="0" smtClean="0">
                <a:latin typeface="Times New Roman" pitchFamily="18" charset="0"/>
                <a:cs typeface="Times New Roman" pitchFamily="18" charset="0"/>
              </a:rPr>
              <a:t>-составление программы изучения семьи (ее структуры, психологического климата, принципов семейных отношений, стиля жизни, социального статуса отца и матери, особенностей домашней педагогической системы);</a:t>
            </a:r>
          </a:p>
          <a:p>
            <a:r>
              <a:rPr lang="ru-RU" sz="6400" dirty="0" smtClean="0">
                <a:latin typeface="Times New Roman" pitchFamily="18" charset="0"/>
                <a:cs typeface="Times New Roman" pitchFamily="18" charset="0"/>
              </a:rPr>
              <a:t>-изучение (посредством анкетирования) потребностей родителей в участии жизнедеятельности дошкольного учреждения;</a:t>
            </a:r>
          </a:p>
          <a:p>
            <a:r>
              <a:rPr lang="ru-RU" sz="6400" dirty="0" smtClean="0">
                <a:latin typeface="Times New Roman" pitchFamily="18" charset="0"/>
                <a:cs typeface="Times New Roman" pitchFamily="18" charset="0"/>
              </a:rPr>
              <a:t>-оборудование помещений для общения с родителями;</a:t>
            </a:r>
          </a:p>
          <a:p>
            <a:r>
              <a:rPr lang="ru-RU" sz="6400" dirty="0" smtClean="0">
                <a:latin typeface="Times New Roman" pitchFamily="18" charset="0"/>
                <a:cs typeface="Times New Roman" pitchFamily="18" charset="0"/>
              </a:rPr>
              <a:t>-</a:t>
            </a:r>
            <a:r>
              <a:rPr lang="ru-RU" sz="6400" dirty="0" smtClean="0">
                <a:latin typeface="Times New Roman" pitchFamily="18" charset="0"/>
                <a:cs typeface="Times New Roman" pitchFamily="18" charset="0"/>
              </a:rPr>
              <a:t>систематическое проведение дней открытых дверей для семей воспитанников (мамы, папы, бабушки, дедушки);</a:t>
            </a:r>
          </a:p>
          <a:p>
            <a:r>
              <a:rPr lang="ru-RU" sz="6400" dirty="0" smtClean="0">
                <a:latin typeface="Times New Roman" pitchFamily="18" charset="0"/>
                <a:cs typeface="Times New Roman" pitchFamily="18" charset="0"/>
              </a:rPr>
              <a:t>-апробирование способов реализации потенциала семей дошкольного учреждения;</a:t>
            </a:r>
          </a:p>
          <a:p>
            <a:r>
              <a:rPr lang="ru-RU" sz="6400" dirty="0" smtClean="0">
                <a:latin typeface="Times New Roman" pitchFamily="18" charset="0"/>
                <a:cs typeface="Times New Roman" pitchFamily="18" charset="0"/>
              </a:rPr>
              <a:t>-создание семейных клубов по интересам (педагогическим возможностям);</a:t>
            </a:r>
          </a:p>
          <a:p>
            <a:r>
              <a:rPr lang="ru-RU" sz="6400" dirty="0" smtClean="0">
                <a:latin typeface="Times New Roman" pitchFamily="18" charset="0"/>
                <a:cs typeface="Times New Roman" pitchFamily="18" charset="0"/>
              </a:rPr>
              <a:t>-изучение педагогических инициатив родителей, представление возможностей поделиться своим мнением по проблемам воспитания и образования детей, взаимодействия с педагогами;</a:t>
            </a:r>
          </a:p>
          <a:p>
            <a:r>
              <a:rPr lang="ru-RU" sz="6400" dirty="0" smtClean="0">
                <a:latin typeface="Times New Roman" pitchFamily="18" charset="0"/>
                <a:cs typeface="Times New Roman" pitchFamily="18" charset="0"/>
              </a:rPr>
              <a:t>-составление картотек «Педагогическая копилка: родители для педагогов», «Педагогическая копилка: педагоги для родителей» (с целью взаимообогащения педагогического мастерства);</a:t>
            </a:r>
          </a:p>
          <a:p>
            <a:r>
              <a:rPr lang="ru-RU" sz="6400" dirty="0" smtClean="0">
                <a:latin typeface="Times New Roman" pitchFamily="18" charset="0"/>
                <a:cs typeface="Times New Roman" pitchFamily="18" charset="0"/>
              </a:rPr>
              <a:t>-обобщение опыта участия родителей в жизнедеятельности дошкольного учреждения;</a:t>
            </a:r>
          </a:p>
          <a:p>
            <a:r>
              <a:rPr lang="ru-RU" sz="6400" dirty="0" smtClean="0">
                <a:latin typeface="Times New Roman" pitchFamily="18" charset="0"/>
                <a:cs typeface="Times New Roman" pitchFamily="18" charset="0"/>
              </a:rPr>
              <a:t>-информационно-аналитическую работу по реализации проектов;</a:t>
            </a:r>
          </a:p>
          <a:p>
            <a:r>
              <a:rPr lang="ru-RU" sz="6400" dirty="0" smtClean="0">
                <a:latin typeface="Times New Roman" pitchFamily="18" charset="0"/>
                <a:cs typeface="Times New Roman" pitchFamily="18" charset="0"/>
              </a:rPr>
              <a:t>-систематизацию учебно-методических разработок;</a:t>
            </a:r>
          </a:p>
          <a:p>
            <a:r>
              <a:rPr lang="ru-RU" sz="6400" dirty="0" smtClean="0">
                <a:latin typeface="Times New Roman" pitchFamily="18" charset="0"/>
                <a:cs typeface="Times New Roman" pitchFamily="18" charset="0"/>
              </a:rPr>
              <a:t>-планирование работы по распространению инициативы.</a:t>
            </a:r>
          </a:p>
          <a:p>
            <a:endParaRPr lang="ru-RU" dirty="0"/>
          </a:p>
        </p:txBody>
      </p:sp>
    </p:spTree>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263</TotalTime>
  <Words>789</Words>
  <Application>Microsoft Office PowerPoint</Application>
  <PresentationFormat>Экран (4:3)</PresentationFormat>
  <Paragraphs>63</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Обычная</vt:lpstr>
      <vt:lpstr>Особенности   работы с  родителями  с учётом ФГОС -        партнёрство   «педагог- родитель- ребёнок» </vt:lpstr>
      <vt:lpstr>Слайд 2</vt:lpstr>
      <vt:lpstr>Нормативно- правовая база</vt:lpstr>
      <vt:lpstr>Однако в этом имеются проблемы:  </vt:lpstr>
      <vt:lpstr>Слайд 5</vt:lpstr>
      <vt:lpstr> Модель   социального партнерства ДОО и семьи  в рамках ФГОС </vt:lpstr>
      <vt:lpstr> </vt:lpstr>
      <vt:lpstr>Основные характеристики данного  типа общения,  обозначим его  как доверительный деловой контакт,  одновременно являются  его этапами:  </vt:lpstr>
      <vt:lpstr>      Деятельность в рамках предложенной модели взаимодействия детского сада и семьи предполагает: </vt:lpstr>
      <vt:lpstr> Реализация модели социального партнерства позволяет добиться следующих результатов: </vt:lpstr>
      <vt:lpstr>Таким образом:</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работы с родителями , партнёрство «педагог- родитель- ребёнок», с учётом ФГОС</dc:title>
  <dc:creator>Виктор Луппо</dc:creator>
  <cp:lastModifiedBy>Виктор Луппо</cp:lastModifiedBy>
  <cp:revision>40</cp:revision>
  <dcterms:created xsi:type="dcterms:W3CDTF">2014-04-13T17:13:49Z</dcterms:created>
  <dcterms:modified xsi:type="dcterms:W3CDTF">2014-04-14T16:16:58Z</dcterms:modified>
</cp:coreProperties>
</file>