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1" r:id="rId3"/>
    <p:sldId id="257" r:id="rId4"/>
    <p:sldId id="260" r:id="rId5"/>
    <p:sldId id="259" r:id="rId6"/>
    <p:sldId id="258" r:id="rId7"/>
    <p:sldId id="274" r:id="rId8"/>
    <p:sldId id="275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7" r:id="rId18"/>
    <p:sldId id="278" r:id="rId19"/>
    <p:sldId id="271" r:id="rId20"/>
    <p:sldId id="272" r:id="rId21"/>
    <p:sldId id="280" r:id="rId22"/>
    <p:sldId id="273" r:id="rId23"/>
    <p:sldId id="264" r:id="rId24"/>
    <p:sldId id="262" r:id="rId25"/>
    <p:sldId id="282" r:id="rId26"/>
    <p:sldId id="281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/>
  </p:normalViewPr>
  <p:slideViewPr>
    <p:cSldViewPr>
      <p:cViewPr varScale="1">
        <p:scale>
          <a:sx n="105" d="100"/>
          <a:sy n="105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7BCC7-7E57-470E-A3F6-D3AE9922AA07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CA567-71DF-4E14-B877-FEBA73176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66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F5D4-67AD-45D8-8909-22E154655BFE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4D25-1AAF-4CCA-BC38-FB02E6364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80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F5D4-67AD-45D8-8909-22E154655BFE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4D25-1AAF-4CCA-BC38-FB02E6364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87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F5D4-67AD-45D8-8909-22E154655BFE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4D25-1AAF-4CCA-BC38-FB02E6364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6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F5D4-67AD-45D8-8909-22E154655BFE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4D25-1AAF-4CCA-BC38-FB02E6364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24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F5D4-67AD-45D8-8909-22E154655BFE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4D25-1AAF-4CCA-BC38-FB02E6364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23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F5D4-67AD-45D8-8909-22E154655BFE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4D25-1AAF-4CCA-BC38-FB02E6364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8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F5D4-67AD-45D8-8909-22E154655BFE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4D25-1AAF-4CCA-BC38-FB02E6364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2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F5D4-67AD-45D8-8909-22E154655BFE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4D25-1AAF-4CCA-BC38-FB02E6364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6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F5D4-67AD-45D8-8909-22E154655BFE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4D25-1AAF-4CCA-BC38-FB02E6364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3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F5D4-67AD-45D8-8909-22E154655BFE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4D25-1AAF-4CCA-BC38-FB02E6364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6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F5D4-67AD-45D8-8909-22E154655BFE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4D25-1AAF-4CCA-BC38-FB02E6364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9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EF5D4-67AD-45D8-8909-22E154655BFE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E4D25-1AAF-4CCA-BC38-FB02E6364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061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</a:t>
            </a:r>
            <a:br>
              <a:rPr lang="ru-RU" dirty="0" smtClean="0"/>
            </a:br>
            <a:r>
              <a:rPr lang="ru-RU" dirty="0" smtClean="0"/>
              <a:t>над формированием </a:t>
            </a:r>
            <a:br>
              <a:rPr lang="ru-RU" dirty="0" smtClean="0"/>
            </a:br>
            <a:r>
              <a:rPr lang="ru-RU" dirty="0" smtClean="0"/>
              <a:t>личностных УУД</a:t>
            </a:r>
            <a:br>
              <a:rPr lang="ru-RU" dirty="0" smtClean="0"/>
            </a:br>
            <a:r>
              <a:rPr lang="ru-RU" dirty="0" smtClean="0"/>
              <a:t>на уроках литературного чтения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88832" y="5542384"/>
            <a:ext cx="2855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5085184"/>
            <a:ext cx="2922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Логвина М. В.,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начальных классов</a:t>
            </a:r>
          </a:p>
          <a:p>
            <a:r>
              <a:rPr lang="ru-RU" dirty="0" smtClean="0"/>
              <a:t>МБОУ СОШ № 18</a:t>
            </a:r>
            <a:endParaRPr lang="ru-RU" dirty="0"/>
          </a:p>
        </p:txBody>
      </p:sp>
      <p:pic>
        <p:nvPicPr>
          <p:cNvPr id="1028" name="Picture 4" descr="C:\Users\виталий\AppData\Local\Microsoft\Windows\Temporary Internet Files\Content.IE5\DB83CA6P\MC9004061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24" y="4297242"/>
            <a:ext cx="173355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8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образовательные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Технология проблемного диалога</a:t>
            </a:r>
          </a:p>
          <a:p>
            <a:r>
              <a:rPr lang="ru-RU" dirty="0" smtClean="0"/>
              <a:t>(проблема нравственной оценки ситуации,</a:t>
            </a:r>
          </a:p>
          <a:p>
            <a:r>
              <a:rPr lang="ru-RU" dirty="0"/>
              <a:t>г</a:t>
            </a:r>
            <a:r>
              <a:rPr lang="ru-RU" dirty="0" smtClean="0"/>
              <a:t>ражданского выбора)</a:t>
            </a:r>
          </a:p>
          <a:p>
            <a:r>
              <a:rPr lang="ru-RU" dirty="0" smtClean="0"/>
              <a:t>1.Постановка проблемы</a:t>
            </a:r>
          </a:p>
          <a:p>
            <a:r>
              <a:rPr lang="ru-RU" dirty="0" smtClean="0"/>
              <a:t>2.Поиск и нахождение решения</a:t>
            </a:r>
          </a:p>
          <a:p>
            <a:r>
              <a:rPr lang="ru-RU" dirty="0" smtClean="0"/>
              <a:t>3.Открытие новых  знаний</a:t>
            </a:r>
          </a:p>
          <a:p>
            <a:r>
              <a:rPr lang="ru-RU" dirty="0" smtClean="0"/>
              <a:t>4.Применение новых знаний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31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Технология продуктивного чтения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Цель-понимание  текстовой информации, выраженной в явном и неявном виде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5446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  Три этапа работы с текстом</a:t>
            </a:r>
          </a:p>
          <a:p>
            <a:r>
              <a:rPr lang="ru-RU" sz="2400" b="1" dirty="0" smtClean="0"/>
              <a:t>1)До чтения текста. </a:t>
            </a:r>
            <a:r>
              <a:rPr lang="ru-RU" sz="2400" dirty="0" smtClean="0"/>
              <a:t>Прогнозирование содержания текста по его названию, иллюстрации (просмотровое чтение)</a:t>
            </a:r>
          </a:p>
          <a:p>
            <a:r>
              <a:rPr lang="ru-RU" sz="2400" i="1" dirty="0" smtClean="0"/>
              <a:t>Результат: </a:t>
            </a:r>
            <a:r>
              <a:rPr lang="ru-RU" sz="2400" dirty="0" smtClean="0"/>
              <a:t>предвосхищение чтения, создания мотива для чтения.</a:t>
            </a:r>
          </a:p>
          <a:p>
            <a:r>
              <a:rPr lang="ru-RU" sz="2400" b="1" dirty="0" smtClean="0"/>
              <a:t>2)Во время чтения текста. </a:t>
            </a:r>
            <a:r>
              <a:rPr lang="ru-RU" sz="2400" dirty="0" smtClean="0"/>
              <a:t>Изучающее чтение в режиме диалога с   автором : делаем остановки по ходу чтения для того, чтобы:</a:t>
            </a:r>
          </a:p>
          <a:p>
            <a:r>
              <a:rPr lang="ru-RU" sz="2400" dirty="0"/>
              <a:t>-</a:t>
            </a:r>
            <a:r>
              <a:rPr lang="ru-RU" sz="2400" dirty="0" smtClean="0"/>
              <a:t> задать вопрос автору текста </a:t>
            </a:r>
            <a:r>
              <a:rPr lang="ru-RU" sz="2400" dirty="0" smtClean="0">
                <a:solidFill>
                  <a:srgbClr val="FF0000"/>
                </a:solidFill>
              </a:rPr>
              <a:t>(В),</a:t>
            </a:r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ru-RU" sz="2400" dirty="0" smtClean="0"/>
              <a:t>предположить (спрогнозировать) ответ </a:t>
            </a:r>
            <a:r>
              <a:rPr lang="ru-RU" sz="2400" dirty="0" smtClean="0">
                <a:solidFill>
                  <a:srgbClr val="FF0000"/>
                </a:solidFill>
              </a:rPr>
              <a:t>(О)</a:t>
            </a:r>
          </a:p>
          <a:p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ри дальнейшем чтении найти в тексте ответ  на этот вопрос и проверить себя </a:t>
            </a:r>
            <a:r>
              <a:rPr lang="ru-RU" sz="2400" dirty="0" smtClean="0">
                <a:solidFill>
                  <a:srgbClr val="FF0000"/>
                </a:solidFill>
              </a:rPr>
              <a:t>(П)</a:t>
            </a:r>
          </a:p>
          <a:p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</a:rPr>
              <a:t>Результат: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вычитывание не только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фактуальной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информации, но и подтекста, своя интерпретация текста.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3)После чтения текста.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Формулирование его главной мысли с помощью рефлексивного чтения. </a:t>
            </a:r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</a:rPr>
              <a:t>Результат: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понимание авторского смысла, корректировка </a:t>
            </a:r>
            <a:r>
              <a:rPr lang="ru-RU" sz="2400" smtClean="0">
                <a:solidFill>
                  <a:schemeClr val="tx1">
                    <a:lumMod val="95000"/>
                  </a:schemeClr>
                </a:solidFill>
              </a:rPr>
              <a:t>своей интерпретации.</a:t>
            </a:r>
            <a:endParaRPr lang="ru-RU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ru-RU" sz="2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40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Посмотрим, как выглядит продуктивное чтение на уроке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                       Важно!</a:t>
            </a:r>
          </a:p>
          <a:p>
            <a:r>
              <a:rPr lang="ru-RU" sz="4400" dirty="0" smtClean="0"/>
              <a:t>Необходима предварительная подготовка </a:t>
            </a:r>
            <a:r>
              <a:rPr lang="ru-RU" sz="4400" smtClean="0"/>
              <a:t>текста </a:t>
            </a:r>
          </a:p>
          <a:p>
            <a:r>
              <a:rPr lang="ru-RU" sz="4400" smtClean="0"/>
              <a:t>к </a:t>
            </a:r>
            <a:r>
              <a:rPr lang="ru-RU" sz="4400" dirty="0" smtClean="0"/>
              <a:t>продуктивному чтению</a:t>
            </a:r>
          </a:p>
          <a:p>
            <a:r>
              <a:rPr lang="ru-RU" sz="4400" dirty="0"/>
              <a:t> </a:t>
            </a:r>
            <a:r>
              <a:rPr lang="ru-RU" sz="4400" dirty="0" smtClean="0"/>
              <a:t>                на уроке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5100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301608" cy="6552728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 smtClean="0"/>
              <a:t>Литература,4 </a:t>
            </a:r>
            <a:r>
              <a:rPr lang="ru-RU" sz="2000" dirty="0" err="1" smtClean="0"/>
              <a:t>кл</a:t>
            </a:r>
            <a:r>
              <a:rPr lang="ru-RU" sz="2000" dirty="0" smtClean="0"/>
              <a:t>. Басня Л. </a:t>
            </a:r>
            <a:r>
              <a:rPr lang="ru-RU" sz="2000" dirty="0" err="1" smtClean="0"/>
              <a:t>Н.Толстого</a:t>
            </a:r>
            <a:r>
              <a:rPr lang="ru-RU" sz="2000" dirty="0" smtClean="0"/>
              <a:t> «Белка и волк».</a:t>
            </a:r>
          </a:p>
          <a:p>
            <a:r>
              <a:rPr lang="ru-RU" sz="2400" b="1" dirty="0" smtClean="0"/>
              <a:t>До чтения</a:t>
            </a:r>
            <a:r>
              <a:rPr lang="ru-RU" sz="2000" b="1" dirty="0" smtClean="0"/>
              <a:t>: </a:t>
            </a:r>
            <a:r>
              <a:rPr lang="ru-RU" sz="2000" dirty="0" smtClean="0"/>
              <a:t>определи жанр произведения. Что хотел Л.Н. Толстой объяснить людям?</a:t>
            </a:r>
          </a:p>
          <a:p>
            <a:r>
              <a:rPr lang="ru-RU" sz="2800" b="1" dirty="0" smtClean="0"/>
              <a:t>Во время чтения:  </a:t>
            </a:r>
            <a:r>
              <a:rPr lang="ru-RU" sz="2000" b="1" dirty="0" smtClean="0"/>
              <a:t>Диалог с </a:t>
            </a:r>
            <a:r>
              <a:rPr lang="ru-RU" sz="2000" b="1" dirty="0" err="1" smtClean="0"/>
              <a:t>автором.</a:t>
            </a:r>
            <a:r>
              <a:rPr lang="ru-RU" sz="2000" b="1" dirty="0" err="1" smtClean="0">
                <a:solidFill>
                  <a:srgbClr val="FF0000"/>
                </a:solidFill>
              </a:rPr>
              <a:t>В</a:t>
            </a:r>
            <a:r>
              <a:rPr lang="ru-RU" sz="2000" b="1" dirty="0" smtClean="0">
                <a:solidFill>
                  <a:srgbClr val="FF0000"/>
                </a:solidFill>
              </a:rPr>
              <a:t>- </a:t>
            </a:r>
            <a:r>
              <a:rPr lang="ru-RU" sz="2000" b="1" dirty="0" smtClean="0"/>
              <a:t>задай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вопрос  автору </a:t>
            </a:r>
            <a:r>
              <a:rPr lang="ru-RU" sz="2000" b="1" dirty="0" smtClean="0">
                <a:solidFill>
                  <a:srgbClr val="FF0000"/>
                </a:solidFill>
              </a:rPr>
              <a:t>О –</a:t>
            </a:r>
            <a:r>
              <a:rPr lang="ru-RU" sz="2000" b="1" dirty="0" smtClean="0"/>
              <a:t>спрогнозируй ответ  </a:t>
            </a:r>
            <a:r>
              <a:rPr lang="ru-RU" sz="2000" b="1" dirty="0" smtClean="0">
                <a:solidFill>
                  <a:srgbClr val="FF0000"/>
                </a:solidFill>
              </a:rPr>
              <a:t>П-</a:t>
            </a:r>
            <a:r>
              <a:rPr lang="ru-RU" sz="2000" b="1" dirty="0" smtClean="0"/>
              <a:t>проверь себя по ходу чтения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 </a:t>
            </a:r>
            <a:r>
              <a:rPr lang="ru-RU" sz="2000" b="1" dirty="0" smtClean="0"/>
              <a:t>(Отчего белки так веселы?)</a:t>
            </a:r>
            <a:r>
              <a:rPr lang="ru-RU" sz="2000" b="1" dirty="0" smtClean="0">
                <a:solidFill>
                  <a:srgbClr val="FF0000"/>
                </a:solidFill>
              </a:rPr>
              <a:t> О</a:t>
            </a:r>
            <a:r>
              <a:rPr lang="ru-RU" sz="2000" b="1" dirty="0" smtClean="0"/>
              <a:t>  (они добрые)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</a:t>
            </a:r>
            <a:r>
              <a:rPr lang="ru-RU" sz="2000" b="1" dirty="0" smtClean="0"/>
              <a:t> (Почему волку всегда скучно?)  </a:t>
            </a:r>
            <a:r>
              <a:rPr lang="ru-RU" sz="2000" b="1" dirty="0" smtClean="0">
                <a:solidFill>
                  <a:srgbClr val="FF0000"/>
                </a:solidFill>
              </a:rPr>
              <a:t>О</a:t>
            </a:r>
            <a:r>
              <a:rPr lang="ru-RU" sz="2000" b="1" dirty="0" smtClean="0"/>
              <a:t> (Злость сердце жжёт)</a:t>
            </a:r>
          </a:p>
          <a:p>
            <a:r>
              <a:rPr lang="ru-RU" sz="2800" b="1" dirty="0" smtClean="0"/>
              <a:t>После чтения: </a:t>
            </a:r>
            <a:r>
              <a:rPr lang="ru-RU" sz="2800" b="1" dirty="0" smtClean="0">
                <a:solidFill>
                  <a:srgbClr val="FF0000"/>
                </a:solidFill>
              </a:rPr>
              <a:t>П </a:t>
            </a:r>
            <a:r>
              <a:rPr lang="ru-RU" sz="2800" dirty="0" smtClean="0"/>
              <a:t>прочитай  предложение, в котором заключена главная мысль (А мы веселы оттого, что мы добры и никому зла не делаем)</a:t>
            </a:r>
          </a:p>
          <a:p>
            <a:r>
              <a:rPr lang="ru-RU" sz="2800" dirty="0" smtClean="0"/>
              <a:t>Подтвердились ли наши предположения?</a:t>
            </a:r>
          </a:p>
          <a:p>
            <a:r>
              <a:rPr lang="ru-RU" sz="2800" dirty="0" smtClean="0"/>
              <a:t>Что узнали, прочитав текст?(надо быть добрым)</a:t>
            </a:r>
          </a:p>
          <a:p>
            <a:r>
              <a:rPr lang="ru-RU" sz="2800" dirty="0" smtClean="0"/>
              <a:t>Что же такое добро? </a:t>
            </a:r>
            <a:r>
              <a:rPr lang="ru-RU" sz="2800" b="1" dirty="0" smtClean="0"/>
              <a:t>Работа в группах</a:t>
            </a:r>
          </a:p>
          <a:p>
            <a:r>
              <a:rPr lang="ru-RU" sz="2800" dirty="0" smtClean="0"/>
              <a:t>1 гр.-записать ассоциации. Что такое добро?</a:t>
            </a:r>
          </a:p>
          <a:p>
            <a:r>
              <a:rPr lang="ru-RU" sz="2800" dirty="0" smtClean="0"/>
              <a:t>2 гр.-нарисовать. Что для вас добро?</a:t>
            </a:r>
          </a:p>
          <a:p>
            <a:r>
              <a:rPr lang="ru-RU" sz="2800" dirty="0" smtClean="0"/>
              <a:t>Из наших ответов выросло </a:t>
            </a:r>
            <a:r>
              <a:rPr lang="ru-RU" sz="2800" b="1" dirty="0" smtClean="0"/>
              <a:t>Дерево доброты. </a:t>
            </a:r>
            <a:r>
              <a:rPr lang="ru-RU" sz="2400" dirty="0" smtClean="0"/>
              <a:t>Посмотрим значение  слова </a:t>
            </a:r>
            <a:r>
              <a:rPr lang="ru-RU" sz="2400" b="1" dirty="0" smtClean="0"/>
              <a:t>Добро в </a:t>
            </a:r>
            <a:r>
              <a:rPr lang="ru-RU" sz="2400" dirty="0"/>
              <a:t>Т</a:t>
            </a:r>
            <a:r>
              <a:rPr lang="ru-RU" sz="2400" dirty="0" smtClean="0"/>
              <a:t>олковом  словаре. </a:t>
            </a:r>
          </a:p>
          <a:p>
            <a:r>
              <a:rPr lang="ru-RU" sz="2400" dirty="0" smtClean="0"/>
              <a:t>Игра «Добрые мысли, добрые чувства»</a:t>
            </a:r>
          </a:p>
          <a:p>
            <a:r>
              <a:rPr lang="ru-RU" sz="2400" dirty="0" smtClean="0"/>
              <a:t>-Давайте пошлём добрые мысли, добрые чувства своим родным и близким. Мы помним и любим их. Я хочу, чтобы сегодня и всегда вам помогало наше дерево доброты. Человек должен творить доброе вокруг себя .Ведь светлые мысли делают душу радостной. </a:t>
            </a:r>
            <a:r>
              <a:rPr lang="ru-RU" sz="2400" smtClean="0"/>
              <a:t>А значит</a:t>
            </a:r>
            <a:r>
              <a:rPr lang="ru-RU" sz="2400" dirty="0" smtClean="0"/>
              <a:t>, счастливой.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1739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Методы критического мышления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700" i="1" dirty="0" smtClean="0">
                <a:solidFill>
                  <a:schemeClr val="tx1">
                    <a:lumMod val="95000"/>
                  </a:schemeClr>
                </a:solidFill>
              </a:rPr>
              <a:t>критическое мышление-информация-знания-понимание-применение-формирование точки</a:t>
            </a:r>
            <a:r>
              <a:rPr lang="ru-RU" sz="2700" i="1" dirty="0" smtClean="0">
                <a:solidFill>
                  <a:srgbClr val="FF0000"/>
                </a:solidFill>
              </a:rPr>
              <a:t> </a:t>
            </a:r>
            <a:r>
              <a:rPr lang="ru-RU" sz="2700" i="1" dirty="0" smtClean="0">
                <a:solidFill>
                  <a:schemeClr val="tx1">
                    <a:lumMod val="95000"/>
                  </a:schemeClr>
                </a:solidFill>
              </a:rPr>
              <a:t>зрения, суждения-принятие решения</a:t>
            </a:r>
            <a:endParaRPr lang="ru-RU" sz="2700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8157592" cy="495801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Диаграмма Венн</a:t>
            </a:r>
          </a:p>
          <a:p>
            <a:r>
              <a:rPr lang="ru-RU" sz="1800" dirty="0" smtClean="0"/>
              <a:t>Цель: систематизировать имеющиеся представления об образе литературного героя, для создания портрета героя, целостного  пейзажа, структурной и содержательной целостности произведения</a:t>
            </a:r>
            <a:r>
              <a:rPr lang="ru-RU" dirty="0" smtClean="0"/>
              <a:t>. </a:t>
            </a:r>
            <a:r>
              <a:rPr lang="ru-RU" sz="1800" dirty="0" smtClean="0"/>
              <a:t>Помочь раскрыть взаимоотношения между героями произведения, </a:t>
            </a:r>
            <a:r>
              <a:rPr lang="ru-RU" sz="1800" err="1" smtClean="0"/>
              <a:t>явлениями</a:t>
            </a:r>
            <a:r>
              <a:rPr lang="ru-RU" sz="1800" smtClean="0"/>
              <a:t>, фактами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1 шаг. Учитель предлагает детям нарисовать на листочке 2-3-4 круга так, чтобы они пересекались, образуя общее пространство.</a:t>
            </a:r>
          </a:p>
          <a:p>
            <a:r>
              <a:rPr lang="ru-RU" sz="1800" dirty="0" smtClean="0"/>
              <a:t>2 шаг. Учитель поясняет детям, что каждый круг-это образ героя, картины действительности, пространство которого является общим и обозначает то , что их объединяет.</a:t>
            </a:r>
          </a:p>
          <a:p>
            <a:r>
              <a:rPr lang="ru-RU" sz="1800" dirty="0" smtClean="0"/>
              <a:t>3 шаг. От каждой группы зачитывают (1 ученик) содержание-все слушают, обсуждают.</a:t>
            </a:r>
          </a:p>
          <a:p>
            <a:r>
              <a:rPr lang="ru-RU" sz="1800" dirty="0" smtClean="0"/>
              <a:t>Каждая группа вносит дополнения, не повторяясь.</a:t>
            </a:r>
          </a:p>
          <a:p>
            <a:r>
              <a:rPr lang="ru-RU" sz="1800" dirty="0" smtClean="0"/>
              <a:t>Всё выносится на  доску.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562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Дискуссионная карта</a:t>
            </a:r>
            <a:br>
              <a:rPr lang="ru-RU" dirty="0" smtClean="0"/>
            </a:br>
            <a:r>
              <a:rPr lang="ru-RU" sz="2200" dirty="0" smtClean="0"/>
              <a:t>Цель: развивать у учащихся умение переходить на иную точку зрения и обосновывать своё мнение. Формировать оценочные суждения</a:t>
            </a:r>
            <a:r>
              <a:rPr lang="ru-RU" sz="2700" dirty="0" smtClean="0"/>
              <a:t>.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80920" cy="4824536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1 шаг: при чтении учащиеся формулируют проблемный вопрос(или вопрос задаёт учитель)</a:t>
            </a:r>
          </a:p>
          <a:p>
            <a:r>
              <a:rPr lang="ru-RU" sz="2000" dirty="0" smtClean="0"/>
              <a:t>2 шаг: А) Вопрос выносится на доску.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Б)У каждого ученика начерчена концептуальная таблица.</a:t>
            </a:r>
          </a:p>
          <a:p>
            <a:r>
              <a:rPr lang="ru-RU" sz="2000" dirty="0" smtClean="0"/>
              <a:t>Да, потому что  /  Проблемный вопрос   /     Нет, потому что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3 шаг: Каждый ученик пишет ответ на поставленный вопрос:</a:t>
            </a:r>
          </a:p>
          <a:p>
            <a:r>
              <a:rPr lang="ru-RU" sz="2000" dirty="0" smtClean="0"/>
              <a:t>-сначала: Да, потому, что…..</a:t>
            </a:r>
          </a:p>
          <a:p>
            <a:r>
              <a:rPr lang="ru-RU" sz="2000" dirty="0" smtClean="0"/>
              <a:t>-затем : Нет, потому, что….</a:t>
            </a:r>
          </a:p>
          <a:p>
            <a:r>
              <a:rPr lang="ru-RU" sz="2000" dirty="0" smtClean="0"/>
              <a:t>4 шаг: В парах дети читают друг другу, делятся впечатлениями.</a:t>
            </a:r>
          </a:p>
          <a:p>
            <a:r>
              <a:rPr lang="ru-RU" sz="2000" dirty="0" smtClean="0"/>
              <a:t>5 шаг: В группах слушают друг друга, дополняют. От группы один представитель читает ответы.</a:t>
            </a:r>
          </a:p>
          <a:p>
            <a:r>
              <a:rPr lang="ru-RU" sz="2000" dirty="0" smtClean="0"/>
              <a:t>По желанию дети зачитывают свои ответы.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85158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 Пятистишье</a:t>
            </a:r>
            <a:br>
              <a:rPr lang="ru-RU" dirty="0" smtClean="0"/>
            </a:br>
            <a:r>
              <a:rPr lang="ru-RU" sz="3100" dirty="0" smtClean="0"/>
              <a:t>(японская форма поэзии)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Цель: </a:t>
            </a:r>
            <a:r>
              <a:rPr lang="ru-RU" sz="2400" dirty="0" smtClean="0"/>
              <a:t>с помощью синтезирования информации и материалов отразить тему в немногословное выражение.</a:t>
            </a:r>
          </a:p>
          <a:p>
            <a:r>
              <a:rPr lang="ru-RU" sz="2400" dirty="0" smtClean="0"/>
              <a:t>Задачи: 1.Совершенствование способности обдумать и суммировать понятия.</a:t>
            </a:r>
          </a:p>
          <a:p>
            <a:r>
              <a:rPr lang="ru-RU" sz="2400" dirty="0" smtClean="0"/>
              <a:t>2.Помощь детям в умении понимать внутренний мир героев и самого автора.</a:t>
            </a:r>
          </a:p>
          <a:p>
            <a:r>
              <a:rPr lang="ru-RU" sz="2400" dirty="0" smtClean="0"/>
              <a:t>Предлагается детям сочинить своё 5-стишье.</a:t>
            </a:r>
          </a:p>
          <a:p>
            <a:r>
              <a:rPr lang="ru-RU" sz="2400" dirty="0" smtClean="0"/>
              <a:t>В парах прочитать друг другу.</a:t>
            </a:r>
          </a:p>
          <a:p>
            <a:r>
              <a:rPr lang="ru-RU" sz="2400" dirty="0" smtClean="0"/>
              <a:t>Составить из двух одно пятистишье, внося изменения.</a:t>
            </a:r>
          </a:p>
          <a:p>
            <a:r>
              <a:rPr lang="ru-RU" sz="2400" dirty="0" smtClean="0"/>
              <a:t>Зачитать </a:t>
            </a:r>
            <a:r>
              <a:rPr lang="ru-RU" sz="2400" smtClean="0"/>
              <a:t>от группы или пары.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7166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2-вариант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А)Индивидуально составляется.</a:t>
            </a:r>
          </a:p>
          <a:p>
            <a:r>
              <a:rPr lang="ru-RU" sz="2400" dirty="0" smtClean="0"/>
              <a:t>В) Читают все ученики по очереди.</a:t>
            </a:r>
          </a:p>
          <a:p>
            <a:r>
              <a:rPr lang="ru-RU" sz="2400" dirty="0" smtClean="0"/>
              <a:t>Стихотворение</a:t>
            </a:r>
          </a:p>
          <a:p>
            <a:r>
              <a:rPr lang="ru-RU" sz="2400" dirty="0" smtClean="0"/>
              <a:t>1 строка-одно слово, описывающее тему(обычно существительное)</a:t>
            </a:r>
          </a:p>
          <a:p>
            <a:r>
              <a:rPr lang="ru-RU" sz="2400" dirty="0" smtClean="0"/>
              <a:t>2 строка-два слова-прилагательные</a:t>
            </a:r>
          </a:p>
          <a:p>
            <a:r>
              <a:rPr lang="ru-RU" sz="2400" dirty="0" smtClean="0"/>
              <a:t>3 строка-три слова, выражающие действие по теме(глаголы или деепричастия)</a:t>
            </a:r>
          </a:p>
          <a:p>
            <a:r>
              <a:rPr lang="ru-RU" sz="2400" dirty="0" smtClean="0"/>
              <a:t>4 строка-фраза из четырёх слов, показывающая отношение к теме, чувства</a:t>
            </a:r>
          </a:p>
          <a:p>
            <a:r>
              <a:rPr lang="ru-RU" sz="2400" dirty="0" smtClean="0"/>
              <a:t>5 строка-одно слово-синоним(существительное) </a:t>
            </a:r>
            <a:r>
              <a:rPr lang="ru-RU" sz="2400" smtClean="0"/>
              <a:t>подтверждение сущности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6556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Сорока</a:t>
            </a:r>
          </a:p>
          <a:p>
            <a:r>
              <a:rPr lang="ru-RU" sz="2800" dirty="0" smtClean="0"/>
              <a:t>Пёстрая, хитрая</a:t>
            </a:r>
          </a:p>
          <a:p>
            <a:r>
              <a:rPr lang="ru-RU" sz="2800" dirty="0" smtClean="0"/>
              <a:t>Летает, </a:t>
            </a:r>
            <a:r>
              <a:rPr lang="ru-RU" sz="2800" err="1" smtClean="0"/>
              <a:t>ворует</a:t>
            </a:r>
            <a:r>
              <a:rPr lang="ru-RU" sz="2800" smtClean="0"/>
              <a:t>, прячет</a:t>
            </a:r>
            <a:endParaRPr lang="ru-RU" sz="2800" dirty="0" smtClean="0"/>
          </a:p>
          <a:p>
            <a:r>
              <a:rPr lang="ru-RU" sz="2800" dirty="0" smtClean="0"/>
              <a:t>Сорока очень хитрая птица</a:t>
            </a:r>
          </a:p>
          <a:p>
            <a:r>
              <a:rPr lang="ru-RU" sz="2800" dirty="0" smtClean="0"/>
              <a:t>Выскочка</a:t>
            </a:r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1027" name="Picture 3" descr="C:\Users\виталий\AppData\Local\Microsoft\Windows\Temporary Internet Files\Content.IE5\DB83CA6P\MC90044141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4797152"/>
            <a:ext cx="22701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77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Технология оценивания учебных успехов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i="1" dirty="0" smtClean="0"/>
              <a:t>Контрольно-оценочная и рефлексивная деятельность</a:t>
            </a:r>
          </a:p>
          <a:p>
            <a:r>
              <a:rPr lang="ru-RU" sz="2400" dirty="0" smtClean="0"/>
              <a:t>Самооценка является ядром самопознания личности, выступая как система оценок и представлений о себе, своих качествах и возможностях, своём месте в мире и в отношениях с другими людьми. У учащихся развиваются умения самостоятельно оценивать результат своих действий, контролировать себя, находить и исправлять собственные ошибки; мотивация на успех.</a:t>
            </a:r>
          </a:p>
          <a:p>
            <a:r>
              <a:rPr lang="ru-RU" sz="2400" dirty="0" smtClean="0"/>
              <a:t>Воспитание толерантного отношения к иным решениям приводит к личностному развитию ученика.</a:t>
            </a:r>
          </a:p>
          <a:p>
            <a:r>
              <a:rPr lang="ru-RU" sz="2400" dirty="0" smtClean="0"/>
              <a:t>Систематическое вовлечение детей в оценочную деятельность даёт возможность формировать адекватную самооценку, поскольку, оценивая ответ других, он оценивает </a:t>
            </a:r>
            <a:r>
              <a:rPr lang="ru-RU" sz="2400" smtClean="0"/>
              <a:t>относительно себя.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784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6009531"/>
          </a:xfrm>
        </p:spPr>
        <p:txBody>
          <a:bodyPr/>
          <a:lstStyle/>
          <a:p>
            <a:r>
              <a:rPr lang="ru-RU" dirty="0" smtClean="0"/>
              <a:t>«Незыблемая основа нравственного</a:t>
            </a:r>
          </a:p>
          <a:p>
            <a:r>
              <a:rPr lang="ru-RU" dirty="0"/>
              <a:t>у</a:t>
            </a:r>
            <a:r>
              <a:rPr lang="ru-RU" dirty="0" smtClean="0"/>
              <a:t>беждения закладывается в детстве и </a:t>
            </a:r>
          </a:p>
          <a:p>
            <a:r>
              <a:rPr lang="ru-RU" dirty="0"/>
              <a:t>р</a:t>
            </a:r>
            <a:r>
              <a:rPr lang="ru-RU" dirty="0" smtClean="0"/>
              <a:t>аннем отрочестве, когда добро и зло,</a:t>
            </a:r>
          </a:p>
          <a:p>
            <a:r>
              <a:rPr lang="ru-RU" dirty="0"/>
              <a:t>ч</a:t>
            </a:r>
            <a:r>
              <a:rPr lang="ru-RU" dirty="0" smtClean="0"/>
              <a:t>есть и бесчестье, справедливость и </a:t>
            </a:r>
          </a:p>
          <a:p>
            <a:r>
              <a:rPr lang="ru-RU" dirty="0"/>
              <a:t>н</a:t>
            </a:r>
            <a:r>
              <a:rPr lang="ru-RU" dirty="0" smtClean="0"/>
              <a:t>есправедливость доступны пониманию</a:t>
            </a:r>
          </a:p>
          <a:p>
            <a:r>
              <a:rPr lang="ru-RU" dirty="0"/>
              <a:t>р</a:t>
            </a:r>
            <a:r>
              <a:rPr lang="ru-RU" dirty="0" smtClean="0"/>
              <a:t>ебёнка лишь при условии яркой наглядности, очевидности морального </a:t>
            </a:r>
          </a:p>
          <a:p>
            <a:r>
              <a:rPr lang="ru-RU" dirty="0"/>
              <a:t>с</a:t>
            </a:r>
            <a:r>
              <a:rPr lang="ru-RU" dirty="0" smtClean="0"/>
              <a:t>мысла того, что он видит, делает, наблюдает».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В. А. Сухомлинский.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266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301608" cy="6552728"/>
          </a:xfrm>
        </p:spPr>
        <p:txBody>
          <a:bodyPr/>
          <a:lstStyle/>
          <a:p>
            <a:r>
              <a:rPr lang="ru-RU" dirty="0" smtClean="0"/>
              <a:t>Самооценка «Лесенка»</a:t>
            </a:r>
          </a:p>
          <a:p>
            <a:r>
              <a:rPr lang="ru-RU" dirty="0" smtClean="0"/>
              <a:t>Что такое хорошо и что такое плохо (анкета)</a:t>
            </a:r>
          </a:p>
          <a:p>
            <a:r>
              <a:rPr lang="ru-RU" dirty="0" smtClean="0"/>
              <a:t>Незаконченные предложения (анкета)</a:t>
            </a:r>
          </a:p>
          <a:p>
            <a:r>
              <a:rPr lang="ru-RU" i="1" dirty="0" smtClean="0"/>
              <a:t>Портфолио</a:t>
            </a:r>
            <a:r>
              <a:rPr lang="ru-RU" dirty="0" smtClean="0"/>
              <a:t>-метод оценивания  личностного роста.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3618">
            <a:off x="1931537" y="3115038"/>
            <a:ext cx="2192514" cy="3297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86858"/>
            <a:ext cx="2495944" cy="3753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4539">
            <a:off x="6215421" y="3450124"/>
            <a:ext cx="1954311" cy="293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23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Технология проектной деятельности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</p:spTree>
    <p:extLst>
      <p:ext uri="{BB962C8B-B14F-4D97-AF65-F5344CB8AC3E}">
        <p14:creationId xmlns:p14="http://schemas.microsoft.com/office/powerpoint/2010/main" val="3577571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Информационно-коммуникационная технология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Использование икт на уроках литературы позволяет развивать умение учащихся ориентироваться в информационных потоках окружающего мира; овладевать практическими способами работы с информацией; развивать </a:t>
            </a:r>
            <a:r>
              <a:rPr lang="ru-RU" sz="2000" err="1" smtClean="0"/>
              <a:t>умения</a:t>
            </a:r>
            <a:r>
              <a:rPr lang="ru-RU" sz="2000" smtClean="0"/>
              <a:t>, позволяющие </a:t>
            </a:r>
            <a:r>
              <a:rPr lang="ru-RU" sz="2000" dirty="0" smtClean="0"/>
              <a:t>обмениваться информацией с помощью современных </a:t>
            </a:r>
            <a:r>
              <a:rPr lang="ru-RU" sz="2000" smtClean="0"/>
              <a:t>технических средств.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7481">
            <a:off x="419262" y="4155091"/>
            <a:ext cx="2785707" cy="18521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808">
            <a:off x="3200044" y="3160992"/>
            <a:ext cx="2728468" cy="18141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282">
            <a:off x="5899900" y="4232329"/>
            <a:ext cx="2991970" cy="198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45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Учебное сотрудничество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Организация работы:</a:t>
            </a:r>
          </a:p>
          <a:p>
            <a:r>
              <a:rPr lang="ru-RU" dirty="0"/>
              <a:t>в</a:t>
            </a:r>
            <a:r>
              <a:rPr lang="ru-RU" dirty="0" smtClean="0"/>
              <a:t> паре</a:t>
            </a:r>
          </a:p>
          <a:p>
            <a:r>
              <a:rPr lang="ru-RU" dirty="0"/>
              <a:t>в</a:t>
            </a:r>
            <a:r>
              <a:rPr lang="ru-RU" dirty="0" smtClean="0"/>
              <a:t> группе</a:t>
            </a:r>
          </a:p>
          <a:p>
            <a:r>
              <a:rPr lang="ru-RU" dirty="0"/>
              <a:t>с</a:t>
            </a:r>
            <a:r>
              <a:rPr lang="ru-RU" dirty="0" smtClean="0"/>
              <a:t>амостоятельная работа с использованием</a:t>
            </a:r>
          </a:p>
          <a:p>
            <a:r>
              <a:rPr lang="ru-RU" dirty="0"/>
              <a:t>д</a:t>
            </a:r>
            <a:r>
              <a:rPr lang="ru-RU" dirty="0" smtClean="0"/>
              <a:t>ополнительных информационных</a:t>
            </a:r>
          </a:p>
          <a:p>
            <a:r>
              <a:rPr lang="ru-RU" dirty="0" smtClean="0"/>
              <a:t>источников</a:t>
            </a:r>
            <a:endParaRPr lang="ru-RU" dirty="0"/>
          </a:p>
        </p:txBody>
      </p:sp>
      <p:pic>
        <p:nvPicPr>
          <p:cNvPr id="1026" name="Picture 2" descr="C:\Users\виталий\AppData\Local\Microsoft\Windows\Temporary Internet Files\Content.IE5\VCDCVMSJ\dglxasset[1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434" y="1692646"/>
            <a:ext cx="1768450" cy="10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италий\AppData\Local\Microsoft\Windows\Temporary Internet Files\Content.IE5\P1KGPR44\dglxasset[1].as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07192"/>
            <a:ext cx="1393948" cy="133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виталий\AppData\Local\Microsoft\Windows\Temporary Internet Files\Content.IE5\9XD5PAIS\MC90034336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434" y="4749713"/>
            <a:ext cx="1747837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виталий\AppData\Local\Microsoft\Windows\Temporary Internet Files\Content.IE5\DB83CA6P\MC90034336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1250"/>
            <a:ext cx="1797050" cy="17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35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Нетрадиционные  уроки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Урок-игра</a:t>
            </a:r>
          </a:p>
          <a:p>
            <a:r>
              <a:rPr lang="ru-RU" sz="2800" dirty="0" smtClean="0"/>
              <a:t>Урок-исследование</a:t>
            </a:r>
          </a:p>
          <a:p>
            <a:r>
              <a:rPr lang="ru-RU" sz="2800" dirty="0" smtClean="0"/>
              <a:t>Урок-открытие</a:t>
            </a:r>
          </a:p>
          <a:p>
            <a:r>
              <a:rPr lang="ru-RU" sz="2800" dirty="0" smtClean="0"/>
              <a:t>Урок-путешествие по сказкам</a:t>
            </a:r>
          </a:p>
          <a:p>
            <a:r>
              <a:rPr lang="ru-RU" sz="2800" dirty="0" smtClean="0"/>
              <a:t>Урок-викторина</a:t>
            </a:r>
          </a:p>
          <a:p>
            <a:r>
              <a:rPr lang="ru-RU" sz="2800" dirty="0" smtClean="0"/>
              <a:t>Урок-КВН</a:t>
            </a:r>
          </a:p>
          <a:p>
            <a:r>
              <a:rPr lang="ru-RU" sz="2800" dirty="0" smtClean="0"/>
              <a:t>Урок драматизации</a:t>
            </a:r>
          </a:p>
          <a:p>
            <a:r>
              <a:rPr lang="ru-RU" sz="2800" dirty="0" smtClean="0"/>
              <a:t>Урок-отчёт</a:t>
            </a:r>
          </a:p>
          <a:p>
            <a:r>
              <a:rPr lang="ru-RU" sz="2800" dirty="0" smtClean="0"/>
              <a:t>Нетрадиционное начало урока: работа с эпиграфом,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ословицами , поговорками.</a:t>
            </a:r>
          </a:p>
        </p:txBody>
      </p:sp>
      <p:pic>
        <p:nvPicPr>
          <p:cNvPr id="1029" name="Picture 5" descr="C:\Users\виталий\AppData\Local\Microsoft\Windows\Temporary Internet Files\Content.IE5\VCDCVMSJ\MC900424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96752"/>
            <a:ext cx="985083" cy="87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128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творчество</a:t>
            </a:r>
            <a:endParaRPr lang="ru-RU" dirty="0"/>
          </a:p>
        </p:txBody>
      </p:sp>
      <p:pic>
        <p:nvPicPr>
          <p:cNvPr id="1026" name="Picture 2" descr="C:\Users\Виталий\Desktop\DSC_02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2664296" cy="177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Виталий\Desktop\DSC_0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270756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талий\Desktop\DSC_0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2654125" cy="17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италий\Desktop\DSC_02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788654"/>
            <a:ext cx="2880319" cy="191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италий\Desktop\DSC_02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4509120"/>
            <a:ext cx="2520279" cy="16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Виталий\Desktop\DSC_02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17416"/>
            <a:ext cx="2793802" cy="185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668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Рефлексия-обязательное условие саморазвития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«Если ты умеешь правильно судить себя, значит, ты поистине мудр»</a:t>
            </a:r>
          </a:p>
          <a:p>
            <a:r>
              <a:rPr lang="ru-RU" dirty="0" smtClean="0"/>
              <a:t>                              Антуан де Сент-Экзюпери</a:t>
            </a:r>
          </a:p>
          <a:p>
            <a:r>
              <a:rPr lang="ru-RU" dirty="0" smtClean="0"/>
              <a:t>«Тот , кто сумел отрефлексировать действительность, тот и получает преимущества в движении вперёд «</a:t>
            </a:r>
          </a:p>
          <a:p>
            <a:r>
              <a:rPr lang="ru-RU" smtClean="0"/>
              <a:t>                                       Евгений </a:t>
            </a:r>
            <a:r>
              <a:rPr lang="ru-RU" dirty="0" err="1" smtClean="0"/>
              <a:t>Доманский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122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980728"/>
            <a:ext cx="4703631" cy="3155207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Нам не дано предугадать,</a:t>
            </a:r>
          </a:p>
          <a:p>
            <a:r>
              <a:rPr lang="ru-RU" sz="8000" dirty="0" smtClean="0"/>
              <a:t>Как наше слово отзовётся.</a:t>
            </a:r>
          </a:p>
          <a:p>
            <a:r>
              <a:rPr lang="ru-RU" sz="8000" dirty="0" smtClean="0"/>
              <a:t>Посеять в душах благодать,</a:t>
            </a:r>
          </a:p>
          <a:p>
            <a:r>
              <a:rPr lang="ru-RU" sz="8000" dirty="0" smtClean="0"/>
              <a:t>Увы, не всякий раз даётся.</a:t>
            </a:r>
          </a:p>
          <a:p>
            <a:r>
              <a:rPr lang="ru-RU" sz="8000" dirty="0" smtClean="0"/>
              <a:t>Но мы обязаны мечтать</a:t>
            </a:r>
          </a:p>
          <a:p>
            <a:r>
              <a:rPr lang="ru-RU" sz="8000" dirty="0" smtClean="0"/>
              <a:t>О дивном времени ,и веке,</a:t>
            </a:r>
          </a:p>
          <a:p>
            <a:r>
              <a:rPr lang="ru-RU" sz="8000" dirty="0" smtClean="0"/>
              <a:t>Когда цветком прекрасным стать</a:t>
            </a:r>
          </a:p>
          <a:p>
            <a:r>
              <a:rPr lang="ru-RU" sz="8000" dirty="0" smtClean="0"/>
              <a:t>Сумеет личность человека</a:t>
            </a:r>
          </a:p>
          <a:p>
            <a:r>
              <a:rPr lang="ru-RU" sz="8000" dirty="0" smtClean="0"/>
              <a:t>И мы обязаны творить,</a:t>
            </a:r>
          </a:p>
          <a:p>
            <a:r>
              <a:rPr lang="ru-RU" sz="8000" dirty="0" smtClean="0"/>
              <a:t>Презрев все тяготы мирские,</a:t>
            </a:r>
          </a:p>
          <a:p>
            <a:r>
              <a:rPr lang="ru-RU" sz="8000" dirty="0" smtClean="0"/>
              <a:t>Чтоб истин светлых заложить</a:t>
            </a:r>
          </a:p>
          <a:p>
            <a:r>
              <a:rPr lang="ru-RU" sz="8000" dirty="0" smtClean="0"/>
              <a:t>Зачатки в души молодые,</a:t>
            </a:r>
          </a:p>
          <a:p>
            <a:r>
              <a:rPr lang="ru-RU" sz="8000" dirty="0" smtClean="0"/>
              <a:t>Чтоб верный путь им указать,</a:t>
            </a:r>
          </a:p>
          <a:p>
            <a:r>
              <a:rPr lang="ru-RU" sz="8000" dirty="0" smtClean="0"/>
              <a:t>Помочь в толпе не раствориться…</a:t>
            </a:r>
          </a:p>
          <a:p>
            <a:r>
              <a:rPr lang="ru-RU" sz="8000" dirty="0" smtClean="0"/>
              <a:t>Нам не дано предугадать,</a:t>
            </a:r>
          </a:p>
          <a:p>
            <a:r>
              <a:rPr lang="ru-RU" sz="8000" dirty="0" smtClean="0"/>
              <a:t>Но мы обязаны стремиться!</a:t>
            </a:r>
          </a:p>
          <a:p>
            <a:endParaRPr lang="ru-RU" sz="8000" dirty="0"/>
          </a:p>
          <a:p>
            <a:r>
              <a:rPr lang="ru-RU" sz="8000" dirty="0" smtClean="0"/>
              <a:t>                                                    Ф. Тютчев.</a:t>
            </a:r>
          </a:p>
          <a:p>
            <a:r>
              <a:rPr lang="ru-RU" sz="8000" dirty="0"/>
              <a:t> </a:t>
            </a:r>
            <a:r>
              <a:rPr lang="ru-RU" sz="8000" dirty="0" smtClean="0"/>
              <a:t>         </a:t>
            </a:r>
          </a:p>
          <a:p>
            <a:r>
              <a:rPr lang="ru-RU" sz="8000" dirty="0" smtClean="0"/>
              <a:t>                                                                                                                  </a:t>
            </a:r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1027" name="Picture 3" descr="C:\Users\виталий\AppData\Local\Microsoft\Windows\Temporary Internet Files\Content.IE5\DB83CA6P\MC9000890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084513"/>
            <a:ext cx="1463675" cy="18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399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Универсальные учебные действия-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</a:t>
            </a:r>
            <a:r>
              <a:rPr lang="ru-RU" sz="2800" dirty="0" smtClean="0"/>
              <a:t>умение учиться, т.е.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способность субъекта к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   саморазвитию и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самосовершенствованию                                       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путём сознательного и активного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присвоения нового социального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опыта.</a:t>
            </a:r>
          </a:p>
          <a:p>
            <a:endParaRPr lang="ru-RU" dirty="0"/>
          </a:p>
        </p:txBody>
      </p:sp>
      <p:pic>
        <p:nvPicPr>
          <p:cNvPr id="1026" name="Picture 2" descr="C:\Users\виталий\AppData\Local\Microsoft\Windows\Temporary Internet Files\Content.IE5\9XD5PAIS\MC9003553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15602"/>
            <a:ext cx="2370117" cy="239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03980"/>
            <a:ext cx="8219256" cy="5721499"/>
          </a:xfrm>
        </p:spPr>
        <p:txBody>
          <a:bodyPr/>
          <a:lstStyle/>
          <a:p>
            <a:r>
              <a:rPr lang="ru-RU" sz="3600" dirty="0" smtClean="0"/>
              <a:t>Литература- </a:t>
            </a:r>
            <a:r>
              <a:rPr lang="ru-RU" dirty="0" smtClean="0"/>
              <a:t>базовая учебная дисциплина,</a:t>
            </a:r>
          </a:p>
          <a:p>
            <a:r>
              <a:rPr lang="ru-RU" dirty="0" smtClean="0"/>
              <a:t>    формирующая духовный  облик и </a:t>
            </a:r>
          </a:p>
          <a:p>
            <a:r>
              <a:rPr lang="ru-RU" dirty="0" smtClean="0"/>
              <a:t>   нравственные ориентиры молодого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поколения.</a:t>
            </a:r>
            <a:endParaRPr lang="ru-RU" dirty="0"/>
          </a:p>
        </p:txBody>
      </p:sp>
      <p:pic>
        <p:nvPicPr>
          <p:cNvPr id="1026" name="Picture 2" descr="C:\Users\виталий\AppData\Local\Microsoft\Windows\Temporary Internet Files\Content.IE5\VCDCVMSJ\MC9004123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64730"/>
            <a:ext cx="2421802" cy="16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италий\AppData\Local\Microsoft\Windows\Temporary Internet Files\Content.IE5\9XD5PAIS\MC90023291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39899"/>
            <a:ext cx="1797113" cy="159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6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476672"/>
            <a:ext cx="8363272" cy="6381328"/>
          </a:xfrm>
        </p:spPr>
        <p:txBody>
          <a:bodyPr>
            <a:normAutofit/>
          </a:bodyPr>
          <a:lstStyle/>
          <a:p>
            <a:r>
              <a:rPr lang="ru-RU" dirty="0" smtClean="0"/>
              <a:t>         </a:t>
            </a:r>
            <a:r>
              <a:rPr lang="ru-RU" sz="4000" dirty="0" smtClean="0"/>
              <a:t>Личностные        действия</a:t>
            </a:r>
          </a:p>
          <a:p>
            <a:endParaRPr lang="ru-RU" dirty="0" smtClean="0"/>
          </a:p>
          <a:p>
            <a:r>
              <a:rPr lang="ru-RU" sz="4000" i="1" dirty="0" smtClean="0"/>
              <a:t>Самоопределение</a:t>
            </a:r>
          </a:p>
          <a:p>
            <a:r>
              <a:rPr lang="ru-RU" sz="4000" i="1" dirty="0" err="1" smtClean="0"/>
              <a:t>Смыслообразование</a:t>
            </a:r>
            <a:endParaRPr lang="ru-RU" sz="4000" i="1" dirty="0" smtClean="0"/>
          </a:p>
          <a:p>
            <a:r>
              <a:rPr lang="ru-RU" sz="4000" i="1" dirty="0" smtClean="0"/>
              <a:t>Нравственно-этическая ориентация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414842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</a:t>
            </a:r>
            <a:r>
              <a:rPr lang="ru-RU" sz="4000" dirty="0" smtClean="0"/>
              <a:t>Действия самоопределения</a:t>
            </a:r>
          </a:p>
          <a:p>
            <a:r>
              <a:rPr lang="ru-RU" sz="3600" i="1" dirty="0" smtClean="0"/>
              <a:t>Личностное</a:t>
            </a:r>
          </a:p>
          <a:p>
            <a:pPr algn="ctr"/>
            <a:r>
              <a:rPr lang="ru-RU" sz="3600" i="1" dirty="0" smtClean="0"/>
              <a:t>-</a:t>
            </a:r>
            <a:r>
              <a:rPr lang="ru-RU" sz="3600" dirty="0" smtClean="0"/>
              <a:t>самопознание</a:t>
            </a:r>
          </a:p>
          <a:p>
            <a:pPr algn="ctr"/>
            <a:r>
              <a:rPr lang="ru-RU" sz="3600" dirty="0" smtClean="0"/>
              <a:t>-самооценка</a:t>
            </a:r>
          </a:p>
          <a:p>
            <a:pPr algn="ctr"/>
            <a:r>
              <a:rPr lang="ru-RU" sz="3600" dirty="0" smtClean="0"/>
              <a:t>-идентичность</a:t>
            </a:r>
          </a:p>
          <a:p>
            <a:pPr algn="ctr"/>
            <a:r>
              <a:rPr lang="ru-RU" sz="3600" dirty="0" smtClean="0"/>
              <a:t>Профессиональное</a:t>
            </a:r>
          </a:p>
          <a:p>
            <a:pPr algn="ctr"/>
            <a:r>
              <a:rPr lang="ru-RU" sz="3600" dirty="0" smtClean="0"/>
              <a:t>Жизненное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728">
            <a:off x="206515" y="1628800"/>
            <a:ext cx="2195736" cy="14599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587">
            <a:off x="6462391" y="1006655"/>
            <a:ext cx="2304612" cy="1532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6404">
            <a:off x="206516" y="3284984"/>
            <a:ext cx="2565284" cy="17056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627">
            <a:off x="6686892" y="2780929"/>
            <a:ext cx="2348684" cy="1561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02870"/>
            <a:ext cx="1578640" cy="2374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993">
            <a:off x="995566" y="5033636"/>
            <a:ext cx="2339752" cy="15556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1842">
            <a:off x="6086972" y="4471606"/>
            <a:ext cx="2607806" cy="208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Действия </a:t>
            </a:r>
            <a:r>
              <a:rPr lang="ru-RU" dirty="0" err="1" smtClean="0"/>
              <a:t>смыслообразования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Сформированная учебная мотивация</a:t>
            </a:r>
          </a:p>
          <a:p>
            <a:r>
              <a:rPr lang="ru-RU" dirty="0" smtClean="0"/>
              <a:t>Осознанность учения и личная ответственность</a:t>
            </a:r>
          </a:p>
          <a:p>
            <a:r>
              <a:rPr lang="ru-RU" dirty="0" smtClean="0"/>
              <a:t>Адекватное реагирование </a:t>
            </a:r>
            <a:r>
              <a:rPr lang="ru-RU" smtClean="0"/>
              <a:t>на трудности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34237"/>
            <a:ext cx="3707904" cy="24653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86408"/>
            <a:ext cx="3779839" cy="251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5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Действия нравственно-этического оценивания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Положительные нравственные качества.</a:t>
            </a:r>
          </a:p>
          <a:p>
            <a:r>
              <a:rPr lang="ru-RU" dirty="0" smtClean="0"/>
              <a:t>Адекватное оценивание своих и чужих поступков.</a:t>
            </a:r>
          </a:p>
          <a:p>
            <a:r>
              <a:rPr lang="ru-RU" dirty="0" smtClean="0"/>
              <a:t>Нетерпимость и умение противостоять действиям и влияниям, представляющим угрозу жизни </a:t>
            </a:r>
            <a:r>
              <a:rPr lang="ru-RU" smtClean="0"/>
              <a:t>и здоровью.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462" y="5120281"/>
            <a:ext cx="1928516" cy="12822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11" y="4581128"/>
            <a:ext cx="2947499" cy="19597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961543"/>
            <a:ext cx="2405999" cy="15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60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заданий для формирования ЛУУД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99989"/>
            <a:ext cx="8085584" cy="495801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Участие в проектах</a:t>
            </a:r>
          </a:p>
          <a:p>
            <a:r>
              <a:rPr lang="ru-RU" dirty="0" smtClean="0"/>
              <a:t>Творческие задания</a:t>
            </a:r>
          </a:p>
          <a:p>
            <a:r>
              <a:rPr lang="ru-RU" dirty="0" smtClean="0"/>
              <a:t>Зрительное,  моторное, вербальное восприятие музыки</a:t>
            </a:r>
          </a:p>
          <a:p>
            <a:r>
              <a:rPr lang="ru-RU" dirty="0" smtClean="0"/>
              <a:t>Мысленное воспроизведение картины, ситуации, видеофильма</a:t>
            </a:r>
          </a:p>
          <a:p>
            <a:r>
              <a:rPr lang="ru-RU" dirty="0" smtClean="0"/>
              <a:t>Самооценка  события, происшествия</a:t>
            </a:r>
          </a:p>
          <a:p>
            <a:r>
              <a:rPr lang="ru-RU" dirty="0" smtClean="0"/>
              <a:t>Методы критического мышления</a:t>
            </a:r>
          </a:p>
          <a:p>
            <a:r>
              <a:rPr lang="ru-RU" dirty="0" smtClean="0"/>
              <a:t>Дневники достижений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749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1294</Words>
  <Application>Microsoft Office PowerPoint</Application>
  <PresentationFormat>Экран (4:3)</PresentationFormat>
  <Paragraphs>195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Работа над формированием  личностных УУД на уроках литературного чтения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Действия смыслообразования</vt:lpstr>
      <vt:lpstr>Действия нравственно-этического оценивания</vt:lpstr>
      <vt:lpstr>Виды заданий для формирования ЛУУД</vt:lpstr>
      <vt:lpstr>Современные образовательные технологии</vt:lpstr>
      <vt:lpstr>Технология продуктивного чтения Цель-понимание  текстовой информации, выраженной в явном и неявном виде</vt:lpstr>
      <vt:lpstr>Посмотрим, как выглядит продуктивное чтение на уроке</vt:lpstr>
      <vt:lpstr>Презентация PowerPoint</vt:lpstr>
      <vt:lpstr>Методы критического мышления критическое мышление-информация-знания-понимание-применение-формирование точки зрения, суждения-принятие решения</vt:lpstr>
      <vt:lpstr>Дискуссионная карта Цель: развивать у учащихся умение переходить на иную точку зрения и обосновывать своё мнение. Формировать оценочные суждения.</vt:lpstr>
      <vt:lpstr>Метод Пятистишье (японская форма поэзии)</vt:lpstr>
      <vt:lpstr>2-вариант</vt:lpstr>
      <vt:lpstr>Пример</vt:lpstr>
      <vt:lpstr>Технология оценивания учебных успехов</vt:lpstr>
      <vt:lpstr>Презентация PowerPoint</vt:lpstr>
      <vt:lpstr>Технология проектной деятельности</vt:lpstr>
      <vt:lpstr>Информационно-коммуникационная технология</vt:lpstr>
      <vt:lpstr>Учебное сотрудничество</vt:lpstr>
      <vt:lpstr>Нетрадиционные  уроки</vt:lpstr>
      <vt:lpstr>Наше творчество</vt:lpstr>
      <vt:lpstr>Рефлексия-обязательное условие саморазвития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над формированием  личностных УУД на уроках литературного чтения</dc:title>
  <dc:creator>виталий</dc:creator>
  <cp:lastModifiedBy>Виталий</cp:lastModifiedBy>
  <cp:revision>77</cp:revision>
  <dcterms:created xsi:type="dcterms:W3CDTF">2013-12-23T17:02:30Z</dcterms:created>
  <dcterms:modified xsi:type="dcterms:W3CDTF">2014-03-28T04:44:11Z</dcterms:modified>
</cp:coreProperties>
</file>