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6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9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9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61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5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7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87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3DD7-4A83-4C22-AAD4-9757FEA27E4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72B6-60B7-4F61-8368-50DE2A2C1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7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24.fastpic.ru/big/2011/0706/2d/01906836cb2ab7470d29cf899fbb112d.gif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wer.ru/files/u771081/screen12/Roseqx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esktop.kazansoft.ru/bigimages/flowers/roses/img-a613d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arie\3%20&#1082;&#1083;&#1072;&#1089;&#1089;\&#1051;&#1048;&#1058;&#1045;&#1056;&#1040;&#1058;&#1059;&#1056;&#1040;\&#1043;&#1072;&#1088;&#1096;&#1080;&#1085;\&#1043;&#1072;&#1088;&#1096;&#1080;&#1085;\82_Anton_Rubinshtein_-_Melodiya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nterpres.ru/catalog/images/068793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orum.exler.ru/arc/uploads/56/post-127428782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clker.com/cliparts/6/3/3/4/11970934601866549666johnny_automatic_rose_1.svg.hi.p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-20638" y="990600"/>
            <a:ext cx="9164638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4800" b="1">
                <a:solidFill>
                  <a:srgbClr val="008000"/>
                </a:solidFill>
              </a:rPr>
              <a:t>Урок литературного чтения 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4800" b="1">
                <a:solidFill>
                  <a:srgbClr val="008000"/>
                </a:solidFill>
              </a:rPr>
              <a:t>          в 4  классе </a:t>
            </a:r>
          </a:p>
        </p:txBody>
      </p:sp>
      <p:pic>
        <p:nvPicPr>
          <p:cNvPr id="19465" name="Picture 9" descr="Картинка 19 из 115317">
            <a:hlinkClick r:id="rId2"/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800"/>
            <a:ext cx="4267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106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46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4214813" cy="315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800px-Bufo_virid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5800"/>
            <a:ext cx="4572000" cy="297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8000"/>
                </a:solidFill>
              </a:rPr>
              <a:t>Роза –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8000"/>
                </a:solidFill>
              </a:rPr>
              <a:t>символ добра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0" y="48006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8000"/>
                </a:solidFill>
              </a:rPr>
              <a:t>Жаба –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8000"/>
                </a:solidFill>
              </a:rPr>
              <a:t>символ зла</a:t>
            </a:r>
          </a:p>
        </p:txBody>
      </p:sp>
    </p:spTree>
    <p:extLst>
      <p:ext uri="{BB962C8B-B14F-4D97-AF65-F5344CB8AC3E}">
        <p14:creationId xmlns:p14="http://schemas.microsoft.com/office/powerpoint/2010/main" val="571381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71600" y="6096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pic>
        <p:nvPicPr>
          <p:cNvPr id="16394" name="Picture 1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5800"/>
            <a:ext cx="507682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1913" y="4800600"/>
            <a:ext cx="92154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sz="3200" i="1">
                <a:solidFill>
                  <a:srgbClr val="008000"/>
                </a:solidFill>
                <a:latin typeface="Verdana" pitchFamily="34" charset="0"/>
              </a:rPr>
              <a:t>Пусть ваша душа будет также прекрасна, </a:t>
            </a:r>
          </a:p>
          <a:p>
            <a:pPr algn="ctr" eaLnBrk="1" hangingPunct="1"/>
            <a:r>
              <a:rPr lang="ru-RU" sz="3200" i="1">
                <a:solidFill>
                  <a:srgbClr val="008000"/>
                </a:solidFill>
                <a:latin typeface="Verdana" pitchFamily="34" charset="0"/>
              </a:rPr>
              <a:t>как этот удивительный цветок. </a:t>
            </a:r>
          </a:p>
          <a:p>
            <a:pPr algn="ctr" eaLnBrk="1" hangingPunct="1"/>
            <a:r>
              <a:rPr lang="ru-RU" sz="3200" i="1">
                <a:solidFill>
                  <a:srgbClr val="008000"/>
                </a:solidFill>
                <a:latin typeface="Verdana" pitchFamily="34" charset="0"/>
              </a:rPr>
              <a:t>Учитесь у мира только хорошему.</a:t>
            </a:r>
          </a:p>
        </p:txBody>
      </p:sp>
    </p:spTree>
    <p:extLst>
      <p:ext uri="{BB962C8B-B14F-4D97-AF65-F5344CB8AC3E}">
        <p14:creationId xmlns:p14="http://schemas.microsoft.com/office/powerpoint/2010/main" val="325505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9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Мои документы\Наташа\Школа\Чтение\Гаршин\708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434816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/>
          </p:cNvSpPr>
          <p:nvPr/>
        </p:nvSpPr>
        <p:spPr bwMode="auto">
          <a:xfrm>
            <a:off x="4191000" y="1447800"/>
            <a:ext cx="424815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/>
          <a:p>
            <a:pPr algn="r" eaLnBrk="1" hangingPunct="1">
              <a:spcBef>
                <a:spcPct val="20000"/>
              </a:spcBef>
            </a:pPr>
            <a:r>
              <a:rPr lang="ru-RU" sz="3700" b="1">
                <a:solidFill>
                  <a:srgbClr val="006600"/>
                </a:solidFill>
              </a:rPr>
              <a:t>Всеволод</a:t>
            </a:r>
          </a:p>
          <a:p>
            <a:pPr algn="r" eaLnBrk="1" hangingPunct="1">
              <a:spcBef>
                <a:spcPct val="20000"/>
              </a:spcBef>
            </a:pPr>
            <a:r>
              <a:rPr lang="ru-RU" sz="3700" b="1">
                <a:solidFill>
                  <a:srgbClr val="006600"/>
                </a:solidFill>
              </a:rPr>
              <a:t> Михайлович </a:t>
            </a:r>
          </a:p>
          <a:p>
            <a:pPr algn="r" eaLnBrk="1" hangingPunct="1">
              <a:spcBef>
                <a:spcPct val="20000"/>
              </a:spcBef>
            </a:pPr>
            <a:r>
              <a:rPr lang="ru-RU" sz="3700" b="1">
                <a:solidFill>
                  <a:srgbClr val="006600"/>
                </a:solidFill>
              </a:rPr>
              <a:t>Гаршин </a:t>
            </a:r>
            <a:br>
              <a:rPr lang="ru-RU" sz="3700" b="1">
                <a:solidFill>
                  <a:srgbClr val="006600"/>
                </a:solidFill>
              </a:rPr>
            </a:br>
            <a:r>
              <a:rPr lang="ru-RU" sz="3700" b="1">
                <a:solidFill>
                  <a:srgbClr val="006600"/>
                </a:solidFill>
              </a:rPr>
              <a:t>(1855-1888)</a:t>
            </a:r>
            <a:endParaRPr lang="ru-RU" sz="3700">
              <a:solidFill>
                <a:srgbClr val="006600"/>
              </a:solidFill>
            </a:endParaRPr>
          </a:p>
        </p:txBody>
      </p:sp>
      <p:pic>
        <p:nvPicPr>
          <p:cNvPr id="5126" name="82_Anton_Rubinshtein_-_Melodiy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613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26971" fill="hold"/>
                                        <p:tgtEl>
                                          <p:spTgt spid="5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6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Картинка 6 из 10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213225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21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2371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6000" b="1">
                <a:solidFill>
                  <a:srgbClr val="008000"/>
                </a:solidFill>
              </a:rPr>
              <a:t>Цели: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8915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600">
                <a:solidFill>
                  <a:srgbClr val="008000"/>
                </a:solidFill>
              </a:rPr>
              <a:t>Знакомство с произведением В.М.Гаршина «Сказка о жабе и розе»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600">
                <a:solidFill>
                  <a:srgbClr val="008000"/>
                </a:solidFill>
              </a:rPr>
              <a:t>Выявление главной идеи произведения через характеристику героев и художественные особенности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600">
                <a:solidFill>
                  <a:srgbClr val="008000"/>
                </a:solidFill>
              </a:rPr>
              <a:t>Осмысление мира как воплощение добра и зла</a:t>
            </a:r>
          </a:p>
        </p:txBody>
      </p:sp>
    </p:spTree>
    <p:extLst>
      <p:ext uri="{BB962C8B-B14F-4D97-AF65-F5344CB8AC3E}">
        <p14:creationId xmlns:p14="http://schemas.microsoft.com/office/powerpoint/2010/main" val="1380758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81400" y="152400"/>
            <a:ext cx="2565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4800" b="1">
                <a:solidFill>
                  <a:srgbClr val="008000"/>
                </a:solidFill>
              </a:rPr>
              <a:t>Задачи: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648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1">
                <a:solidFill>
                  <a:srgbClr val="008000"/>
                </a:solidFill>
              </a:rPr>
              <a:t>Познакомиться с содержанием сказки, ее героями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1">
                <a:solidFill>
                  <a:srgbClr val="008000"/>
                </a:solidFill>
              </a:rPr>
              <a:t>Раскрыть образ героев сказки: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008000"/>
                </a:solidFill>
              </a:rPr>
              <a:t>Внешний вид героев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008000"/>
                </a:solidFill>
              </a:rPr>
              <a:t>Характер героев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008000"/>
                </a:solidFill>
              </a:rPr>
              <a:t>Взаимоотношения героев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008000"/>
                </a:solidFill>
              </a:rPr>
              <a:t>Мечты героев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ru-RU" sz="2400" b="1">
                <a:solidFill>
                  <a:srgbClr val="008000"/>
                </a:solidFill>
              </a:rPr>
              <a:t>Характеристика действий и поступков героев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1">
                <a:solidFill>
                  <a:srgbClr val="008000"/>
                </a:solidFill>
              </a:rPr>
              <a:t>Определить художественные особенности сказки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ru-RU" sz="32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14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95600" y="19812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35025" y="1185863"/>
            <a:ext cx="74771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Мир жабы злобен;</a:t>
            </a:r>
            <a:endParaRPr lang="ru-RU" sz="3600">
              <a:solidFill>
                <a:srgbClr val="008000"/>
              </a:solidFill>
            </a:endParaRP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Нам предстоит его раскрыть.</a:t>
            </a:r>
            <a:endParaRPr lang="ru-RU" sz="3600">
              <a:solidFill>
                <a:srgbClr val="008000"/>
              </a:solidFill>
            </a:endParaRP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А роза, милое созданье,</a:t>
            </a:r>
            <a:endParaRPr lang="ru-RU" sz="3600">
              <a:solidFill>
                <a:srgbClr val="008000"/>
              </a:solidFill>
            </a:endParaRP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Она сотворена любить.</a:t>
            </a:r>
            <a:endParaRPr lang="ru-RU" sz="3600">
              <a:solidFill>
                <a:srgbClr val="008000"/>
              </a:solidFill>
            </a:endParaRP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Вот эти два противоречья</a:t>
            </a:r>
            <a:endParaRPr lang="ru-RU" sz="3600">
              <a:solidFill>
                <a:srgbClr val="008000"/>
              </a:solidFill>
            </a:endParaRP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Без них никак нельзя нам быть.</a:t>
            </a:r>
            <a:endParaRPr lang="ru-RU" sz="3600">
              <a:solidFill>
                <a:srgbClr val="008000"/>
              </a:solidFill>
            </a:endParaRP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Задача наша на сегодня-</a:t>
            </a:r>
          </a:p>
          <a:p>
            <a:pPr algn="ctr" eaLnBrk="1" hangingPunct="1"/>
            <a:r>
              <a:rPr lang="ru-RU" sz="3600" b="1">
                <a:solidFill>
                  <a:srgbClr val="008000"/>
                </a:solidFill>
              </a:rPr>
              <a:t>Добро и зло разоблачить.</a:t>
            </a:r>
            <a:endParaRPr lang="ru-RU" sz="36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22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38400" y="5334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19400" y="533400"/>
            <a:ext cx="4140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4400" b="1">
                <a:solidFill>
                  <a:srgbClr val="008000"/>
                </a:solidFill>
              </a:rPr>
              <a:t>Задача урока</a:t>
            </a:r>
            <a:r>
              <a:rPr lang="ru-RU" sz="6000" b="1">
                <a:solidFill>
                  <a:srgbClr val="008000"/>
                </a:solidFill>
              </a:rPr>
              <a:t>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2895600"/>
            <a:ext cx="8915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3600">
                <a:solidFill>
                  <a:srgbClr val="008000"/>
                </a:solidFill>
              </a:rPr>
              <a:t>Раскрыть понятия «ДОБРО» и «ЗЛО» через характеристику героев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ru-RU" sz="3600">
              <a:solidFill>
                <a:srgbClr val="008000"/>
              </a:solidFill>
            </a:endParaRPr>
          </a:p>
        </p:txBody>
      </p:sp>
      <p:pic>
        <p:nvPicPr>
          <p:cNvPr id="10254" name="Picture 14" descr="Картинка 44 из 2874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18025"/>
            <a:ext cx="2209800" cy="1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0" name="Picture 20" descr="Картинка 6 из 8226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8049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24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6106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4400" b="1" i="1">
                <a:solidFill>
                  <a:srgbClr val="008000"/>
                </a:solidFill>
              </a:rPr>
              <a:t>Добро</a:t>
            </a:r>
            <a:r>
              <a:rPr lang="ru-RU" sz="4400">
                <a:solidFill>
                  <a:srgbClr val="008000"/>
                </a:solidFill>
              </a:rPr>
              <a:t> – нечто положительное, хорошее, полезное, противоположное злу.</a:t>
            </a:r>
          </a:p>
          <a:p>
            <a:pPr eaLnBrk="1" hangingPunct="1"/>
            <a:endParaRPr lang="ru-RU" sz="4400">
              <a:solidFill>
                <a:srgbClr val="008000"/>
              </a:solidFill>
            </a:endParaRPr>
          </a:p>
          <a:p>
            <a:pPr eaLnBrk="1" hangingPunct="1"/>
            <a:r>
              <a:rPr lang="ru-RU" sz="4400" b="1" i="1">
                <a:solidFill>
                  <a:srgbClr val="008000"/>
                </a:solidFill>
              </a:rPr>
              <a:t>Зло </a:t>
            </a:r>
            <a:r>
              <a:rPr lang="ru-RU" sz="4400">
                <a:solidFill>
                  <a:srgbClr val="008000"/>
                </a:solidFill>
              </a:rPr>
              <a:t>– нечто дурное, вредное, противоположное добру.</a:t>
            </a:r>
          </a:p>
        </p:txBody>
      </p:sp>
    </p:spTree>
    <p:extLst>
      <p:ext uri="{BB962C8B-B14F-4D97-AF65-F5344CB8AC3E}">
        <p14:creationId xmlns:p14="http://schemas.microsoft.com/office/powerpoint/2010/main" val="780909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47800" y="1828800"/>
            <a:ext cx="6562725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 eaLnBrk="1" hangingPunct="1">
              <a:tabLst>
                <a:tab pos="457200" algn="l"/>
              </a:tabLst>
            </a:pPr>
            <a:endParaRPr lang="ru-RU"/>
          </a:p>
          <a:p>
            <a:pPr marL="342900" indent="-342900" eaLnBrk="1" hangingPunct="1">
              <a:buFontTx/>
              <a:buAutoNum type="arabicPeriod"/>
              <a:tabLst>
                <a:tab pos="457200" algn="l"/>
              </a:tabLst>
            </a:pPr>
            <a:r>
              <a:rPr lang="ru-RU" sz="4000">
                <a:solidFill>
                  <a:srgbClr val="008000"/>
                </a:solidFill>
              </a:rPr>
              <a:t>Окружающая обстановка</a:t>
            </a:r>
          </a:p>
          <a:p>
            <a:pPr marL="342900" indent="-342900" eaLnBrk="1" hangingPunct="1">
              <a:buFontTx/>
              <a:buAutoNum type="arabicPeriod"/>
              <a:tabLst>
                <a:tab pos="457200" algn="l"/>
              </a:tabLst>
            </a:pPr>
            <a:r>
              <a:rPr lang="ru-RU" sz="4000">
                <a:solidFill>
                  <a:srgbClr val="008000"/>
                </a:solidFill>
              </a:rPr>
              <a:t>Внешний вид</a:t>
            </a:r>
          </a:p>
          <a:p>
            <a:pPr marL="342900" indent="-342900" eaLnBrk="1" hangingPunct="1">
              <a:buFontTx/>
              <a:buAutoNum type="arabicPeriod"/>
              <a:tabLst>
                <a:tab pos="457200" algn="l"/>
              </a:tabLst>
            </a:pPr>
            <a:r>
              <a:rPr lang="ru-RU" sz="4000">
                <a:solidFill>
                  <a:srgbClr val="008000"/>
                </a:solidFill>
              </a:rPr>
              <a:t>Действия</a:t>
            </a:r>
          </a:p>
          <a:p>
            <a:pPr marL="342900" indent="-342900" eaLnBrk="1" hangingPunct="1">
              <a:buFontTx/>
              <a:buAutoNum type="arabicPeriod"/>
              <a:tabLst>
                <a:tab pos="457200" algn="l"/>
              </a:tabLst>
            </a:pPr>
            <a:r>
              <a:rPr lang="ru-RU" sz="4000">
                <a:solidFill>
                  <a:srgbClr val="008000"/>
                </a:solidFill>
              </a:rPr>
              <a:t>Мечты, эмоции, чувства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0" y="1066800"/>
            <a:ext cx="563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4400" b="1">
                <a:solidFill>
                  <a:srgbClr val="008000"/>
                </a:solidFill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2209522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Экран (4:3)</PresentationFormat>
  <Paragraphs>44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Елена</cp:lastModifiedBy>
  <cp:revision>1</cp:revision>
  <dcterms:created xsi:type="dcterms:W3CDTF">2014-11-16T17:19:59Z</dcterms:created>
  <dcterms:modified xsi:type="dcterms:W3CDTF">2014-11-16T17:21:26Z</dcterms:modified>
</cp:coreProperties>
</file>