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3DD7-4A83-4C22-AAD4-9757FEA27E4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2B6-60B7-4F61-8368-50DE2A2C1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466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3DD7-4A83-4C22-AAD4-9757FEA27E4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2B6-60B7-4F61-8368-50DE2A2C1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89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3DD7-4A83-4C22-AAD4-9757FEA27E4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2B6-60B7-4F61-8368-50DE2A2C1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0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3DD7-4A83-4C22-AAD4-9757FEA27E4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2B6-60B7-4F61-8368-50DE2A2C1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33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3DD7-4A83-4C22-AAD4-9757FEA27E4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2B6-60B7-4F61-8368-50DE2A2C1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49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3DD7-4A83-4C22-AAD4-9757FEA27E4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2B6-60B7-4F61-8368-50DE2A2C1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61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3DD7-4A83-4C22-AAD4-9757FEA27E4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2B6-60B7-4F61-8368-50DE2A2C1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55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3DD7-4A83-4C22-AAD4-9757FEA27E4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2B6-60B7-4F61-8368-50DE2A2C1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17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3DD7-4A83-4C22-AAD4-9757FEA27E4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2B6-60B7-4F61-8368-50DE2A2C1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4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3DD7-4A83-4C22-AAD4-9757FEA27E4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2B6-60B7-4F61-8368-50DE2A2C1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70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F3DD7-4A83-4C22-AAD4-9757FEA27E4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72B6-60B7-4F61-8368-50DE2A2C1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87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3DD7-4A83-4C22-AAD4-9757FEA27E4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A72B6-60B7-4F61-8368-50DE2A2C1F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57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i24.fastpic.ru/big/2011/0706/2d/01906836cb2ab7470d29cf899fbb112d.gif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cwer.ru/files/u771081/screen12/Roseqx0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desktop.kazansoft.ru/bigimages/flowers/roses/img-a613d.jp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Marie\3%20&#1082;&#1083;&#1072;&#1089;&#1089;\&#1051;&#1048;&#1058;&#1045;&#1056;&#1040;&#1058;&#1059;&#1056;&#1040;\&#1043;&#1072;&#1088;&#1096;&#1080;&#1085;\&#1043;&#1072;&#1088;&#1096;&#1080;&#1085;\82_Anton_Rubinshtein_-_Melodiya.mp3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interpres.ru/catalog/images/068793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forum.exler.ru/arc/uploads/56/post-1274287826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www.clker.com/cliparts/6/3/3/4/11970934601866549666johnny_automatic_rose_1.svg.hi.pn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-20638" y="990600"/>
            <a:ext cx="9164638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ru-RU" sz="4800" b="1">
                <a:solidFill>
                  <a:srgbClr val="008000"/>
                </a:solidFill>
              </a:rPr>
              <a:t>Урок литературного чтения 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ru-RU" sz="4800" b="1">
                <a:solidFill>
                  <a:srgbClr val="008000"/>
                </a:solidFill>
              </a:rPr>
              <a:t>          в 4  классе </a:t>
            </a:r>
          </a:p>
        </p:txBody>
      </p:sp>
      <p:pic>
        <p:nvPicPr>
          <p:cNvPr id="19465" name="Picture 9" descr="Картинка 19 из 115317">
            <a:hlinkClick r:id="rId2"/>
          </p:cNvPr>
          <p:cNvPicPr>
            <a:picLocks noChangeAspect="1" noChangeArrowheads="1" noCrop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971800"/>
            <a:ext cx="426720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106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Картинка 46 из 13600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"/>
            <a:ext cx="4214813" cy="315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 descr="800px-Bufo_viridi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85800"/>
            <a:ext cx="4572000" cy="297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" y="4876800"/>
            <a:ext cx="4343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008000"/>
                </a:solidFill>
              </a:rPr>
              <a:t>Роза –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008000"/>
                </a:solidFill>
              </a:rPr>
              <a:t>символ добра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572000" y="4800600"/>
            <a:ext cx="4343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008000"/>
                </a:solidFill>
              </a:rPr>
              <a:t>Жаба –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3200" b="1">
                <a:solidFill>
                  <a:srgbClr val="008000"/>
                </a:solidFill>
              </a:rPr>
              <a:t>символ зла</a:t>
            </a:r>
          </a:p>
        </p:txBody>
      </p:sp>
    </p:spTree>
    <p:extLst>
      <p:ext uri="{BB962C8B-B14F-4D97-AF65-F5344CB8AC3E}">
        <p14:creationId xmlns:p14="http://schemas.microsoft.com/office/powerpoint/2010/main" val="571381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371600" y="609600"/>
            <a:ext cx="716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pic>
        <p:nvPicPr>
          <p:cNvPr id="16394" name="Picture 1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685800"/>
            <a:ext cx="5076825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61913" y="4800600"/>
            <a:ext cx="9215437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ru-RU" sz="3200" i="1">
                <a:solidFill>
                  <a:srgbClr val="008000"/>
                </a:solidFill>
                <a:latin typeface="Verdana" pitchFamily="34" charset="0"/>
              </a:rPr>
              <a:t>Пусть ваша душа будет также прекрасна, </a:t>
            </a:r>
          </a:p>
          <a:p>
            <a:pPr algn="ctr" eaLnBrk="1" hangingPunct="1"/>
            <a:r>
              <a:rPr lang="ru-RU" sz="3200" i="1">
                <a:solidFill>
                  <a:srgbClr val="008000"/>
                </a:solidFill>
                <a:latin typeface="Verdana" pitchFamily="34" charset="0"/>
              </a:rPr>
              <a:t>как этот удивительный цветок. </a:t>
            </a:r>
          </a:p>
          <a:p>
            <a:pPr algn="ctr" eaLnBrk="1" hangingPunct="1"/>
            <a:r>
              <a:rPr lang="ru-RU" sz="3200" i="1">
                <a:solidFill>
                  <a:srgbClr val="008000"/>
                </a:solidFill>
                <a:latin typeface="Verdana" pitchFamily="34" charset="0"/>
              </a:rPr>
              <a:t>Учитесь у мира только хорошему.</a:t>
            </a:r>
          </a:p>
        </p:txBody>
      </p:sp>
    </p:spTree>
    <p:extLst>
      <p:ext uri="{BB962C8B-B14F-4D97-AF65-F5344CB8AC3E}">
        <p14:creationId xmlns:p14="http://schemas.microsoft.com/office/powerpoint/2010/main" val="3255059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09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Мои документы\Наташа\Школа\Чтение\Гаршин\708r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4348163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/>
          </p:cNvSpPr>
          <p:nvPr/>
        </p:nvSpPr>
        <p:spPr bwMode="auto">
          <a:xfrm>
            <a:off x="4191000" y="1447800"/>
            <a:ext cx="4248150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18288"/>
          <a:lstStyle/>
          <a:p>
            <a:pPr algn="r" eaLnBrk="1" hangingPunct="1">
              <a:spcBef>
                <a:spcPct val="20000"/>
              </a:spcBef>
            </a:pPr>
            <a:r>
              <a:rPr lang="ru-RU" sz="3700" b="1">
                <a:solidFill>
                  <a:srgbClr val="006600"/>
                </a:solidFill>
              </a:rPr>
              <a:t>Всеволод</a:t>
            </a:r>
          </a:p>
          <a:p>
            <a:pPr algn="r" eaLnBrk="1" hangingPunct="1">
              <a:spcBef>
                <a:spcPct val="20000"/>
              </a:spcBef>
            </a:pPr>
            <a:r>
              <a:rPr lang="ru-RU" sz="3700" b="1">
                <a:solidFill>
                  <a:srgbClr val="006600"/>
                </a:solidFill>
              </a:rPr>
              <a:t> Михайлович </a:t>
            </a:r>
          </a:p>
          <a:p>
            <a:pPr algn="r" eaLnBrk="1" hangingPunct="1">
              <a:spcBef>
                <a:spcPct val="20000"/>
              </a:spcBef>
            </a:pPr>
            <a:r>
              <a:rPr lang="ru-RU" sz="3700" b="1">
                <a:solidFill>
                  <a:srgbClr val="006600"/>
                </a:solidFill>
              </a:rPr>
              <a:t>Гаршин </a:t>
            </a:r>
            <a:br>
              <a:rPr lang="ru-RU" sz="3700" b="1">
                <a:solidFill>
                  <a:srgbClr val="006600"/>
                </a:solidFill>
              </a:rPr>
            </a:br>
            <a:r>
              <a:rPr lang="ru-RU" sz="3700" b="1">
                <a:solidFill>
                  <a:srgbClr val="006600"/>
                </a:solidFill>
              </a:rPr>
              <a:t>(1855-1888)</a:t>
            </a:r>
            <a:endParaRPr lang="ru-RU" sz="3700">
              <a:solidFill>
                <a:srgbClr val="006600"/>
              </a:solidFill>
            </a:endParaRPr>
          </a:p>
        </p:txBody>
      </p:sp>
      <p:pic>
        <p:nvPicPr>
          <p:cNvPr id="5126" name="82_Anton_Rubinshtein_-_Melodiy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324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6131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26971" fill="hold"/>
                                        <p:tgtEl>
                                          <p:spTgt spid="51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6"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6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 descr="Картинка 6 из 10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1000"/>
            <a:ext cx="4213225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821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733800" y="457200"/>
            <a:ext cx="2371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ru-RU" sz="6000" b="1">
                <a:solidFill>
                  <a:srgbClr val="008000"/>
                </a:solidFill>
              </a:rPr>
              <a:t>Цели: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28600" y="1371600"/>
            <a:ext cx="89154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3600">
                <a:solidFill>
                  <a:srgbClr val="008000"/>
                </a:solidFill>
              </a:rPr>
              <a:t>Знакомство с произведением В.М.Гаршина «Сказка о жабе и розе»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3600">
                <a:solidFill>
                  <a:srgbClr val="008000"/>
                </a:solidFill>
              </a:rPr>
              <a:t>Выявление главной идеи произведения через характеристику героев и художественные особенности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3600">
                <a:solidFill>
                  <a:srgbClr val="008000"/>
                </a:solidFill>
              </a:rPr>
              <a:t>Осмысление мира как воплощение добра и зла</a:t>
            </a:r>
          </a:p>
        </p:txBody>
      </p:sp>
    </p:spTree>
    <p:extLst>
      <p:ext uri="{BB962C8B-B14F-4D97-AF65-F5344CB8AC3E}">
        <p14:creationId xmlns:p14="http://schemas.microsoft.com/office/powerpoint/2010/main" val="1380758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14400" y="8382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581400" y="152400"/>
            <a:ext cx="2565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ru-RU" sz="4800" b="1">
                <a:solidFill>
                  <a:srgbClr val="008000"/>
                </a:solidFill>
              </a:rPr>
              <a:t>Задачи: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28600" y="762000"/>
            <a:ext cx="8915400" cy="648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sz="3200" b="1">
                <a:solidFill>
                  <a:srgbClr val="008000"/>
                </a:solidFill>
              </a:rPr>
              <a:t>Познакомиться с содержанием сказки, ее героями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sz="3200" b="1">
                <a:solidFill>
                  <a:srgbClr val="008000"/>
                </a:solidFill>
              </a:rPr>
              <a:t>Раскрыть образ героев сказки:</a:t>
            </a:r>
          </a:p>
          <a:p>
            <a:pPr lvl="2" eaLnBrk="1" hangingPunct="1">
              <a:spcBef>
                <a:spcPct val="50000"/>
              </a:spcBef>
              <a:buFontTx/>
              <a:buChar char="•"/>
            </a:pPr>
            <a:r>
              <a:rPr lang="ru-RU" sz="2400" b="1">
                <a:solidFill>
                  <a:srgbClr val="008000"/>
                </a:solidFill>
              </a:rPr>
              <a:t>Внешний вид героев</a:t>
            </a:r>
          </a:p>
          <a:p>
            <a:pPr lvl="2" eaLnBrk="1" hangingPunct="1">
              <a:spcBef>
                <a:spcPct val="50000"/>
              </a:spcBef>
              <a:buFontTx/>
              <a:buChar char="•"/>
            </a:pPr>
            <a:r>
              <a:rPr lang="ru-RU" sz="2400" b="1">
                <a:solidFill>
                  <a:srgbClr val="008000"/>
                </a:solidFill>
              </a:rPr>
              <a:t>Характер героев</a:t>
            </a:r>
          </a:p>
          <a:p>
            <a:pPr lvl="2" eaLnBrk="1" hangingPunct="1">
              <a:spcBef>
                <a:spcPct val="50000"/>
              </a:spcBef>
              <a:buFontTx/>
              <a:buChar char="•"/>
            </a:pPr>
            <a:r>
              <a:rPr lang="ru-RU" sz="2400" b="1">
                <a:solidFill>
                  <a:srgbClr val="008000"/>
                </a:solidFill>
              </a:rPr>
              <a:t>Взаимоотношения героев</a:t>
            </a:r>
          </a:p>
          <a:p>
            <a:pPr lvl="2" eaLnBrk="1" hangingPunct="1">
              <a:spcBef>
                <a:spcPct val="50000"/>
              </a:spcBef>
              <a:buFontTx/>
              <a:buChar char="•"/>
            </a:pPr>
            <a:r>
              <a:rPr lang="ru-RU" sz="2400" b="1">
                <a:solidFill>
                  <a:srgbClr val="008000"/>
                </a:solidFill>
              </a:rPr>
              <a:t>Мечты героев</a:t>
            </a:r>
          </a:p>
          <a:p>
            <a:pPr lvl="2" eaLnBrk="1" hangingPunct="1">
              <a:spcBef>
                <a:spcPct val="50000"/>
              </a:spcBef>
              <a:buFontTx/>
              <a:buChar char="•"/>
            </a:pPr>
            <a:r>
              <a:rPr lang="ru-RU" sz="2400" b="1">
                <a:solidFill>
                  <a:srgbClr val="008000"/>
                </a:solidFill>
              </a:rPr>
              <a:t>Характеристика действий и поступков героев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sz="3200" b="1">
                <a:solidFill>
                  <a:srgbClr val="008000"/>
                </a:solidFill>
              </a:rPr>
              <a:t>Определить художественные особенности сказки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ru-RU" sz="3200" b="1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414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895600" y="1981200"/>
            <a:ext cx="480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835025" y="1185863"/>
            <a:ext cx="7477125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ru-RU" sz="3600" b="1">
                <a:solidFill>
                  <a:srgbClr val="008000"/>
                </a:solidFill>
              </a:rPr>
              <a:t>Мир жабы злобен;</a:t>
            </a:r>
            <a:endParaRPr lang="ru-RU" sz="3600">
              <a:solidFill>
                <a:srgbClr val="008000"/>
              </a:solidFill>
            </a:endParaRPr>
          </a:p>
          <a:p>
            <a:pPr algn="ctr" eaLnBrk="1" hangingPunct="1"/>
            <a:r>
              <a:rPr lang="ru-RU" sz="3600" b="1">
                <a:solidFill>
                  <a:srgbClr val="008000"/>
                </a:solidFill>
              </a:rPr>
              <a:t>Нам предстоит его раскрыть.</a:t>
            </a:r>
            <a:endParaRPr lang="ru-RU" sz="3600">
              <a:solidFill>
                <a:srgbClr val="008000"/>
              </a:solidFill>
            </a:endParaRPr>
          </a:p>
          <a:p>
            <a:pPr algn="ctr" eaLnBrk="1" hangingPunct="1"/>
            <a:r>
              <a:rPr lang="ru-RU" sz="3600" b="1">
                <a:solidFill>
                  <a:srgbClr val="008000"/>
                </a:solidFill>
              </a:rPr>
              <a:t>А роза, милое созданье,</a:t>
            </a:r>
            <a:endParaRPr lang="ru-RU" sz="3600">
              <a:solidFill>
                <a:srgbClr val="008000"/>
              </a:solidFill>
            </a:endParaRPr>
          </a:p>
          <a:p>
            <a:pPr algn="ctr" eaLnBrk="1" hangingPunct="1"/>
            <a:r>
              <a:rPr lang="ru-RU" sz="3600" b="1">
                <a:solidFill>
                  <a:srgbClr val="008000"/>
                </a:solidFill>
              </a:rPr>
              <a:t>Она сотворена любить.</a:t>
            </a:r>
            <a:endParaRPr lang="ru-RU" sz="3600">
              <a:solidFill>
                <a:srgbClr val="008000"/>
              </a:solidFill>
            </a:endParaRPr>
          </a:p>
          <a:p>
            <a:pPr algn="ctr" eaLnBrk="1" hangingPunct="1"/>
            <a:r>
              <a:rPr lang="ru-RU" sz="3600" b="1">
                <a:solidFill>
                  <a:srgbClr val="008000"/>
                </a:solidFill>
              </a:rPr>
              <a:t>Вот эти два противоречья</a:t>
            </a:r>
            <a:endParaRPr lang="ru-RU" sz="3600">
              <a:solidFill>
                <a:srgbClr val="008000"/>
              </a:solidFill>
            </a:endParaRPr>
          </a:p>
          <a:p>
            <a:pPr algn="ctr" eaLnBrk="1" hangingPunct="1"/>
            <a:r>
              <a:rPr lang="ru-RU" sz="3600" b="1">
                <a:solidFill>
                  <a:srgbClr val="008000"/>
                </a:solidFill>
              </a:rPr>
              <a:t>Без них никак нельзя нам быть.</a:t>
            </a:r>
            <a:endParaRPr lang="ru-RU" sz="3600">
              <a:solidFill>
                <a:srgbClr val="008000"/>
              </a:solidFill>
            </a:endParaRPr>
          </a:p>
          <a:p>
            <a:pPr algn="ctr" eaLnBrk="1" hangingPunct="1"/>
            <a:r>
              <a:rPr lang="ru-RU" sz="3600" b="1">
                <a:solidFill>
                  <a:srgbClr val="008000"/>
                </a:solidFill>
              </a:rPr>
              <a:t>Задача наша на сегодня-</a:t>
            </a:r>
          </a:p>
          <a:p>
            <a:pPr algn="ctr" eaLnBrk="1" hangingPunct="1"/>
            <a:r>
              <a:rPr lang="ru-RU" sz="3600" b="1">
                <a:solidFill>
                  <a:srgbClr val="008000"/>
                </a:solidFill>
              </a:rPr>
              <a:t>Добро и зло разоблачить.</a:t>
            </a:r>
            <a:endParaRPr lang="ru-RU" sz="360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922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438400" y="5334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819400" y="533400"/>
            <a:ext cx="4140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ru-RU" sz="4400" b="1">
                <a:solidFill>
                  <a:srgbClr val="008000"/>
                </a:solidFill>
              </a:rPr>
              <a:t>Задача урока</a:t>
            </a:r>
            <a:r>
              <a:rPr lang="ru-RU" sz="6000" b="1">
                <a:solidFill>
                  <a:srgbClr val="008000"/>
                </a:solidFill>
              </a:rPr>
              <a:t>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28600" y="2895600"/>
            <a:ext cx="89154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sz="3600">
                <a:solidFill>
                  <a:srgbClr val="008000"/>
                </a:solidFill>
              </a:rPr>
              <a:t>Раскрыть понятия «ДОБРО» и «ЗЛО» через характеристику героев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ru-RU" sz="3600">
              <a:solidFill>
                <a:srgbClr val="008000"/>
              </a:solidFill>
            </a:endParaRPr>
          </a:p>
        </p:txBody>
      </p:sp>
      <p:pic>
        <p:nvPicPr>
          <p:cNvPr id="10254" name="Picture 14" descr="Картинка 44 из 2874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518025"/>
            <a:ext cx="2209800" cy="198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0" name="Picture 20" descr="Картинка 6 из 82264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1804988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924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04800" y="609600"/>
            <a:ext cx="8610600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ru-RU" sz="4400" b="1" i="1">
                <a:solidFill>
                  <a:srgbClr val="008000"/>
                </a:solidFill>
              </a:rPr>
              <a:t>Добро</a:t>
            </a:r>
            <a:r>
              <a:rPr lang="ru-RU" sz="4400">
                <a:solidFill>
                  <a:srgbClr val="008000"/>
                </a:solidFill>
              </a:rPr>
              <a:t> – нечто положительное, хорошее, полезное, противоположное злу.</a:t>
            </a:r>
          </a:p>
          <a:p>
            <a:pPr eaLnBrk="1" hangingPunct="1"/>
            <a:endParaRPr lang="ru-RU" sz="4400">
              <a:solidFill>
                <a:srgbClr val="008000"/>
              </a:solidFill>
            </a:endParaRPr>
          </a:p>
          <a:p>
            <a:pPr eaLnBrk="1" hangingPunct="1"/>
            <a:r>
              <a:rPr lang="ru-RU" sz="4400" b="1" i="1">
                <a:solidFill>
                  <a:srgbClr val="008000"/>
                </a:solidFill>
              </a:rPr>
              <a:t>Зло </a:t>
            </a:r>
            <a:r>
              <a:rPr lang="ru-RU" sz="4400">
                <a:solidFill>
                  <a:srgbClr val="008000"/>
                </a:solidFill>
              </a:rPr>
              <a:t>– нечто дурное, вредное, противоположное добру.</a:t>
            </a:r>
          </a:p>
        </p:txBody>
      </p:sp>
    </p:spTree>
    <p:extLst>
      <p:ext uri="{BB962C8B-B14F-4D97-AF65-F5344CB8AC3E}">
        <p14:creationId xmlns:p14="http://schemas.microsoft.com/office/powerpoint/2010/main" val="780909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447800" y="1828800"/>
            <a:ext cx="6562725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342900" indent="-342900" eaLnBrk="1" hangingPunct="1">
              <a:tabLst>
                <a:tab pos="457200" algn="l"/>
              </a:tabLst>
            </a:pPr>
            <a:endParaRPr lang="ru-RU"/>
          </a:p>
          <a:p>
            <a:pPr marL="342900" indent="-342900" eaLnBrk="1" hangingPunct="1">
              <a:buFontTx/>
              <a:buAutoNum type="arabicPeriod"/>
              <a:tabLst>
                <a:tab pos="457200" algn="l"/>
              </a:tabLst>
            </a:pPr>
            <a:r>
              <a:rPr lang="ru-RU" sz="4000">
                <a:solidFill>
                  <a:srgbClr val="008000"/>
                </a:solidFill>
              </a:rPr>
              <a:t>Окружающая обстановка</a:t>
            </a:r>
          </a:p>
          <a:p>
            <a:pPr marL="342900" indent="-342900" eaLnBrk="1" hangingPunct="1">
              <a:buFontTx/>
              <a:buAutoNum type="arabicPeriod"/>
              <a:tabLst>
                <a:tab pos="457200" algn="l"/>
              </a:tabLst>
            </a:pPr>
            <a:r>
              <a:rPr lang="ru-RU" sz="4000">
                <a:solidFill>
                  <a:srgbClr val="008000"/>
                </a:solidFill>
              </a:rPr>
              <a:t>Внешний вид</a:t>
            </a:r>
          </a:p>
          <a:p>
            <a:pPr marL="342900" indent="-342900" eaLnBrk="1" hangingPunct="1">
              <a:buFontTx/>
              <a:buAutoNum type="arabicPeriod"/>
              <a:tabLst>
                <a:tab pos="457200" algn="l"/>
              </a:tabLst>
            </a:pPr>
            <a:r>
              <a:rPr lang="ru-RU" sz="4000">
                <a:solidFill>
                  <a:srgbClr val="008000"/>
                </a:solidFill>
              </a:rPr>
              <a:t>Действия</a:t>
            </a:r>
          </a:p>
          <a:p>
            <a:pPr marL="342900" indent="-342900" eaLnBrk="1" hangingPunct="1">
              <a:buFontTx/>
              <a:buAutoNum type="arabicPeriod"/>
              <a:tabLst>
                <a:tab pos="457200" algn="l"/>
              </a:tabLst>
            </a:pPr>
            <a:r>
              <a:rPr lang="ru-RU" sz="4000">
                <a:solidFill>
                  <a:srgbClr val="008000"/>
                </a:solidFill>
              </a:rPr>
              <a:t>Мечты, эмоции, чувства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286000" y="1066800"/>
            <a:ext cx="5638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4400" b="1">
                <a:solidFill>
                  <a:srgbClr val="008000"/>
                </a:solidFill>
              </a:rPr>
              <a:t>План</a:t>
            </a:r>
          </a:p>
        </p:txBody>
      </p:sp>
    </p:spTree>
    <p:extLst>
      <p:ext uri="{BB962C8B-B14F-4D97-AF65-F5344CB8AC3E}">
        <p14:creationId xmlns:p14="http://schemas.microsoft.com/office/powerpoint/2010/main" val="2209522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186</Words>
  <Application>Microsoft Office PowerPoint</Application>
  <PresentationFormat>Экран (4:3)</PresentationFormat>
  <Paragraphs>44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</dc:creator>
  <cp:lastModifiedBy>Елена</cp:lastModifiedBy>
  <cp:revision>1</cp:revision>
  <dcterms:created xsi:type="dcterms:W3CDTF">2014-11-16T17:19:59Z</dcterms:created>
  <dcterms:modified xsi:type="dcterms:W3CDTF">2014-11-16T17:21:26Z</dcterms:modified>
</cp:coreProperties>
</file>