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76" r:id="rId5"/>
    <p:sldId id="258" r:id="rId6"/>
    <p:sldId id="262" r:id="rId7"/>
    <p:sldId id="259" r:id="rId8"/>
    <p:sldId id="261" r:id="rId9"/>
    <p:sldId id="260" r:id="rId10"/>
    <p:sldId id="263" r:id="rId11"/>
    <p:sldId id="264" r:id="rId12"/>
    <p:sldId id="265" r:id="rId13"/>
    <p:sldId id="266" r:id="rId14"/>
    <p:sldId id="267" r:id="rId15"/>
    <p:sldId id="268" r:id="rId16"/>
    <p:sldId id="269" r:id="rId17"/>
    <p:sldId id="270" r:id="rId18"/>
    <p:sldId id="273" r:id="rId19"/>
    <p:sldId id="274" r:id="rId20"/>
    <p:sldId id="271" r:id="rId21"/>
    <p:sldId id="272"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38" autoAdjust="0"/>
  </p:normalViewPr>
  <p:slideViewPr>
    <p:cSldViewPr>
      <p:cViewPr varScale="1">
        <p:scale>
          <a:sx n="86" d="100"/>
          <a:sy n="86" d="100"/>
        </p:scale>
        <p:origin x="-99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461E53C-39CC-410E-AE48-7CC8F5EBD6AD}" type="datetimeFigureOut">
              <a:rPr lang="ru-RU" smtClean="0"/>
              <a:pPr/>
              <a:t>13.11.2014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F02395-3E5E-4FBA-9130-177AB1669AB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61E53C-39CC-410E-AE48-7CC8F5EBD6AD}" type="datetimeFigureOut">
              <a:rPr lang="ru-RU" smtClean="0"/>
              <a:pPr/>
              <a:t>13.11.2014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F02395-3E5E-4FBA-9130-177AB1669AB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61E53C-39CC-410E-AE48-7CC8F5EBD6AD}" type="datetimeFigureOut">
              <a:rPr lang="ru-RU" smtClean="0"/>
              <a:pPr/>
              <a:t>13.11.2014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F02395-3E5E-4FBA-9130-177AB1669AB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61E53C-39CC-410E-AE48-7CC8F5EBD6AD}" type="datetimeFigureOut">
              <a:rPr lang="ru-RU" smtClean="0"/>
              <a:pPr/>
              <a:t>13.11.2014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F02395-3E5E-4FBA-9130-177AB1669AB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461E53C-39CC-410E-AE48-7CC8F5EBD6AD}" type="datetimeFigureOut">
              <a:rPr lang="ru-RU" smtClean="0"/>
              <a:pPr/>
              <a:t>13.11.2014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F02395-3E5E-4FBA-9130-177AB1669AB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461E53C-39CC-410E-AE48-7CC8F5EBD6AD}" type="datetimeFigureOut">
              <a:rPr lang="ru-RU" smtClean="0"/>
              <a:pPr/>
              <a:t>13.11.2014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F02395-3E5E-4FBA-9130-177AB1669AB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461E53C-39CC-410E-AE48-7CC8F5EBD6AD}" type="datetimeFigureOut">
              <a:rPr lang="ru-RU" smtClean="0"/>
              <a:pPr/>
              <a:t>13.11.2014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F02395-3E5E-4FBA-9130-177AB1669AB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461E53C-39CC-410E-AE48-7CC8F5EBD6AD}" type="datetimeFigureOut">
              <a:rPr lang="ru-RU" smtClean="0"/>
              <a:pPr/>
              <a:t>13.11.2014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F02395-3E5E-4FBA-9130-177AB1669AB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461E53C-39CC-410E-AE48-7CC8F5EBD6AD}" type="datetimeFigureOut">
              <a:rPr lang="ru-RU" smtClean="0"/>
              <a:pPr/>
              <a:t>13.11.2014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F02395-3E5E-4FBA-9130-177AB1669AB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61E53C-39CC-410E-AE48-7CC8F5EBD6AD}" type="datetimeFigureOut">
              <a:rPr lang="ru-RU" smtClean="0"/>
              <a:pPr/>
              <a:t>13.11.2014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F02395-3E5E-4FBA-9130-177AB1669AB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61E53C-39CC-410E-AE48-7CC8F5EBD6AD}" type="datetimeFigureOut">
              <a:rPr lang="ru-RU" smtClean="0"/>
              <a:pPr/>
              <a:t>13.11.2014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F02395-3E5E-4FBA-9130-177AB1669AB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1E53C-39CC-410E-AE48-7CC8F5EBD6AD}" type="datetimeFigureOut">
              <a:rPr lang="ru-RU" smtClean="0"/>
              <a:pPr/>
              <a:t>13.11.2014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02395-3E5E-4FBA-9130-177AB1669AB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8000"/>
          </a:xfrm>
        </p:spPr>
        <p:txBody>
          <a:bodyPr/>
          <a:lstStyle/>
          <a:p>
            <a:endParaRPr lang="ru-RU" dirty="0"/>
          </a:p>
        </p:txBody>
      </p:sp>
      <p:sp>
        <p:nvSpPr>
          <p:cNvPr id="3" name="Подзаголовок 2"/>
          <p:cNvSpPr>
            <a:spLocks noGrp="1"/>
          </p:cNvSpPr>
          <p:nvPr>
            <p:ph type="subTitle" idx="1"/>
          </p:nvPr>
        </p:nvSpPr>
        <p:spPr>
          <a:xfrm>
            <a:off x="0" y="0"/>
            <a:ext cx="9144000" cy="6858000"/>
          </a:xfrm>
          <a:solidFill>
            <a:schemeClr val="accent6">
              <a:lumMod val="60000"/>
              <a:lumOff val="40000"/>
            </a:schemeClr>
          </a:solidFill>
        </p:spPr>
        <p:txBody>
          <a:bodyPr/>
          <a:lstStyle/>
          <a:p>
            <a:endParaRPr lang="ru-RU" dirty="0" smtClean="0"/>
          </a:p>
          <a:p>
            <a:endParaRPr lang="ru-RU" dirty="0"/>
          </a:p>
          <a:p>
            <a:endParaRPr lang="ru-RU" dirty="0" smtClean="0"/>
          </a:p>
          <a:p>
            <a:r>
              <a:rPr lang="ru-RU" sz="4000" dirty="0" smtClean="0">
                <a:solidFill>
                  <a:srgbClr val="7030A0"/>
                </a:solidFill>
              </a:rPr>
              <a:t>Песочная терапия </a:t>
            </a:r>
          </a:p>
          <a:p>
            <a:r>
              <a:rPr lang="ru-RU" sz="4000" dirty="0" smtClean="0">
                <a:solidFill>
                  <a:srgbClr val="7030A0"/>
                </a:solidFill>
              </a:rPr>
              <a:t>для детей</a:t>
            </a:r>
          </a:p>
          <a:p>
            <a:r>
              <a:rPr lang="ru-RU" sz="4000" dirty="0">
                <a:solidFill>
                  <a:srgbClr val="7030A0"/>
                </a:solidFill>
              </a:rPr>
              <a:t>д</a:t>
            </a:r>
            <a:r>
              <a:rPr lang="ru-RU" sz="4000" dirty="0" smtClean="0">
                <a:solidFill>
                  <a:srgbClr val="7030A0"/>
                </a:solidFill>
              </a:rPr>
              <a:t>ошкольного возраста</a:t>
            </a:r>
            <a:r>
              <a:rPr lang="ru-RU" dirty="0" smtClean="0">
                <a:solidFill>
                  <a:srgbClr val="7030A0"/>
                </a:solidFill>
              </a:rPr>
              <a:t>.</a:t>
            </a:r>
            <a:endParaRPr lang="ru-RU" dirty="0">
              <a:solidFill>
                <a:srgbClr val="7030A0"/>
              </a:solidFill>
            </a:endParaRPr>
          </a:p>
        </p:txBody>
      </p:sp>
      <p:sp>
        <p:nvSpPr>
          <p:cNvPr id="4" name="Скругленный прямоугольник 3"/>
          <p:cNvSpPr/>
          <p:nvPr/>
        </p:nvSpPr>
        <p:spPr>
          <a:xfrm>
            <a:off x="571472" y="500042"/>
            <a:ext cx="8143932" cy="58579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endParaRPr lang="ru-RU" dirty="0"/>
          </a:p>
        </p:txBody>
      </p:sp>
      <p:sp>
        <p:nvSpPr>
          <p:cNvPr id="3" name="Содержимое 2"/>
          <p:cNvSpPr>
            <a:spLocks noGrp="1"/>
          </p:cNvSpPr>
          <p:nvPr>
            <p:ph idx="1"/>
          </p:nvPr>
        </p:nvSpPr>
        <p:spPr>
          <a:xfrm>
            <a:off x="0" y="0"/>
            <a:ext cx="9144000" cy="6858000"/>
          </a:xfrm>
          <a:solidFill>
            <a:schemeClr val="accent6">
              <a:lumMod val="40000"/>
              <a:lumOff val="60000"/>
            </a:schemeClr>
          </a:solidFill>
        </p:spPr>
        <p:txBody>
          <a:bodyPr numCol="2">
            <a:normAutofit/>
          </a:bodyPr>
          <a:lstStyle/>
          <a:p>
            <a:pPr>
              <a:buNone/>
            </a:pPr>
            <a:r>
              <a:rPr lang="ru-RU" sz="2400" dirty="0" smtClean="0">
                <a:solidFill>
                  <a:srgbClr val="7030A0"/>
                </a:solidFill>
              </a:rPr>
              <a:t>                        </a:t>
            </a:r>
          </a:p>
          <a:p>
            <a:pPr>
              <a:buNone/>
            </a:pPr>
            <a:r>
              <a:rPr lang="ru-RU" sz="2400" dirty="0">
                <a:solidFill>
                  <a:srgbClr val="7030A0"/>
                </a:solidFill>
              </a:rPr>
              <a:t> </a:t>
            </a:r>
            <a:r>
              <a:rPr lang="ru-RU" sz="2400" dirty="0" smtClean="0">
                <a:solidFill>
                  <a:srgbClr val="7030A0"/>
                </a:solidFill>
              </a:rPr>
              <a:t>    </a:t>
            </a:r>
            <a:r>
              <a:rPr lang="ru-RU" sz="2400" dirty="0" smtClean="0">
                <a:solidFill>
                  <a:srgbClr val="0070C0"/>
                </a:solidFill>
              </a:rPr>
              <a:t>Какие </a:t>
            </a:r>
            <a:r>
              <a:rPr lang="ru-RU" sz="2400" dirty="0">
                <a:solidFill>
                  <a:srgbClr val="0070C0"/>
                </a:solidFill>
              </a:rPr>
              <a:t>дети </a:t>
            </a:r>
            <a:r>
              <a:rPr lang="ru-RU" sz="2400" dirty="0" smtClean="0">
                <a:solidFill>
                  <a:srgbClr val="0070C0"/>
                </a:solidFill>
              </a:rPr>
              <a:t>нуждаются в песочной </a:t>
            </a:r>
            <a:r>
              <a:rPr lang="ru-RU" sz="2400" dirty="0">
                <a:solidFill>
                  <a:srgbClr val="0070C0"/>
                </a:solidFill>
              </a:rPr>
              <a:t>терапии</a:t>
            </a:r>
          </a:p>
          <a:p>
            <a:pPr>
              <a:buNone/>
            </a:pPr>
            <a:r>
              <a:rPr lang="ru-RU" sz="2000" dirty="0" smtClean="0">
                <a:solidFill>
                  <a:srgbClr val="7030A0"/>
                </a:solidFill>
              </a:rPr>
              <a:t>      Песочная </a:t>
            </a:r>
            <a:r>
              <a:rPr lang="ru-RU" sz="2000" dirty="0">
                <a:solidFill>
                  <a:srgbClr val="7030A0"/>
                </a:solidFill>
              </a:rPr>
              <a:t>терапия больше всего подходит для работы с детьми дошкольного возраста с задержкой психического развития. Такие дети часто затрудняются в выражении своих переживаний, так как у них недостаточно развит вербальный аппарат, наблюдается бедность представлений. Невербальная экспрессия, при которой используются разнообразные предметы, песок, вода, а также конструктивные и пластические материалы, становится особенно значимой при наличии у ребенка определенных речевых нарушений. </a:t>
            </a:r>
            <a:endParaRPr lang="ru-RU" dirty="0"/>
          </a:p>
        </p:txBody>
      </p:sp>
      <p:sp>
        <p:nvSpPr>
          <p:cNvPr id="9" name="Скругленный прямоугольник 8"/>
          <p:cNvSpPr/>
          <p:nvPr/>
        </p:nvSpPr>
        <p:spPr>
          <a:xfrm>
            <a:off x="142844" y="142852"/>
            <a:ext cx="8786874" cy="64294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descr="b9bcb420f37f.jpg"/>
          <p:cNvPicPr>
            <a:picLocks noChangeAspect="1"/>
          </p:cNvPicPr>
          <p:nvPr/>
        </p:nvPicPr>
        <p:blipFill>
          <a:blip r:embed="rId2"/>
          <a:stretch>
            <a:fillRect/>
          </a:stretch>
        </p:blipFill>
        <p:spPr>
          <a:xfrm>
            <a:off x="4429124" y="890587"/>
            <a:ext cx="3952876" cy="50768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endParaRPr lang="ru-RU" dirty="0"/>
          </a:p>
        </p:txBody>
      </p:sp>
      <p:sp>
        <p:nvSpPr>
          <p:cNvPr id="3" name="Содержимое 2"/>
          <p:cNvSpPr>
            <a:spLocks noGrp="1"/>
          </p:cNvSpPr>
          <p:nvPr>
            <p:ph idx="1"/>
          </p:nvPr>
        </p:nvSpPr>
        <p:spPr>
          <a:xfrm>
            <a:off x="0" y="0"/>
            <a:ext cx="9144000" cy="6858000"/>
          </a:xfrm>
          <a:solidFill>
            <a:schemeClr val="accent6">
              <a:lumMod val="40000"/>
              <a:lumOff val="60000"/>
            </a:schemeClr>
          </a:solidFill>
        </p:spPr>
        <p:txBody>
          <a:bodyPr numCol="2">
            <a:normAutofit/>
          </a:bodyPr>
          <a:lstStyle/>
          <a:p>
            <a:pPr>
              <a:buNone/>
            </a:pPr>
            <a:r>
              <a:rPr lang="ru-RU" sz="2000" dirty="0" smtClean="0">
                <a:solidFill>
                  <a:srgbClr val="7030A0"/>
                </a:solidFill>
              </a:rPr>
              <a:t>                                                                                       </a:t>
            </a:r>
          </a:p>
          <a:p>
            <a:pPr>
              <a:buNone/>
            </a:pPr>
            <a:r>
              <a:rPr lang="ru-RU" sz="2000" dirty="0">
                <a:solidFill>
                  <a:srgbClr val="7030A0"/>
                </a:solidFill>
              </a:rPr>
              <a:t> </a:t>
            </a:r>
            <a:r>
              <a:rPr lang="ru-RU" sz="2000" dirty="0" smtClean="0">
                <a:solidFill>
                  <a:srgbClr val="7030A0"/>
                </a:solidFill>
              </a:rPr>
              <a:t>     </a:t>
            </a:r>
          </a:p>
          <a:p>
            <a:pPr>
              <a:buNone/>
            </a:pPr>
            <a:r>
              <a:rPr lang="ru-RU" sz="2000" dirty="0">
                <a:solidFill>
                  <a:srgbClr val="7030A0"/>
                </a:solidFill>
              </a:rPr>
              <a:t> </a:t>
            </a:r>
            <a:r>
              <a:rPr lang="ru-RU" sz="2000" dirty="0" smtClean="0">
                <a:solidFill>
                  <a:srgbClr val="7030A0"/>
                </a:solidFill>
              </a:rPr>
              <a:t>     Дети с заниженной самооценкой, повышенной тревожностью и чрезмерной застенчивостью охотно выбирают различные фигурки и переключают на них свое внимание. Для детей, переживших психическую травму, такая игра также очень полезна: она помогает им заново пережить </a:t>
            </a:r>
            <a:r>
              <a:rPr lang="ru-RU" sz="2000" dirty="0" err="1" smtClean="0">
                <a:solidFill>
                  <a:srgbClr val="7030A0"/>
                </a:solidFill>
              </a:rPr>
              <a:t>травматичное</a:t>
            </a:r>
            <a:r>
              <a:rPr lang="ru-RU" sz="2000" dirty="0" smtClean="0">
                <a:solidFill>
                  <a:srgbClr val="7030A0"/>
                </a:solidFill>
              </a:rPr>
              <a:t> событие и избавиться от переживаний, связанных с ним. Песочная терапия не может избавить ребенка от всех проблем, но она помогает им изменить отношение трудностям и к себе</a:t>
            </a:r>
            <a:endParaRPr lang="en-US" dirty="0" smtClean="0">
              <a:solidFill>
                <a:srgbClr val="7030A0"/>
              </a:solidFill>
            </a:endParaRPr>
          </a:p>
          <a:p>
            <a:pPr>
              <a:buNone/>
            </a:pPr>
            <a:r>
              <a:rPr lang="ru-RU" dirty="0" smtClean="0"/>
              <a:t>         </a:t>
            </a:r>
          </a:p>
          <a:p>
            <a:endParaRPr lang="ru-RU" dirty="0"/>
          </a:p>
        </p:txBody>
      </p:sp>
      <p:sp>
        <p:nvSpPr>
          <p:cNvPr id="5" name="Скругленный прямоугольник 4"/>
          <p:cNvSpPr/>
          <p:nvPr/>
        </p:nvSpPr>
        <p:spPr>
          <a:xfrm>
            <a:off x="285720" y="214290"/>
            <a:ext cx="8572560" cy="64294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descr="img5.jpg"/>
          <p:cNvPicPr>
            <a:picLocks noChangeAspect="1"/>
          </p:cNvPicPr>
          <p:nvPr/>
        </p:nvPicPr>
        <p:blipFill>
          <a:blip r:embed="rId2"/>
          <a:stretch>
            <a:fillRect/>
          </a:stretch>
        </p:blipFill>
        <p:spPr>
          <a:xfrm>
            <a:off x="4857752" y="928670"/>
            <a:ext cx="3524250" cy="435771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endParaRPr lang="ru-RU" dirty="0"/>
          </a:p>
        </p:txBody>
      </p:sp>
      <p:sp>
        <p:nvSpPr>
          <p:cNvPr id="5" name="Содержимое 4"/>
          <p:cNvSpPr>
            <a:spLocks noGrp="1"/>
          </p:cNvSpPr>
          <p:nvPr>
            <p:ph idx="1"/>
          </p:nvPr>
        </p:nvSpPr>
        <p:spPr>
          <a:xfrm>
            <a:off x="0" y="0"/>
            <a:ext cx="9144000" cy="6858000"/>
          </a:xfrm>
          <a:solidFill>
            <a:schemeClr val="accent6">
              <a:lumMod val="40000"/>
              <a:lumOff val="60000"/>
            </a:schemeClr>
          </a:solidFill>
        </p:spPr>
        <p:txBody>
          <a:bodyPr>
            <a:normAutofit/>
          </a:bodyPr>
          <a:lstStyle/>
          <a:p>
            <a:pPr>
              <a:buNone/>
            </a:pPr>
            <a:r>
              <a:rPr lang="ru-RU" sz="2000" dirty="0" smtClean="0"/>
              <a:t>                                                    </a:t>
            </a:r>
          </a:p>
          <a:p>
            <a:pPr>
              <a:buNone/>
            </a:pPr>
            <a:r>
              <a:rPr lang="ru-RU" sz="2000" dirty="0" smtClean="0">
                <a:solidFill>
                  <a:srgbClr val="0070C0"/>
                </a:solidFill>
              </a:rPr>
              <a:t> </a:t>
            </a:r>
            <a:r>
              <a:rPr lang="ru-RU" sz="2000" dirty="0" smtClean="0">
                <a:solidFill>
                  <a:srgbClr val="0070C0"/>
                </a:solidFill>
              </a:rPr>
              <a:t>                                                      Игры с песком.</a:t>
            </a:r>
          </a:p>
          <a:p>
            <a:pPr>
              <a:buNone/>
            </a:pPr>
            <a:r>
              <a:rPr lang="ru-RU" sz="2000" dirty="0" smtClean="0">
                <a:solidFill>
                  <a:srgbClr val="0070C0"/>
                </a:solidFill>
              </a:rPr>
              <a:t> </a:t>
            </a:r>
            <a:r>
              <a:rPr lang="ru-RU" sz="2000" dirty="0" smtClean="0">
                <a:solidFill>
                  <a:srgbClr val="0070C0"/>
                </a:solidFill>
              </a:rPr>
              <a:t>                                           « Знакомство </a:t>
            </a:r>
            <a:r>
              <a:rPr lang="ru-RU" sz="2000" dirty="0" smtClean="0">
                <a:solidFill>
                  <a:srgbClr val="0070C0"/>
                </a:solidFill>
              </a:rPr>
              <a:t>с песочницей</a:t>
            </a:r>
            <a:r>
              <a:rPr lang="en-US" sz="2000" dirty="0" smtClean="0">
                <a:solidFill>
                  <a:srgbClr val="0070C0"/>
                </a:solidFill>
              </a:rPr>
              <a:t>».</a:t>
            </a:r>
            <a:endParaRPr lang="ru-RU" sz="2000" dirty="0" smtClean="0">
              <a:solidFill>
                <a:srgbClr val="0070C0"/>
              </a:solidFill>
            </a:endParaRPr>
          </a:p>
          <a:p>
            <a:pPr>
              <a:buNone/>
            </a:pPr>
            <a:r>
              <a:rPr lang="ru-RU" sz="2000" dirty="0" smtClean="0">
                <a:solidFill>
                  <a:srgbClr val="0070C0"/>
                </a:solidFill>
              </a:rPr>
              <a:t> </a:t>
            </a:r>
            <a:r>
              <a:rPr lang="ru-RU" sz="2000" dirty="0" smtClean="0">
                <a:solidFill>
                  <a:srgbClr val="0070C0"/>
                </a:solidFill>
              </a:rPr>
              <a:t>     </a:t>
            </a:r>
            <a:r>
              <a:rPr lang="en-US" sz="2000" dirty="0" smtClean="0">
                <a:solidFill>
                  <a:srgbClr val="0070C0"/>
                </a:solidFill>
              </a:rPr>
              <a:t> </a:t>
            </a:r>
            <a:endParaRPr lang="ru-RU" sz="2000" dirty="0" smtClean="0">
              <a:solidFill>
                <a:srgbClr val="0070C0"/>
              </a:solidFill>
            </a:endParaRPr>
          </a:p>
          <a:p>
            <a:pPr>
              <a:buNone/>
            </a:pPr>
            <a:r>
              <a:rPr lang="ru-RU" sz="2000" dirty="0" smtClean="0">
                <a:solidFill>
                  <a:srgbClr val="7030A0"/>
                </a:solidFill>
              </a:rPr>
              <a:t> </a:t>
            </a:r>
            <a:r>
              <a:rPr lang="ru-RU" sz="2000" dirty="0" smtClean="0">
                <a:solidFill>
                  <a:srgbClr val="7030A0"/>
                </a:solidFill>
              </a:rPr>
              <a:t>      Детям </a:t>
            </a:r>
            <a:r>
              <a:rPr lang="ru-RU" sz="2000" dirty="0" smtClean="0">
                <a:solidFill>
                  <a:srgbClr val="7030A0"/>
                </a:solidFill>
              </a:rPr>
              <a:t>предлагается </a:t>
            </a:r>
            <a:r>
              <a:rPr lang="en-US" sz="2000" dirty="0" smtClean="0">
                <a:solidFill>
                  <a:srgbClr val="7030A0"/>
                </a:solidFill>
              </a:rPr>
              <a:t>«</a:t>
            </a:r>
            <a:r>
              <a:rPr lang="ru-RU" sz="2000" dirty="0" smtClean="0">
                <a:solidFill>
                  <a:srgbClr val="7030A0"/>
                </a:solidFill>
              </a:rPr>
              <a:t>поздороваться</a:t>
            </a:r>
            <a:r>
              <a:rPr lang="en-US" sz="2000" dirty="0" smtClean="0">
                <a:solidFill>
                  <a:srgbClr val="7030A0"/>
                </a:solidFill>
              </a:rPr>
              <a:t>» </a:t>
            </a:r>
            <a:r>
              <a:rPr lang="ru-RU" sz="2000" dirty="0" smtClean="0">
                <a:solidFill>
                  <a:srgbClr val="7030A0"/>
                </a:solidFill>
              </a:rPr>
              <a:t>с песком, порисовать на нем, чтобы дети почувствовали, какой он на ощупь: холодный или теплый, шершавый или гладкий, приятный – неприятный. Попросить выполнить следующие действия: дотронутся до песка поочередно пальцами одной руки, потом второй руки. Одновременно всеми пальцами сначала легко, затем с нажимом. Сжать кулачки с песком, а потом медленно высыпать его в песочницу. Дотронуться до песка всей ладошкой – внутренней, затем тыльной стороной. Перетереть песок между пальцев, ладоней. Затем намочить песок и обратить внимание детей на то, что песок изменился, он не сыплется, похож на кашу. Теперь из него можно лепить, перемешивать его руками, черпать совком или формочкой, делать горки, пещеры, дороги, прятать в него игрушки.</a:t>
            </a:r>
          </a:p>
          <a:p>
            <a:endParaRPr lang="ru-RU" sz="2000" dirty="0">
              <a:solidFill>
                <a:srgbClr val="7030A0"/>
              </a:solidFill>
            </a:endParaRPr>
          </a:p>
        </p:txBody>
      </p:sp>
      <p:sp>
        <p:nvSpPr>
          <p:cNvPr id="4" name="Скругленный прямоугольник 3"/>
          <p:cNvSpPr/>
          <p:nvPr/>
        </p:nvSpPr>
        <p:spPr>
          <a:xfrm>
            <a:off x="142844" y="214290"/>
            <a:ext cx="8858312" cy="62865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83362"/>
          </a:xfrm>
        </p:spPr>
        <p:txBody>
          <a:bodyPr/>
          <a:lstStyle/>
          <a:p>
            <a:endParaRPr lang="ru-RU" dirty="0"/>
          </a:p>
        </p:txBody>
      </p:sp>
      <p:sp>
        <p:nvSpPr>
          <p:cNvPr id="3" name="Содержимое 2"/>
          <p:cNvSpPr>
            <a:spLocks noGrp="1"/>
          </p:cNvSpPr>
          <p:nvPr>
            <p:ph idx="1"/>
          </p:nvPr>
        </p:nvSpPr>
        <p:spPr>
          <a:xfrm>
            <a:off x="0" y="-285776"/>
            <a:ext cx="9144000" cy="6858000"/>
          </a:xfrm>
          <a:solidFill>
            <a:schemeClr val="accent6">
              <a:lumMod val="40000"/>
              <a:lumOff val="60000"/>
            </a:schemeClr>
          </a:solidFill>
        </p:spPr>
        <p:txBody>
          <a:bodyPr numCol="2"/>
          <a:lstStyle/>
          <a:p>
            <a:endParaRPr lang="ru-RU" dirty="0" smtClean="0"/>
          </a:p>
          <a:p>
            <a:pPr>
              <a:buNone/>
            </a:pPr>
            <a:r>
              <a:rPr lang="ru-RU" sz="2000" dirty="0" smtClean="0">
                <a:solidFill>
                  <a:srgbClr val="0070C0"/>
                </a:solidFill>
              </a:rPr>
              <a:t>             </a:t>
            </a:r>
            <a:r>
              <a:rPr lang="en-US" sz="2000" dirty="0" smtClean="0">
                <a:solidFill>
                  <a:srgbClr val="0070C0"/>
                </a:solidFill>
              </a:rPr>
              <a:t>«</a:t>
            </a:r>
            <a:r>
              <a:rPr lang="ru-RU" sz="2000" dirty="0" smtClean="0">
                <a:solidFill>
                  <a:srgbClr val="0070C0"/>
                </a:solidFill>
              </a:rPr>
              <a:t>Необыкновенные следы </a:t>
            </a:r>
            <a:r>
              <a:rPr lang="ru-RU" sz="2000" dirty="0" smtClean="0">
                <a:solidFill>
                  <a:srgbClr val="0070C0"/>
                </a:solidFill>
              </a:rPr>
              <a:t>   или               песчаные </a:t>
            </a:r>
            <a:r>
              <a:rPr lang="ru-RU" sz="2000" dirty="0" smtClean="0">
                <a:solidFill>
                  <a:srgbClr val="0070C0"/>
                </a:solidFill>
              </a:rPr>
              <a:t>отпечатки</a:t>
            </a:r>
            <a:r>
              <a:rPr lang="en-US" sz="2000" dirty="0" smtClean="0">
                <a:solidFill>
                  <a:srgbClr val="0070C0"/>
                </a:solidFill>
              </a:rPr>
              <a:t>».</a:t>
            </a:r>
            <a:endParaRPr lang="ru-RU" sz="2000" dirty="0" smtClean="0">
              <a:solidFill>
                <a:srgbClr val="0070C0"/>
              </a:solidFill>
            </a:endParaRPr>
          </a:p>
          <a:p>
            <a:pPr>
              <a:buNone/>
            </a:pPr>
            <a:r>
              <a:rPr lang="ru-RU" sz="2000" dirty="0" smtClean="0">
                <a:solidFill>
                  <a:srgbClr val="7030A0"/>
                </a:solidFill>
              </a:rPr>
              <a:t>      </a:t>
            </a:r>
            <a:r>
              <a:rPr lang="en-US" sz="2000" dirty="0" smtClean="0">
                <a:solidFill>
                  <a:srgbClr val="7030A0"/>
                </a:solidFill>
              </a:rPr>
              <a:t> </a:t>
            </a:r>
            <a:endParaRPr lang="ru-RU" sz="2000" dirty="0" smtClean="0">
              <a:solidFill>
                <a:srgbClr val="7030A0"/>
              </a:solidFill>
            </a:endParaRPr>
          </a:p>
          <a:p>
            <a:pPr>
              <a:buNone/>
            </a:pPr>
            <a:r>
              <a:rPr lang="ru-RU" sz="2000" dirty="0" smtClean="0">
                <a:solidFill>
                  <a:srgbClr val="7030A0"/>
                </a:solidFill>
              </a:rPr>
              <a:t> </a:t>
            </a:r>
            <a:r>
              <a:rPr lang="ru-RU" sz="2000" dirty="0" smtClean="0">
                <a:solidFill>
                  <a:srgbClr val="7030A0"/>
                </a:solidFill>
              </a:rPr>
              <a:t>     Дети </a:t>
            </a:r>
            <a:r>
              <a:rPr lang="ru-RU" sz="2000" dirty="0" smtClean="0">
                <a:solidFill>
                  <a:srgbClr val="7030A0"/>
                </a:solidFill>
              </a:rPr>
              <a:t>оставляют отпечатки своих рук на мокром песке, а затем дорисовывают их или дополняют камешками, чтобы получились веселые мордочки, рыбки и т. д.</a:t>
            </a:r>
          </a:p>
          <a:p>
            <a:endParaRPr lang="ru-RU" sz="2000" dirty="0" smtClean="0">
              <a:solidFill>
                <a:srgbClr val="7030A0"/>
              </a:solidFill>
            </a:endParaRPr>
          </a:p>
        </p:txBody>
      </p:sp>
      <p:pic>
        <p:nvPicPr>
          <p:cNvPr id="5" name="Рисунок 4" descr="ebee430fb84abbaca2b1fdefb53e6557.jpg"/>
          <p:cNvPicPr>
            <a:picLocks noChangeAspect="1"/>
          </p:cNvPicPr>
          <p:nvPr/>
        </p:nvPicPr>
        <p:blipFill>
          <a:blip r:embed="rId2"/>
          <a:stretch>
            <a:fillRect/>
          </a:stretch>
        </p:blipFill>
        <p:spPr>
          <a:xfrm>
            <a:off x="4357686" y="2857496"/>
            <a:ext cx="3571900" cy="3214710"/>
          </a:xfrm>
          <a:prstGeom prst="rect">
            <a:avLst/>
          </a:prstGeom>
        </p:spPr>
      </p:pic>
      <p:sp>
        <p:nvSpPr>
          <p:cNvPr id="6" name="Скругленный прямоугольник 5"/>
          <p:cNvSpPr/>
          <p:nvPr/>
        </p:nvSpPr>
        <p:spPr>
          <a:xfrm>
            <a:off x="142844" y="214290"/>
            <a:ext cx="8715436" cy="64294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endParaRPr lang="ru-RU" dirty="0"/>
          </a:p>
        </p:txBody>
      </p:sp>
      <p:sp>
        <p:nvSpPr>
          <p:cNvPr id="3" name="Содержимое 2"/>
          <p:cNvSpPr>
            <a:spLocks noGrp="1"/>
          </p:cNvSpPr>
          <p:nvPr>
            <p:ph idx="1"/>
          </p:nvPr>
        </p:nvSpPr>
        <p:spPr>
          <a:xfrm>
            <a:off x="0" y="0"/>
            <a:ext cx="9144000" cy="6858000"/>
          </a:xfrm>
          <a:solidFill>
            <a:schemeClr val="accent6">
              <a:lumMod val="40000"/>
              <a:lumOff val="60000"/>
            </a:schemeClr>
          </a:solidFill>
        </p:spPr>
        <p:txBody>
          <a:bodyPr numCol="2">
            <a:normAutofit/>
          </a:bodyPr>
          <a:lstStyle/>
          <a:p>
            <a:pPr>
              <a:buNone/>
            </a:pPr>
            <a:r>
              <a:rPr lang="ru-RU" sz="2000" dirty="0" smtClean="0">
                <a:solidFill>
                  <a:srgbClr val="0070C0"/>
                </a:solidFill>
              </a:rPr>
              <a:t> </a:t>
            </a:r>
            <a:r>
              <a:rPr lang="ru-RU" sz="2000" dirty="0" smtClean="0">
                <a:solidFill>
                  <a:srgbClr val="0070C0"/>
                </a:solidFill>
              </a:rPr>
              <a:t>          </a:t>
            </a:r>
          </a:p>
          <a:p>
            <a:pPr>
              <a:buNone/>
            </a:pPr>
            <a:r>
              <a:rPr lang="ru-RU" sz="2000" dirty="0" smtClean="0">
                <a:solidFill>
                  <a:srgbClr val="0070C0"/>
                </a:solidFill>
              </a:rPr>
              <a:t> </a:t>
            </a:r>
            <a:r>
              <a:rPr lang="ru-RU" sz="2000" dirty="0" smtClean="0">
                <a:solidFill>
                  <a:srgbClr val="0070C0"/>
                </a:solidFill>
              </a:rPr>
              <a:t>            </a:t>
            </a:r>
            <a:r>
              <a:rPr lang="en-US" sz="2000" dirty="0" smtClean="0">
                <a:solidFill>
                  <a:srgbClr val="0070C0"/>
                </a:solidFill>
              </a:rPr>
              <a:t>«</a:t>
            </a:r>
            <a:r>
              <a:rPr lang="ru-RU" sz="2000" dirty="0" smtClean="0">
                <a:solidFill>
                  <a:srgbClr val="0070C0"/>
                </a:solidFill>
              </a:rPr>
              <a:t>Дорисуй фигуру</a:t>
            </a:r>
            <a:r>
              <a:rPr lang="en-US" sz="2000" dirty="0" smtClean="0">
                <a:solidFill>
                  <a:srgbClr val="0070C0"/>
                </a:solidFill>
              </a:rPr>
              <a:t>».</a:t>
            </a:r>
            <a:r>
              <a:rPr lang="ru-RU" sz="2000" dirty="0" smtClean="0">
                <a:solidFill>
                  <a:srgbClr val="0070C0"/>
                </a:solidFill>
              </a:rPr>
              <a:t> </a:t>
            </a:r>
          </a:p>
          <a:p>
            <a:pPr>
              <a:buNone/>
            </a:pPr>
            <a:r>
              <a:rPr lang="ru-RU" sz="2000" dirty="0" smtClean="0">
                <a:solidFill>
                  <a:srgbClr val="7030A0"/>
                </a:solidFill>
              </a:rPr>
              <a:t>      </a:t>
            </a:r>
            <a:r>
              <a:rPr lang="en-US" sz="2000" dirty="0" smtClean="0">
                <a:solidFill>
                  <a:srgbClr val="7030A0"/>
                </a:solidFill>
              </a:rPr>
              <a:t> </a:t>
            </a:r>
            <a:r>
              <a:rPr lang="ru-RU" sz="2000" dirty="0" smtClean="0">
                <a:solidFill>
                  <a:srgbClr val="7030A0"/>
                </a:solidFill>
              </a:rPr>
              <a:t>Для этой игры понадобится: мешочек, в котором находятся геометрические фигуры – круг, квадрат, прямоугольник, треугольник, овал, трапеция, разного цвета и разной величины</a:t>
            </a:r>
            <a:r>
              <a:rPr lang="ru-RU" sz="2000" dirty="0" smtClean="0">
                <a:solidFill>
                  <a:srgbClr val="7030A0"/>
                </a:solidFill>
              </a:rPr>
              <a:t>.</a:t>
            </a:r>
            <a:r>
              <a:rPr lang="ru-RU" sz="2000" dirty="0" smtClean="0"/>
              <a:t> </a:t>
            </a:r>
            <a:r>
              <a:rPr lang="ru-RU" sz="2000" dirty="0" smtClean="0">
                <a:solidFill>
                  <a:srgbClr val="7030A0"/>
                </a:solidFill>
              </a:rPr>
              <a:t>Дети по одному запускают руку в мешок, достают по одной геометрической фигуре и отвечают на вопросы</a:t>
            </a:r>
            <a:r>
              <a:rPr lang="ru-RU" sz="2000" dirty="0" smtClean="0">
                <a:solidFill>
                  <a:srgbClr val="7030A0"/>
                </a:solidFill>
              </a:rPr>
              <a:t>: </a:t>
            </a:r>
            <a:r>
              <a:rPr lang="ru-RU" sz="2000" dirty="0" smtClean="0">
                <a:solidFill>
                  <a:srgbClr val="7030A0"/>
                </a:solidFill>
              </a:rPr>
              <a:t>Какая геометрическая фигура в руке?</a:t>
            </a:r>
          </a:p>
          <a:p>
            <a:pPr>
              <a:buNone/>
            </a:pPr>
            <a:r>
              <a:rPr lang="ru-RU" sz="2000" dirty="0" smtClean="0">
                <a:solidFill>
                  <a:srgbClr val="7030A0"/>
                </a:solidFill>
              </a:rPr>
              <a:t>      Какого </a:t>
            </a:r>
            <a:r>
              <a:rPr lang="ru-RU" sz="2000" dirty="0" smtClean="0">
                <a:solidFill>
                  <a:srgbClr val="7030A0"/>
                </a:solidFill>
              </a:rPr>
              <a:t>она цвета</a:t>
            </a:r>
            <a:r>
              <a:rPr lang="ru-RU" sz="2000" dirty="0" smtClean="0">
                <a:solidFill>
                  <a:srgbClr val="7030A0"/>
                </a:solidFill>
              </a:rPr>
              <a:t>? </a:t>
            </a:r>
            <a:r>
              <a:rPr lang="ru-RU" sz="2000" dirty="0" smtClean="0">
                <a:solidFill>
                  <a:srgbClr val="7030A0"/>
                </a:solidFill>
              </a:rPr>
              <a:t>На какие предметы похожа эта фигура?</a:t>
            </a:r>
          </a:p>
          <a:p>
            <a:pPr>
              <a:buNone/>
            </a:pPr>
            <a:r>
              <a:rPr lang="ru-RU" sz="2000" dirty="0" smtClean="0">
                <a:solidFill>
                  <a:srgbClr val="7030A0"/>
                </a:solidFill>
              </a:rPr>
              <a:t>      В </a:t>
            </a:r>
            <a:r>
              <a:rPr lang="ru-RU" sz="2000" dirty="0" smtClean="0">
                <a:solidFill>
                  <a:srgbClr val="7030A0"/>
                </a:solidFill>
              </a:rPr>
              <a:t>песочницу кладется геометрическая фигура, и дети пальчиком или палочкой дорисовывают до полной картины.</a:t>
            </a:r>
          </a:p>
          <a:p>
            <a:pPr>
              <a:buNone/>
            </a:pPr>
            <a:endParaRPr lang="ru-RU" sz="2000" dirty="0" smtClean="0">
              <a:solidFill>
                <a:srgbClr val="7030A0"/>
              </a:solidFill>
            </a:endParaRPr>
          </a:p>
          <a:p>
            <a:pPr>
              <a:buNone/>
            </a:pPr>
            <a:endParaRPr lang="ru-RU" dirty="0"/>
          </a:p>
        </p:txBody>
      </p:sp>
      <p:pic>
        <p:nvPicPr>
          <p:cNvPr id="4" name="Рисунок 3" descr="610x610_detskiy_psikholog_330507_0.jpg"/>
          <p:cNvPicPr>
            <a:picLocks noChangeAspect="1"/>
          </p:cNvPicPr>
          <p:nvPr/>
        </p:nvPicPr>
        <p:blipFill>
          <a:blip r:embed="rId2"/>
          <a:stretch>
            <a:fillRect/>
          </a:stretch>
        </p:blipFill>
        <p:spPr>
          <a:xfrm>
            <a:off x="4714876" y="857232"/>
            <a:ext cx="4087814" cy="4929222"/>
          </a:xfrm>
          <a:prstGeom prst="rect">
            <a:avLst/>
          </a:prstGeom>
        </p:spPr>
      </p:pic>
      <p:sp>
        <p:nvSpPr>
          <p:cNvPr id="5" name="Скругленный прямоугольник 4"/>
          <p:cNvSpPr/>
          <p:nvPr/>
        </p:nvSpPr>
        <p:spPr>
          <a:xfrm>
            <a:off x="285720" y="142852"/>
            <a:ext cx="8643998" cy="6500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endParaRPr lang="ru-RU" dirty="0"/>
          </a:p>
        </p:txBody>
      </p:sp>
      <p:sp>
        <p:nvSpPr>
          <p:cNvPr id="3" name="Содержимое 2"/>
          <p:cNvSpPr>
            <a:spLocks noGrp="1"/>
          </p:cNvSpPr>
          <p:nvPr>
            <p:ph idx="1"/>
          </p:nvPr>
        </p:nvSpPr>
        <p:spPr>
          <a:xfrm>
            <a:off x="0" y="0"/>
            <a:ext cx="9144000" cy="6858000"/>
          </a:xfrm>
          <a:solidFill>
            <a:schemeClr val="accent6">
              <a:lumMod val="40000"/>
              <a:lumOff val="60000"/>
            </a:schemeClr>
          </a:solidFill>
        </p:spPr>
        <p:txBody>
          <a:bodyPr>
            <a:normAutofit/>
          </a:bodyPr>
          <a:lstStyle/>
          <a:p>
            <a:pPr>
              <a:buNone/>
            </a:pPr>
            <a:r>
              <a:rPr lang="ru-RU" dirty="0" smtClean="0"/>
              <a:t>  </a:t>
            </a:r>
          </a:p>
          <a:p>
            <a:pPr>
              <a:buNone/>
            </a:pPr>
            <a:r>
              <a:rPr lang="ru-RU" dirty="0" smtClean="0"/>
              <a:t> </a:t>
            </a:r>
            <a:r>
              <a:rPr lang="ru-RU" dirty="0" smtClean="0"/>
              <a:t>                              </a:t>
            </a:r>
            <a:r>
              <a:rPr lang="en-US" dirty="0" smtClean="0"/>
              <a:t> </a:t>
            </a:r>
            <a:r>
              <a:rPr lang="en-US" sz="2400" dirty="0" smtClean="0">
                <a:solidFill>
                  <a:srgbClr val="0070C0"/>
                </a:solidFill>
              </a:rPr>
              <a:t>«</a:t>
            </a:r>
            <a:r>
              <a:rPr lang="ru-RU" sz="2400" dirty="0" smtClean="0">
                <a:solidFill>
                  <a:srgbClr val="0070C0"/>
                </a:solidFill>
              </a:rPr>
              <a:t>Песочный дождик</a:t>
            </a:r>
            <a:r>
              <a:rPr lang="en-US" sz="2400" dirty="0" smtClean="0">
                <a:solidFill>
                  <a:srgbClr val="0070C0"/>
                </a:solidFill>
              </a:rPr>
              <a:t>».</a:t>
            </a:r>
            <a:endParaRPr lang="ru-RU" sz="2400" dirty="0" smtClean="0">
              <a:solidFill>
                <a:srgbClr val="0070C0"/>
              </a:solidFill>
            </a:endParaRPr>
          </a:p>
          <a:p>
            <a:pPr>
              <a:buNone/>
            </a:pPr>
            <a:endParaRPr lang="ru-RU" sz="2000" dirty="0" smtClean="0">
              <a:solidFill>
                <a:srgbClr val="7030A0"/>
              </a:solidFill>
            </a:endParaRPr>
          </a:p>
          <a:p>
            <a:pPr>
              <a:buNone/>
            </a:pPr>
            <a:endParaRPr lang="ru-RU" sz="2000" dirty="0" smtClean="0">
              <a:solidFill>
                <a:srgbClr val="7030A0"/>
              </a:solidFill>
            </a:endParaRPr>
          </a:p>
          <a:p>
            <a:pPr>
              <a:buNone/>
            </a:pPr>
            <a:r>
              <a:rPr lang="ru-RU" sz="2000" dirty="0" smtClean="0">
                <a:solidFill>
                  <a:srgbClr val="7030A0"/>
                </a:solidFill>
              </a:rPr>
              <a:t> </a:t>
            </a:r>
            <a:r>
              <a:rPr lang="ru-RU" sz="2000" dirty="0" smtClean="0">
                <a:solidFill>
                  <a:srgbClr val="7030A0"/>
                </a:solidFill>
              </a:rPr>
              <a:t>    </a:t>
            </a:r>
            <a:r>
              <a:rPr lang="ru-RU" sz="2000" dirty="0" smtClean="0">
                <a:solidFill>
                  <a:srgbClr val="7030A0"/>
                </a:solidFill>
              </a:rPr>
              <a:t> </a:t>
            </a:r>
            <a:r>
              <a:rPr lang="ru-RU" sz="2000" dirty="0" smtClean="0">
                <a:solidFill>
                  <a:srgbClr val="7030A0"/>
                </a:solidFill>
              </a:rPr>
              <a:t>Рассказываем</a:t>
            </a:r>
            <a:r>
              <a:rPr lang="ru-RU" sz="2000" dirty="0" smtClean="0">
                <a:solidFill>
                  <a:srgbClr val="7030A0"/>
                </a:solidFill>
              </a:rPr>
              <a:t>, о том, что в песочной стране тоже может идти необычный песочный дождик и дуть песочный ветер. Показываем, как медленно или быстро сыпать песок из кулака в песочницу, на вторую ладонь, на ладонь другого человека. Ребенок закрывает глаза и кладет на песок ладонь с расставленными пальцами, а другой ребенок будет сыпать песок на палец. Ребенок должен назвать этот палец. Если он еще не умеет их называть, то пусть откроет глаза и покажет, куда сыпался песок. Затем дети меняются ролями. </a:t>
            </a:r>
          </a:p>
          <a:p>
            <a:endParaRPr lang="ru-RU" dirty="0"/>
          </a:p>
        </p:txBody>
      </p:sp>
      <p:pic>
        <p:nvPicPr>
          <p:cNvPr id="5" name="Рисунок 4" descr="image20.gif"/>
          <p:cNvPicPr>
            <a:picLocks noChangeAspect="1"/>
          </p:cNvPicPr>
          <p:nvPr/>
        </p:nvPicPr>
        <p:blipFill>
          <a:blip r:embed="rId2"/>
          <a:stretch>
            <a:fillRect/>
          </a:stretch>
        </p:blipFill>
        <p:spPr>
          <a:xfrm>
            <a:off x="2071670" y="4286256"/>
            <a:ext cx="5114925" cy="2214578"/>
          </a:xfrm>
          <a:prstGeom prst="rect">
            <a:avLst/>
          </a:prstGeom>
        </p:spPr>
      </p:pic>
      <p:sp>
        <p:nvSpPr>
          <p:cNvPr id="6" name="Скругленный прямоугольник 5"/>
          <p:cNvSpPr/>
          <p:nvPr/>
        </p:nvSpPr>
        <p:spPr>
          <a:xfrm>
            <a:off x="285720" y="214290"/>
            <a:ext cx="8643998" cy="66437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429000"/>
            <a:ext cx="8229600" cy="1143000"/>
          </a:xfrm>
        </p:spPr>
        <p:txBody>
          <a:bodyPr/>
          <a:lstStyle/>
          <a:p>
            <a:endParaRPr lang="ru-RU" dirty="0"/>
          </a:p>
        </p:txBody>
      </p:sp>
      <p:sp>
        <p:nvSpPr>
          <p:cNvPr id="3" name="Содержимое 2"/>
          <p:cNvSpPr>
            <a:spLocks noGrp="1"/>
          </p:cNvSpPr>
          <p:nvPr>
            <p:ph idx="1"/>
          </p:nvPr>
        </p:nvSpPr>
        <p:spPr>
          <a:xfrm>
            <a:off x="0" y="0"/>
            <a:ext cx="9144000" cy="6858000"/>
          </a:xfrm>
          <a:solidFill>
            <a:schemeClr val="accent6">
              <a:lumMod val="40000"/>
              <a:lumOff val="60000"/>
            </a:schemeClr>
          </a:solidFill>
        </p:spPr>
        <p:txBody>
          <a:bodyPr>
            <a:normAutofit/>
          </a:bodyPr>
          <a:lstStyle/>
          <a:p>
            <a:pPr>
              <a:buNone/>
            </a:pPr>
            <a:r>
              <a:rPr lang="ru-RU" sz="2000" dirty="0" smtClean="0"/>
              <a:t>                                                            </a:t>
            </a:r>
          </a:p>
          <a:p>
            <a:pPr>
              <a:buNone/>
            </a:pPr>
            <a:r>
              <a:rPr lang="ru-RU" sz="2000" dirty="0" smtClean="0"/>
              <a:t> </a:t>
            </a:r>
            <a:r>
              <a:rPr lang="ru-RU" sz="2000" dirty="0" smtClean="0"/>
              <a:t>                                                          </a:t>
            </a:r>
          </a:p>
          <a:p>
            <a:pPr>
              <a:buNone/>
            </a:pPr>
            <a:r>
              <a:rPr lang="ru-RU" sz="2000" dirty="0" smtClean="0">
                <a:solidFill>
                  <a:srgbClr val="0070C0"/>
                </a:solidFill>
              </a:rPr>
              <a:t> </a:t>
            </a:r>
            <a:r>
              <a:rPr lang="ru-RU" sz="2000" dirty="0" smtClean="0">
                <a:solidFill>
                  <a:srgbClr val="0070C0"/>
                </a:solidFill>
              </a:rPr>
              <a:t>                                                           </a:t>
            </a:r>
            <a:r>
              <a:rPr lang="en-US" sz="2000" dirty="0" smtClean="0">
                <a:solidFill>
                  <a:srgbClr val="0070C0"/>
                </a:solidFill>
              </a:rPr>
              <a:t>«</a:t>
            </a:r>
            <a:r>
              <a:rPr lang="ru-RU" sz="2000" dirty="0" smtClean="0">
                <a:solidFill>
                  <a:srgbClr val="0070C0"/>
                </a:solidFill>
              </a:rPr>
              <a:t>Авторалли</a:t>
            </a:r>
            <a:r>
              <a:rPr lang="en-US" sz="2000" dirty="0" smtClean="0">
                <a:solidFill>
                  <a:srgbClr val="0070C0"/>
                </a:solidFill>
              </a:rPr>
              <a:t>». </a:t>
            </a:r>
            <a:endParaRPr lang="ru-RU" sz="2000" dirty="0" smtClean="0">
              <a:solidFill>
                <a:srgbClr val="0070C0"/>
              </a:solidFill>
            </a:endParaRPr>
          </a:p>
          <a:p>
            <a:pPr>
              <a:buNone/>
            </a:pPr>
            <a:r>
              <a:rPr lang="ru-RU" sz="2000" dirty="0" smtClean="0">
                <a:solidFill>
                  <a:srgbClr val="7030A0"/>
                </a:solidFill>
              </a:rPr>
              <a:t>      Дети </a:t>
            </a:r>
            <a:r>
              <a:rPr lang="ru-RU" sz="2000" dirty="0" smtClean="0">
                <a:solidFill>
                  <a:srgbClr val="7030A0"/>
                </a:solidFill>
              </a:rPr>
              <a:t>лепят из песка заборчики с двух сторон, чтобы получилась извилистая дорога. А в конце пути – гараж. Начинаются соревнования: дети берут машинки и соревнуются, кто быстрее доберется по дорогам лабиринтам до гаража.</a:t>
            </a:r>
          </a:p>
          <a:p>
            <a:endParaRPr lang="ru-RU" sz="2000" dirty="0" smtClean="0">
              <a:solidFill>
                <a:srgbClr val="7030A0"/>
              </a:solidFill>
            </a:endParaRPr>
          </a:p>
          <a:p>
            <a:pPr>
              <a:buNone/>
            </a:pPr>
            <a:r>
              <a:rPr lang="ru-RU" sz="2000" dirty="0" smtClean="0">
                <a:solidFill>
                  <a:srgbClr val="7030A0"/>
                </a:solidFill>
              </a:rPr>
              <a:t>                                                     </a:t>
            </a:r>
            <a:r>
              <a:rPr lang="en-US" sz="2000" dirty="0" smtClean="0">
                <a:solidFill>
                  <a:srgbClr val="0070C0"/>
                </a:solidFill>
              </a:rPr>
              <a:t>«</a:t>
            </a:r>
            <a:r>
              <a:rPr lang="ru-RU" sz="2000" dirty="0" smtClean="0">
                <a:solidFill>
                  <a:srgbClr val="0070C0"/>
                </a:solidFill>
              </a:rPr>
              <a:t>Песочная картина</a:t>
            </a:r>
            <a:r>
              <a:rPr lang="en-US" sz="2000" dirty="0" smtClean="0">
                <a:solidFill>
                  <a:srgbClr val="0070C0"/>
                </a:solidFill>
              </a:rPr>
              <a:t>». </a:t>
            </a:r>
            <a:endParaRPr lang="ru-RU" sz="2000" dirty="0" smtClean="0">
              <a:solidFill>
                <a:srgbClr val="0070C0"/>
              </a:solidFill>
            </a:endParaRPr>
          </a:p>
          <a:p>
            <a:pPr>
              <a:buNone/>
            </a:pPr>
            <a:r>
              <a:rPr lang="ru-RU" sz="2000" dirty="0" smtClean="0">
                <a:solidFill>
                  <a:srgbClr val="7030A0"/>
                </a:solidFill>
              </a:rPr>
              <a:t> </a:t>
            </a:r>
            <a:r>
              <a:rPr lang="ru-RU" sz="2000" dirty="0" smtClean="0">
                <a:solidFill>
                  <a:srgbClr val="7030A0"/>
                </a:solidFill>
              </a:rPr>
              <a:t>      Ребенок </a:t>
            </a:r>
            <a:r>
              <a:rPr lang="ru-RU" sz="2000" dirty="0" smtClean="0">
                <a:solidFill>
                  <a:srgbClr val="7030A0"/>
                </a:solidFill>
              </a:rPr>
              <a:t>рисует на гладкой песчаной поверхности какое-либо изображение, другие дети отгадывают. А потом меняются местами.</a:t>
            </a:r>
          </a:p>
          <a:p>
            <a:endParaRPr lang="ru-RU" sz="2000" dirty="0" smtClean="0">
              <a:solidFill>
                <a:srgbClr val="7030A0"/>
              </a:solidFill>
            </a:endParaRPr>
          </a:p>
          <a:p>
            <a:pPr>
              <a:buNone/>
            </a:pPr>
            <a:r>
              <a:rPr lang="ru-RU" sz="2000" dirty="0" smtClean="0">
                <a:solidFill>
                  <a:srgbClr val="0070C0"/>
                </a:solidFill>
              </a:rPr>
              <a:t>                                                         </a:t>
            </a:r>
            <a:r>
              <a:rPr lang="en-US" sz="2000" dirty="0" smtClean="0">
                <a:solidFill>
                  <a:srgbClr val="0070C0"/>
                </a:solidFill>
              </a:rPr>
              <a:t>«</a:t>
            </a:r>
            <a:r>
              <a:rPr lang="ru-RU" sz="2000" dirty="0" smtClean="0">
                <a:solidFill>
                  <a:srgbClr val="0070C0"/>
                </a:solidFill>
              </a:rPr>
              <a:t>Чудо пекарь</a:t>
            </a:r>
            <a:r>
              <a:rPr lang="en-US" sz="2000" dirty="0" smtClean="0">
                <a:solidFill>
                  <a:srgbClr val="0070C0"/>
                </a:solidFill>
              </a:rPr>
              <a:t>»</a:t>
            </a:r>
            <a:endParaRPr lang="ru-RU" sz="2000" dirty="0" smtClean="0">
              <a:solidFill>
                <a:srgbClr val="0070C0"/>
              </a:solidFill>
            </a:endParaRPr>
          </a:p>
          <a:p>
            <a:pPr>
              <a:buNone/>
            </a:pPr>
            <a:r>
              <a:rPr lang="ru-RU" sz="2000" dirty="0" smtClean="0">
                <a:solidFill>
                  <a:srgbClr val="7030A0"/>
                </a:solidFill>
              </a:rPr>
              <a:t> </a:t>
            </a:r>
            <a:r>
              <a:rPr lang="ru-RU" sz="2000" dirty="0" smtClean="0">
                <a:solidFill>
                  <a:srgbClr val="7030A0"/>
                </a:solidFill>
              </a:rPr>
              <a:t>     </a:t>
            </a:r>
            <a:r>
              <a:rPr lang="en-US" sz="2000" dirty="0" smtClean="0">
                <a:solidFill>
                  <a:srgbClr val="7030A0"/>
                </a:solidFill>
              </a:rPr>
              <a:t> </a:t>
            </a:r>
            <a:r>
              <a:rPr lang="ru-RU" sz="2000" dirty="0" smtClean="0">
                <a:solidFill>
                  <a:srgbClr val="7030A0"/>
                </a:solidFill>
              </a:rPr>
              <a:t>Дети </a:t>
            </a:r>
            <a:r>
              <a:rPr lang="en-US" sz="2000" dirty="0" smtClean="0">
                <a:solidFill>
                  <a:srgbClr val="7030A0"/>
                </a:solidFill>
              </a:rPr>
              <a:t>«</a:t>
            </a:r>
            <a:r>
              <a:rPr lang="ru-RU" sz="2000" dirty="0" smtClean="0">
                <a:solidFill>
                  <a:srgbClr val="7030A0"/>
                </a:solidFill>
              </a:rPr>
              <a:t>выпекают</a:t>
            </a:r>
            <a:r>
              <a:rPr lang="en-US" sz="2000" dirty="0" smtClean="0">
                <a:solidFill>
                  <a:srgbClr val="7030A0"/>
                </a:solidFill>
              </a:rPr>
              <a:t>» </a:t>
            </a:r>
            <a:r>
              <a:rPr lang="ru-RU" sz="2000" dirty="0" smtClean="0">
                <a:solidFill>
                  <a:srgbClr val="7030A0"/>
                </a:solidFill>
              </a:rPr>
              <a:t>из песка разнообразные изделия (булочки, </a:t>
            </a:r>
            <a:r>
              <a:rPr lang="ru-RU" sz="2000" dirty="0" err="1" smtClean="0">
                <a:solidFill>
                  <a:srgbClr val="7030A0"/>
                </a:solidFill>
              </a:rPr>
              <a:t>тортики</a:t>
            </a:r>
            <a:r>
              <a:rPr lang="ru-RU" sz="2000" dirty="0" smtClean="0">
                <a:solidFill>
                  <a:srgbClr val="7030A0"/>
                </a:solidFill>
              </a:rPr>
              <a:t>, пирожки). Для этого могут использовать формочки, насыпая в них песок, утрамбовывая их рукой или совочком. Пирожки можно </a:t>
            </a:r>
            <a:r>
              <a:rPr lang="en-US" sz="2000" dirty="0" smtClean="0">
                <a:solidFill>
                  <a:srgbClr val="7030A0"/>
                </a:solidFill>
              </a:rPr>
              <a:t>«</a:t>
            </a:r>
            <a:r>
              <a:rPr lang="ru-RU" sz="2000" dirty="0" smtClean="0">
                <a:solidFill>
                  <a:srgbClr val="7030A0"/>
                </a:solidFill>
              </a:rPr>
              <a:t>выпекать</a:t>
            </a:r>
            <a:r>
              <a:rPr lang="en-US" sz="2000" dirty="0" smtClean="0">
                <a:solidFill>
                  <a:srgbClr val="7030A0"/>
                </a:solidFill>
              </a:rPr>
              <a:t>» </a:t>
            </a:r>
            <a:r>
              <a:rPr lang="ru-RU" sz="2000" dirty="0" smtClean="0">
                <a:solidFill>
                  <a:srgbClr val="7030A0"/>
                </a:solidFill>
              </a:rPr>
              <a:t>и руками, перекладывая мокрый песок из одной ладошки в другую.</a:t>
            </a:r>
          </a:p>
          <a:p>
            <a:endParaRPr lang="ru-RU" sz="2400" dirty="0"/>
          </a:p>
        </p:txBody>
      </p:sp>
      <p:sp>
        <p:nvSpPr>
          <p:cNvPr id="4" name="Скругленный прямоугольник 3"/>
          <p:cNvSpPr/>
          <p:nvPr/>
        </p:nvSpPr>
        <p:spPr>
          <a:xfrm>
            <a:off x="142844" y="214290"/>
            <a:ext cx="8786874" cy="62865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endParaRPr lang="ru-RU" dirty="0"/>
          </a:p>
        </p:txBody>
      </p:sp>
      <p:sp>
        <p:nvSpPr>
          <p:cNvPr id="3" name="Содержимое 2"/>
          <p:cNvSpPr>
            <a:spLocks noGrp="1"/>
          </p:cNvSpPr>
          <p:nvPr>
            <p:ph idx="1"/>
          </p:nvPr>
        </p:nvSpPr>
        <p:spPr>
          <a:xfrm>
            <a:off x="0" y="0"/>
            <a:ext cx="9144000" cy="6858000"/>
          </a:xfrm>
          <a:solidFill>
            <a:schemeClr val="accent6">
              <a:lumMod val="40000"/>
              <a:lumOff val="60000"/>
            </a:schemeClr>
          </a:solidFill>
        </p:spPr>
        <p:txBody>
          <a:bodyPr numCol="2">
            <a:normAutofit/>
          </a:bodyPr>
          <a:lstStyle/>
          <a:p>
            <a:pPr>
              <a:buNone/>
            </a:pPr>
            <a:r>
              <a:rPr lang="ru-RU" sz="2000" dirty="0" smtClean="0"/>
              <a:t>      </a:t>
            </a:r>
          </a:p>
          <a:p>
            <a:pPr>
              <a:buNone/>
            </a:pPr>
            <a:r>
              <a:rPr lang="ru-RU" sz="2000" dirty="0" smtClean="0">
                <a:solidFill>
                  <a:srgbClr val="7030A0"/>
                </a:solidFill>
              </a:rPr>
              <a:t> </a:t>
            </a:r>
            <a:r>
              <a:rPr lang="ru-RU" sz="2000" dirty="0" smtClean="0">
                <a:solidFill>
                  <a:srgbClr val="7030A0"/>
                </a:solidFill>
              </a:rPr>
              <a:t>                         </a:t>
            </a:r>
            <a:r>
              <a:rPr lang="en-US" sz="2000" dirty="0" smtClean="0">
                <a:solidFill>
                  <a:srgbClr val="0070C0"/>
                </a:solidFill>
              </a:rPr>
              <a:t>«</a:t>
            </a:r>
            <a:r>
              <a:rPr lang="ru-RU" sz="2000" dirty="0" smtClean="0">
                <a:solidFill>
                  <a:srgbClr val="0070C0"/>
                </a:solidFill>
              </a:rPr>
              <a:t>Клад</a:t>
            </a:r>
            <a:r>
              <a:rPr lang="en-US" sz="2000" dirty="0" smtClean="0">
                <a:solidFill>
                  <a:srgbClr val="0070C0"/>
                </a:solidFill>
              </a:rPr>
              <a:t>».</a:t>
            </a:r>
            <a:endParaRPr lang="ru-RU" sz="2000" dirty="0" smtClean="0">
              <a:solidFill>
                <a:srgbClr val="0070C0"/>
              </a:solidFill>
            </a:endParaRPr>
          </a:p>
          <a:p>
            <a:pPr>
              <a:buNone/>
            </a:pPr>
            <a:r>
              <a:rPr lang="ru-RU" sz="2000" dirty="0" smtClean="0">
                <a:solidFill>
                  <a:srgbClr val="7030A0"/>
                </a:solidFill>
              </a:rPr>
              <a:t> </a:t>
            </a:r>
            <a:r>
              <a:rPr lang="ru-RU" sz="2000" dirty="0" smtClean="0">
                <a:solidFill>
                  <a:srgbClr val="7030A0"/>
                </a:solidFill>
              </a:rPr>
              <a:t>    </a:t>
            </a:r>
            <a:r>
              <a:rPr lang="en-US" sz="2000" dirty="0" smtClean="0">
                <a:solidFill>
                  <a:srgbClr val="7030A0"/>
                </a:solidFill>
              </a:rPr>
              <a:t> </a:t>
            </a:r>
            <a:r>
              <a:rPr lang="ru-RU" sz="2000" dirty="0" smtClean="0">
                <a:solidFill>
                  <a:srgbClr val="7030A0"/>
                </a:solidFill>
              </a:rPr>
              <a:t>Положить разноцветные камушки и бусинки в коробочку. Закопать в песочнице, а дети пусть ищут. Эту игру можно сопровождать сказкой о пиратах, которые очень давно закопали клад именно на том месте, где находится песочница. Чем таинственнее сказка, тем интереснее детям искать СОКРОВИЩА.</a:t>
            </a:r>
          </a:p>
          <a:p>
            <a:endParaRPr lang="ru-RU" sz="2000" dirty="0" smtClean="0">
              <a:solidFill>
                <a:srgbClr val="7030A0"/>
              </a:solidFill>
            </a:endParaRPr>
          </a:p>
          <a:p>
            <a:pPr>
              <a:buNone/>
            </a:pPr>
            <a:r>
              <a:rPr lang="ru-RU" sz="2000" dirty="0" smtClean="0">
                <a:solidFill>
                  <a:srgbClr val="0070C0"/>
                </a:solidFill>
              </a:rPr>
              <a:t>                         </a:t>
            </a:r>
            <a:r>
              <a:rPr lang="en-US" sz="2000" dirty="0" smtClean="0">
                <a:solidFill>
                  <a:srgbClr val="0070C0"/>
                </a:solidFill>
              </a:rPr>
              <a:t>«</a:t>
            </a:r>
            <a:r>
              <a:rPr lang="ru-RU" sz="2000" dirty="0" smtClean="0">
                <a:solidFill>
                  <a:srgbClr val="0070C0"/>
                </a:solidFill>
              </a:rPr>
              <a:t>Эмоции</a:t>
            </a:r>
            <a:r>
              <a:rPr lang="en-US" sz="2000" dirty="0" smtClean="0">
                <a:solidFill>
                  <a:srgbClr val="0070C0"/>
                </a:solidFill>
              </a:rPr>
              <a:t>».</a:t>
            </a:r>
            <a:endParaRPr lang="ru-RU" sz="2000" dirty="0" smtClean="0">
              <a:solidFill>
                <a:srgbClr val="0070C0"/>
              </a:solidFill>
            </a:endParaRPr>
          </a:p>
          <a:p>
            <a:pPr>
              <a:buNone/>
            </a:pPr>
            <a:r>
              <a:rPr lang="ru-RU" sz="2000" dirty="0" smtClean="0">
                <a:solidFill>
                  <a:srgbClr val="7030A0"/>
                </a:solidFill>
              </a:rPr>
              <a:t> </a:t>
            </a:r>
            <a:r>
              <a:rPr lang="ru-RU" sz="2000" dirty="0" smtClean="0">
                <a:solidFill>
                  <a:srgbClr val="7030A0"/>
                </a:solidFill>
              </a:rPr>
              <a:t>     </a:t>
            </a:r>
            <a:r>
              <a:rPr lang="en-US" sz="2000" dirty="0" smtClean="0">
                <a:solidFill>
                  <a:srgbClr val="7030A0"/>
                </a:solidFill>
              </a:rPr>
              <a:t> </a:t>
            </a:r>
            <a:r>
              <a:rPr lang="ru-RU" sz="2000" dirty="0" smtClean="0">
                <a:solidFill>
                  <a:srgbClr val="7030A0"/>
                </a:solidFill>
              </a:rPr>
              <a:t>Дети на мокром песке рисуют лица, выражающие эмоции: радость, злость, печаль, страх и т. д. Можно спросить, что случилось с этим человеком, и что он будет дальше.</a:t>
            </a:r>
          </a:p>
          <a:p>
            <a:endParaRPr lang="ru-RU" sz="2000" dirty="0" smtClean="0">
              <a:solidFill>
                <a:srgbClr val="7030A0"/>
              </a:solidFill>
            </a:endParaRPr>
          </a:p>
          <a:p>
            <a:endParaRPr lang="ru-RU" sz="2000" dirty="0">
              <a:solidFill>
                <a:srgbClr val="7030A0"/>
              </a:solidFill>
            </a:endParaRPr>
          </a:p>
        </p:txBody>
      </p:sp>
      <p:pic>
        <p:nvPicPr>
          <p:cNvPr id="6" name="Рисунок 5" descr="2fc18137522838e2bbf35e4a9127a86c.jpg"/>
          <p:cNvPicPr>
            <a:picLocks noChangeAspect="1"/>
          </p:cNvPicPr>
          <p:nvPr/>
        </p:nvPicPr>
        <p:blipFill>
          <a:blip r:embed="rId2"/>
          <a:stretch>
            <a:fillRect/>
          </a:stretch>
        </p:blipFill>
        <p:spPr>
          <a:xfrm>
            <a:off x="5072066" y="857232"/>
            <a:ext cx="3714776" cy="2500330"/>
          </a:xfrm>
          <a:prstGeom prst="rect">
            <a:avLst/>
          </a:prstGeom>
        </p:spPr>
      </p:pic>
      <p:pic>
        <p:nvPicPr>
          <p:cNvPr id="7" name="Рисунок 6" descr="48180896.jpg"/>
          <p:cNvPicPr>
            <a:picLocks noChangeAspect="1"/>
          </p:cNvPicPr>
          <p:nvPr/>
        </p:nvPicPr>
        <p:blipFill>
          <a:blip r:embed="rId3"/>
          <a:stretch>
            <a:fillRect/>
          </a:stretch>
        </p:blipFill>
        <p:spPr>
          <a:xfrm>
            <a:off x="5072066" y="3929066"/>
            <a:ext cx="3810000" cy="2286016"/>
          </a:xfrm>
          <a:prstGeom prst="rect">
            <a:avLst/>
          </a:prstGeom>
        </p:spPr>
      </p:pic>
      <p:sp>
        <p:nvSpPr>
          <p:cNvPr id="8" name="Скругленный прямоугольник 7"/>
          <p:cNvSpPr/>
          <p:nvPr/>
        </p:nvSpPr>
        <p:spPr>
          <a:xfrm>
            <a:off x="142844" y="142852"/>
            <a:ext cx="8858312" cy="65722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26196"/>
          </a:xfrm>
        </p:spPr>
        <p:txBody>
          <a:bodyPr/>
          <a:lstStyle/>
          <a:p>
            <a:endParaRPr lang="ru-RU" dirty="0"/>
          </a:p>
        </p:txBody>
      </p:sp>
      <p:sp>
        <p:nvSpPr>
          <p:cNvPr id="3" name="Содержимое 2"/>
          <p:cNvSpPr>
            <a:spLocks noGrp="1"/>
          </p:cNvSpPr>
          <p:nvPr>
            <p:ph idx="1"/>
          </p:nvPr>
        </p:nvSpPr>
        <p:spPr>
          <a:xfrm>
            <a:off x="0" y="0"/>
            <a:ext cx="9144000" cy="6858000"/>
          </a:xfrm>
          <a:solidFill>
            <a:schemeClr val="accent6">
              <a:lumMod val="40000"/>
              <a:lumOff val="60000"/>
            </a:schemeClr>
          </a:solidFill>
        </p:spPr>
        <p:txBody>
          <a:bodyPr numCol="2">
            <a:normAutofit/>
          </a:bodyPr>
          <a:lstStyle/>
          <a:p>
            <a:pPr>
              <a:buNone/>
            </a:pPr>
            <a:r>
              <a:rPr lang="ru-RU" dirty="0" smtClean="0"/>
              <a:t> </a:t>
            </a:r>
          </a:p>
          <a:p>
            <a:pPr>
              <a:buNone/>
            </a:pPr>
            <a:r>
              <a:rPr lang="ru-RU" sz="2400" dirty="0" smtClean="0">
                <a:solidFill>
                  <a:srgbClr val="0070C0"/>
                </a:solidFill>
              </a:rPr>
              <a:t>                    « </a:t>
            </a:r>
            <a:r>
              <a:rPr lang="ru-RU" sz="2000" dirty="0" smtClean="0">
                <a:solidFill>
                  <a:srgbClr val="0070C0"/>
                </a:solidFill>
              </a:rPr>
              <a:t>Мина</a:t>
            </a:r>
            <a:r>
              <a:rPr lang="en-US" sz="2000" dirty="0" smtClean="0">
                <a:solidFill>
                  <a:srgbClr val="0070C0"/>
                </a:solidFill>
              </a:rPr>
              <a:t>». </a:t>
            </a:r>
            <a:endParaRPr lang="ru-RU" sz="2000" dirty="0" smtClean="0">
              <a:solidFill>
                <a:srgbClr val="0070C0"/>
              </a:solidFill>
            </a:endParaRPr>
          </a:p>
          <a:p>
            <a:pPr>
              <a:buNone/>
            </a:pPr>
            <a:r>
              <a:rPr lang="ru-RU" sz="2000" dirty="0" smtClean="0">
                <a:solidFill>
                  <a:srgbClr val="7030A0"/>
                </a:solidFill>
              </a:rPr>
              <a:t> </a:t>
            </a:r>
            <a:r>
              <a:rPr lang="ru-RU" sz="2000" dirty="0" smtClean="0">
                <a:solidFill>
                  <a:srgbClr val="7030A0"/>
                </a:solidFill>
              </a:rPr>
              <a:t>      Рука </a:t>
            </a:r>
            <a:r>
              <a:rPr lang="ru-RU" sz="2000" dirty="0" smtClean="0">
                <a:solidFill>
                  <a:srgbClr val="7030A0"/>
                </a:solidFill>
              </a:rPr>
              <a:t>одного играющего превращается в </a:t>
            </a:r>
            <a:r>
              <a:rPr lang="en-US" sz="2000" dirty="0" smtClean="0">
                <a:solidFill>
                  <a:srgbClr val="7030A0"/>
                </a:solidFill>
              </a:rPr>
              <a:t>«</a:t>
            </a:r>
            <a:r>
              <a:rPr lang="ru-RU" sz="2000" dirty="0" smtClean="0">
                <a:solidFill>
                  <a:srgbClr val="7030A0"/>
                </a:solidFill>
              </a:rPr>
              <a:t>мину</a:t>
            </a:r>
            <a:r>
              <a:rPr lang="en-US" sz="2000" dirty="0" smtClean="0">
                <a:solidFill>
                  <a:srgbClr val="7030A0"/>
                </a:solidFill>
              </a:rPr>
              <a:t>». </a:t>
            </a:r>
            <a:r>
              <a:rPr lang="ru-RU" sz="2000" dirty="0" smtClean="0">
                <a:solidFill>
                  <a:srgbClr val="7030A0"/>
                </a:solidFill>
              </a:rPr>
              <a:t>Задача другого — </a:t>
            </a:r>
            <a:r>
              <a:rPr lang="en-US" sz="2000" dirty="0" smtClean="0">
                <a:solidFill>
                  <a:srgbClr val="7030A0"/>
                </a:solidFill>
              </a:rPr>
              <a:t>«</a:t>
            </a:r>
            <a:r>
              <a:rPr lang="ru-RU" sz="2000" dirty="0" smtClean="0">
                <a:solidFill>
                  <a:srgbClr val="7030A0"/>
                </a:solidFill>
              </a:rPr>
              <a:t>сапера</a:t>
            </a:r>
            <a:r>
              <a:rPr lang="en-US" sz="2000" dirty="0" smtClean="0">
                <a:solidFill>
                  <a:srgbClr val="7030A0"/>
                </a:solidFill>
              </a:rPr>
              <a:t>» — </a:t>
            </a:r>
            <a:r>
              <a:rPr lang="ru-RU" sz="2000" dirty="0" smtClean="0">
                <a:solidFill>
                  <a:srgbClr val="7030A0"/>
                </a:solidFill>
              </a:rPr>
              <a:t>откопать </a:t>
            </a:r>
            <a:r>
              <a:rPr lang="en-US" sz="2000" dirty="0" smtClean="0">
                <a:solidFill>
                  <a:srgbClr val="7030A0"/>
                </a:solidFill>
              </a:rPr>
              <a:t>«</a:t>
            </a:r>
            <a:r>
              <a:rPr lang="ru-RU" sz="2000" dirty="0" smtClean="0">
                <a:solidFill>
                  <a:srgbClr val="7030A0"/>
                </a:solidFill>
              </a:rPr>
              <a:t>мину</a:t>
            </a:r>
            <a:r>
              <a:rPr lang="en-US" sz="2000" dirty="0" smtClean="0">
                <a:solidFill>
                  <a:srgbClr val="7030A0"/>
                </a:solidFill>
              </a:rPr>
              <a:t>», </a:t>
            </a:r>
            <a:r>
              <a:rPr lang="ru-RU" sz="2000" dirty="0" smtClean="0">
                <a:solidFill>
                  <a:srgbClr val="7030A0"/>
                </a:solidFill>
              </a:rPr>
              <a:t>не дотронувшись до неё. </a:t>
            </a:r>
            <a:r>
              <a:rPr lang="en-US" sz="2000" dirty="0" smtClean="0">
                <a:solidFill>
                  <a:srgbClr val="7030A0"/>
                </a:solidFill>
              </a:rPr>
              <a:t>«</a:t>
            </a:r>
            <a:r>
              <a:rPr lang="ru-RU" sz="2000" dirty="0" smtClean="0">
                <a:solidFill>
                  <a:srgbClr val="7030A0"/>
                </a:solidFill>
              </a:rPr>
              <a:t>Сапёр</a:t>
            </a:r>
            <a:r>
              <a:rPr lang="en-US" sz="2000" dirty="0" smtClean="0">
                <a:solidFill>
                  <a:srgbClr val="7030A0"/>
                </a:solidFill>
              </a:rPr>
              <a:t>» </a:t>
            </a:r>
            <a:r>
              <a:rPr lang="ru-RU" sz="2000" dirty="0" smtClean="0">
                <a:solidFill>
                  <a:srgbClr val="7030A0"/>
                </a:solidFill>
              </a:rPr>
              <a:t>может действовать руками, дуть, помогать себе палочками, кисточками.</a:t>
            </a:r>
          </a:p>
          <a:p>
            <a:pPr>
              <a:buNone/>
            </a:pPr>
            <a:r>
              <a:rPr lang="ru-RU" sz="2000" dirty="0" smtClean="0">
                <a:solidFill>
                  <a:srgbClr val="7030A0"/>
                </a:solidFill>
              </a:rPr>
              <a:t>        Ребёнок </a:t>
            </a:r>
            <a:r>
              <a:rPr lang="ru-RU" sz="2000" dirty="0" smtClean="0">
                <a:solidFill>
                  <a:srgbClr val="7030A0"/>
                </a:solidFill>
              </a:rPr>
              <a:t>и воспитатель вместе погружают в сухой песок кисти рук и начинают ими шевелить, наблюдая за тем, как изменяется песчаный рельеф. Задача: полностью освободить руки от песка, не совершая резких движений, только двигая пальцами и сдувая песчинки</a:t>
            </a:r>
            <a:r>
              <a:rPr lang="ru-RU" sz="2000" dirty="0" smtClean="0"/>
              <a:t>.</a:t>
            </a:r>
          </a:p>
          <a:p>
            <a:endParaRPr lang="ru-RU" sz="2000" dirty="0" smtClean="0"/>
          </a:p>
          <a:p>
            <a:pPr>
              <a:buNone/>
            </a:pPr>
            <a:r>
              <a:rPr lang="ru-RU" sz="2000" dirty="0" smtClean="0"/>
              <a:t>         </a:t>
            </a:r>
            <a:endParaRPr lang="ru-RU" dirty="0"/>
          </a:p>
        </p:txBody>
      </p:sp>
      <p:pic>
        <p:nvPicPr>
          <p:cNvPr id="6" name="Рисунок 5" descr="i (5).jpg"/>
          <p:cNvPicPr>
            <a:picLocks noChangeAspect="1"/>
          </p:cNvPicPr>
          <p:nvPr/>
        </p:nvPicPr>
        <p:blipFill>
          <a:blip r:embed="rId2"/>
          <a:stretch>
            <a:fillRect/>
          </a:stretch>
        </p:blipFill>
        <p:spPr>
          <a:xfrm>
            <a:off x="5357818" y="1214422"/>
            <a:ext cx="2500330" cy="4714908"/>
          </a:xfrm>
          <a:prstGeom prst="rect">
            <a:avLst/>
          </a:prstGeom>
        </p:spPr>
      </p:pic>
      <p:sp>
        <p:nvSpPr>
          <p:cNvPr id="7" name="Скругленный прямоугольник 6"/>
          <p:cNvSpPr/>
          <p:nvPr/>
        </p:nvSpPr>
        <p:spPr>
          <a:xfrm>
            <a:off x="285720" y="142852"/>
            <a:ext cx="8358246" cy="63579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endParaRPr lang="ru-RU" dirty="0"/>
          </a:p>
        </p:txBody>
      </p:sp>
      <p:sp>
        <p:nvSpPr>
          <p:cNvPr id="3" name="Содержимое 2"/>
          <p:cNvSpPr>
            <a:spLocks noGrp="1"/>
          </p:cNvSpPr>
          <p:nvPr>
            <p:ph idx="1"/>
          </p:nvPr>
        </p:nvSpPr>
        <p:spPr>
          <a:xfrm>
            <a:off x="0" y="0"/>
            <a:ext cx="9144000" cy="6858000"/>
          </a:xfrm>
          <a:solidFill>
            <a:schemeClr val="accent6">
              <a:lumMod val="40000"/>
              <a:lumOff val="60000"/>
            </a:schemeClr>
          </a:solidFill>
        </p:spPr>
        <p:txBody>
          <a:bodyPr numCol="2"/>
          <a:lstStyle/>
          <a:p>
            <a:pPr>
              <a:buNone/>
            </a:pPr>
            <a:r>
              <a:rPr lang="ru-RU" sz="2000" dirty="0" smtClean="0">
                <a:solidFill>
                  <a:srgbClr val="7030A0"/>
                </a:solidFill>
              </a:rPr>
              <a:t>       </a:t>
            </a:r>
          </a:p>
          <a:p>
            <a:pPr>
              <a:buNone/>
            </a:pPr>
            <a:r>
              <a:rPr lang="ru-RU" sz="2000" dirty="0" smtClean="0">
                <a:solidFill>
                  <a:srgbClr val="7030A0"/>
                </a:solidFill>
              </a:rPr>
              <a:t> </a:t>
            </a:r>
            <a:r>
              <a:rPr lang="ru-RU" sz="2000" dirty="0" smtClean="0">
                <a:solidFill>
                  <a:srgbClr val="7030A0"/>
                </a:solidFill>
              </a:rPr>
              <a:t>           </a:t>
            </a:r>
          </a:p>
          <a:p>
            <a:pPr>
              <a:buNone/>
            </a:pPr>
            <a:r>
              <a:rPr lang="ru-RU" sz="2000" dirty="0" smtClean="0">
                <a:solidFill>
                  <a:srgbClr val="7030A0"/>
                </a:solidFill>
              </a:rPr>
              <a:t> </a:t>
            </a:r>
            <a:r>
              <a:rPr lang="ru-RU" sz="2000" dirty="0" smtClean="0">
                <a:solidFill>
                  <a:srgbClr val="7030A0"/>
                </a:solidFill>
              </a:rPr>
              <a:t>               </a:t>
            </a:r>
            <a:r>
              <a:rPr lang="en-US" sz="2000" dirty="0" smtClean="0">
                <a:solidFill>
                  <a:srgbClr val="0070C0"/>
                </a:solidFill>
              </a:rPr>
              <a:t>«</a:t>
            </a:r>
            <a:r>
              <a:rPr lang="ru-RU" sz="2000" dirty="0" smtClean="0">
                <a:solidFill>
                  <a:srgbClr val="0070C0"/>
                </a:solidFill>
              </a:rPr>
              <a:t>Массаж для рук</a:t>
            </a:r>
            <a:r>
              <a:rPr lang="en-US" sz="2000" dirty="0" smtClean="0">
                <a:solidFill>
                  <a:srgbClr val="0070C0"/>
                </a:solidFill>
              </a:rPr>
              <a:t>». </a:t>
            </a:r>
            <a:endParaRPr lang="ru-RU" sz="2000" dirty="0" smtClean="0">
              <a:solidFill>
                <a:srgbClr val="0070C0"/>
              </a:solidFill>
            </a:endParaRPr>
          </a:p>
          <a:p>
            <a:pPr>
              <a:buNone/>
            </a:pPr>
            <a:r>
              <a:rPr lang="ru-RU" sz="2000" dirty="0" smtClean="0">
                <a:solidFill>
                  <a:srgbClr val="7030A0"/>
                </a:solidFill>
              </a:rPr>
              <a:t> </a:t>
            </a:r>
            <a:r>
              <a:rPr lang="ru-RU" sz="2000" dirty="0" smtClean="0">
                <a:solidFill>
                  <a:srgbClr val="7030A0"/>
                </a:solidFill>
              </a:rPr>
              <a:t>     </a:t>
            </a:r>
          </a:p>
          <a:p>
            <a:pPr>
              <a:buNone/>
            </a:pPr>
            <a:r>
              <a:rPr lang="ru-RU" sz="2000" dirty="0" smtClean="0">
                <a:solidFill>
                  <a:srgbClr val="7030A0"/>
                </a:solidFill>
              </a:rPr>
              <a:t> </a:t>
            </a:r>
            <a:r>
              <a:rPr lang="ru-RU" sz="2000" dirty="0" smtClean="0">
                <a:solidFill>
                  <a:srgbClr val="7030A0"/>
                </a:solidFill>
              </a:rPr>
              <a:t>       Ребенок </a:t>
            </a:r>
            <a:r>
              <a:rPr lang="ru-RU" sz="2000" dirty="0" smtClean="0">
                <a:solidFill>
                  <a:srgbClr val="7030A0"/>
                </a:solidFill>
              </a:rPr>
              <a:t>берет камешки между ладошками и трет, слушает, как звучат камешки (тихо, громко). Это упражнение снимает напряжение у детей с нарушениями зрения.</a:t>
            </a:r>
          </a:p>
          <a:p>
            <a:endParaRPr lang="ru-RU" dirty="0"/>
          </a:p>
        </p:txBody>
      </p:sp>
      <p:pic>
        <p:nvPicPr>
          <p:cNvPr id="4" name="Рисунок 3" descr="04182689.jpg"/>
          <p:cNvPicPr>
            <a:picLocks noChangeAspect="1"/>
          </p:cNvPicPr>
          <p:nvPr/>
        </p:nvPicPr>
        <p:blipFill>
          <a:blip r:embed="rId2"/>
          <a:stretch>
            <a:fillRect/>
          </a:stretch>
        </p:blipFill>
        <p:spPr>
          <a:xfrm>
            <a:off x="4643438" y="1571612"/>
            <a:ext cx="3643338" cy="4572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83320"/>
          </a:xfrm>
        </p:spPr>
        <p:txBody>
          <a:bodyPr/>
          <a:lstStyle/>
          <a:p>
            <a:endParaRPr lang="ru-RU" dirty="0"/>
          </a:p>
        </p:txBody>
      </p:sp>
      <p:sp>
        <p:nvSpPr>
          <p:cNvPr id="3" name="Содержимое 2"/>
          <p:cNvSpPr>
            <a:spLocks noGrp="1"/>
          </p:cNvSpPr>
          <p:nvPr>
            <p:ph idx="1"/>
          </p:nvPr>
        </p:nvSpPr>
        <p:spPr>
          <a:xfrm>
            <a:off x="0" y="0"/>
            <a:ext cx="9144000" cy="7000900"/>
          </a:xfrm>
          <a:solidFill>
            <a:schemeClr val="accent6">
              <a:lumMod val="40000"/>
              <a:lumOff val="60000"/>
            </a:schemeClr>
          </a:solidFill>
        </p:spPr>
        <p:txBody>
          <a:bodyPr numCol="2">
            <a:normAutofit/>
          </a:bodyPr>
          <a:lstStyle/>
          <a:p>
            <a:pPr>
              <a:buNone/>
            </a:pPr>
            <a:endParaRPr lang="ru-RU" sz="2000" dirty="0" smtClean="0">
              <a:solidFill>
                <a:srgbClr val="7030A0"/>
              </a:solidFill>
            </a:endParaRPr>
          </a:p>
          <a:p>
            <a:pPr>
              <a:buNone/>
            </a:pPr>
            <a:endParaRPr lang="ru-RU" sz="2000" dirty="0">
              <a:solidFill>
                <a:srgbClr val="7030A0"/>
              </a:solidFill>
            </a:endParaRPr>
          </a:p>
          <a:p>
            <a:pPr>
              <a:buNone/>
            </a:pPr>
            <a:r>
              <a:rPr lang="ru-RU" sz="2000" dirty="0" smtClean="0">
                <a:solidFill>
                  <a:srgbClr val="7030A0"/>
                </a:solidFill>
              </a:rPr>
              <a:t>          </a:t>
            </a:r>
            <a:r>
              <a:rPr lang="ru-RU" sz="2400" dirty="0" smtClean="0">
                <a:solidFill>
                  <a:srgbClr val="0070C0"/>
                </a:solidFill>
              </a:rPr>
              <a:t>Песочная терапия </a:t>
            </a:r>
            <a:r>
              <a:rPr lang="ru-RU" sz="2000" dirty="0" smtClean="0">
                <a:solidFill>
                  <a:srgbClr val="7030A0"/>
                </a:solidFill>
              </a:rPr>
              <a:t>– </a:t>
            </a:r>
          </a:p>
          <a:p>
            <a:pPr>
              <a:buNone/>
            </a:pPr>
            <a:r>
              <a:rPr lang="ru-RU" sz="2000" dirty="0">
                <a:solidFill>
                  <a:srgbClr val="7030A0"/>
                </a:solidFill>
              </a:rPr>
              <a:t> </a:t>
            </a:r>
            <a:r>
              <a:rPr lang="ru-RU" sz="2000" dirty="0" smtClean="0">
                <a:solidFill>
                  <a:srgbClr val="7030A0"/>
                </a:solidFill>
              </a:rPr>
              <a:t>      это один из    методов                                психотерапии, возникший в рамках  аналитической психологии, которая учит общению с миром и самим собой; это также прекрасный способ для снятия внутреннего напряжения и воплощения его на бессознательно-символическом уровне, к тому же этот метод повышает уверенность в себе и открывает новые пути развития. Песочная терапия открывает глубинное, подлинное </a:t>
            </a:r>
            <a:r>
              <a:rPr lang="en-US" sz="2000" dirty="0" smtClean="0">
                <a:solidFill>
                  <a:srgbClr val="7030A0"/>
                </a:solidFill>
              </a:rPr>
              <a:t>«</a:t>
            </a:r>
            <a:r>
              <a:rPr lang="ru-RU" sz="2000" dirty="0" smtClean="0">
                <a:solidFill>
                  <a:srgbClr val="7030A0"/>
                </a:solidFill>
              </a:rPr>
              <a:t>Я</a:t>
            </a:r>
            <a:r>
              <a:rPr lang="en-US" sz="2000" dirty="0" smtClean="0">
                <a:solidFill>
                  <a:srgbClr val="7030A0"/>
                </a:solidFill>
              </a:rPr>
              <a:t>», </a:t>
            </a:r>
            <a:r>
              <a:rPr lang="ru-RU" sz="2000" dirty="0" smtClean="0">
                <a:solidFill>
                  <a:srgbClr val="7030A0"/>
                </a:solidFill>
              </a:rPr>
              <a:t>восстанавливает психическую целостность ребенка, дает возможность собрать собственный уникальный образ картины мира. </a:t>
            </a:r>
            <a:endParaRPr lang="ru-RU" sz="2000" dirty="0">
              <a:solidFill>
                <a:srgbClr val="7030A0"/>
              </a:solidFill>
            </a:endParaRPr>
          </a:p>
          <a:p>
            <a:pPr>
              <a:buNone/>
            </a:pPr>
            <a:endParaRPr lang="ru-RU" sz="2800" dirty="0" smtClean="0"/>
          </a:p>
        </p:txBody>
      </p:sp>
      <p:sp>
        <p:nvSpPr>
          <p:cNvPr id="6" name="Скругленный прямоугольник 5"/>
          <p:cNvSpPr/>
          <p:nvPr/>
        </p:nvSpPr>
        <p:spPr>
          <a:xfrm>
            <a:off x="214282" y="500042"/>
            <a:ext cx="8643998" cy="60722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descr="0920fd246fa4f87138c052b5ffe00691.jpg"/>
          <p:cNvPicPr>
            <a:picLocks noChangeAspect="1"/>
          </p:cNvPicPr>
          <p:nvPr/>
        </p:nvPicPr>
        <p:blipFill>
          <a:blip r:embed="rId2"/>
          <a:stretch>
            <a:fillRect/>
          </a:stretch>
        </p:blipFill>
        <p:spPr>
          <a:xfrm>
            <a:off x="5000628" y="928670"/>
            <a:ext cx="3324225" cy="49911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83362"/>
          </a:xfrm>
        </p:spPr>
        <p:txBody>
          <a:bodyPr/>
          <a:lstStyle/>
          <a:p>
            <a:endParaRPr lang="ru-RU" dirty="0"/>
          </a:p>
        </p:txBody>
      </p:sp>
      <p:sp>
        <p:nvSpPr>
          <p:cNvPr id="3" name="Содержимое 2"/>
          <p:cNvSpPr>
            <a:spLocks noGrp="1"/>
          </p:cNvSpPr>
          <p:nvPr>
            <p:ph idx="1"/>
          </p:nvPr>
        </p:nvSpPr>
        <p:spPr>
          <a:xfrm>
            <a:off x="0" y="0"/>
            <a:ext cx="9144000" cy="6858000"/>
          </a:xfrm>
          <a:solidFill>
            <a:schemeClr val="accent6">
              <a:lumMod val="40000"/>
              <a:lumOff val="60000"/>
            </a:schemeClr>
          </a:solidFill>
        </p:spPr>
        <p:txBody>
          <a:bodyPr numCol="2"/>
          <a:lstStyle/>
          <a:p>
            <a:pPr>
              <a:buNone/>
            </a:pPr>
            <a:r>
              <a:rPr lang="ru-RU" sz="2000" dirty="0" smtClean="0">
                <a:solidFill>
                  <a:srgbClr val="7030A0"/>
                </a:solidFill>
              </a:rPr>
              <a:t>      </a:t>
            </a:r>
          </a:p>
          <a:p>
            <a:pPr>
              <a:buNone/>
            </a:pPr>
            <a:r>
              <a:rPr lang="ru-RU" sz="2000" dirty="0" smtClean="0">
                <a:solidFill>
                  <a:srgbClr val="7030A0"/>
                </a:solidFill>
              </a:rPr>
              <a:t>                                       </a:t>
            </a:r>
          </a:p>
          <a:p>
            <a:pPr>
              <a:buNone/>
            </a:pPr>
            <a:r>
              <a:rPr lang="ru-RU" sz="2000" dirty="0" smtClean="0">
                <a:solidFill>
                  <a:srgbClr val="7030A0"/>
                </a:solidFill>
              </a:rPr>
              <a:t> </a:t>
            </a:r>
            <a:r>
              <a:rPr lang="ru-RU" sz="2000" dirty="0" smtClean="0">
                <a:solidFill>
                  <a:srgbClr val="7030A0"/>
                </a:solidFill>
              </a:rPr>
              <a:t>                                                            </a:t>
            </a:r>
          </a:p>
          <a:p>
            <a:pPr>
              <a:buNone/>
            </a:pPr>
            <a:r>
              <a:rPr lang="ru-RU" sz="2400" dirty="0" smtClean="0">
                <a:solidFill>
                  <a:srgbClr val="7030A0"/>
                </a:solidFill>
              </a:rPr>
              <a:t> </a:t>
            </a:r>
            <a:r>
              <a:rPr lang="ru-RU" sz="2400" dirty="0" smtClean="0">
                <a:solidFill>
                  <a:srgbClr val="7030A0"/>
                </a:solidFill>
              </a:rPr>
              <a:t>                    </a:t>
            </a:r>
            <a:r>
              <a:rPr lang="ru-RU" sz="2400" dirty="0" smtClean="0">
                <a:solidFill>
                  <a:srgbClr val="0070C0"/>
                </a:solidFill>
              </a:rPr>
              <a:t>Вывод:</a:t>
            </a:r>
            <a:endParaRPr lang="ru-RU" sz="2400" dirty="0" smtClean="0">
              <a:solidFill>
                <a:srgbClr val="0070C0"/>
              </a:solidFill>
            </a:endParaRPr>
          </a:p>
          <a:p>
            <a:pPr>
              <a:buNone/>
            </a:pPr>
            <a:endParaRPr lang="ru-RU" sz="2000" dirty="0" smtClean="0">
              <a:solidFill>
                <a:srgbClr val="7030A0"/>
              </a:solidFill>
            </a:endParaRPr>
          </a:p>
          <a:p>
            <a:pPr>
              <a:buNone/>
            </a:pPr>
            <a:endParaRPr lang="ru-RU" sz="2000" dirty="0" smtClean="0">
              <a:solidFill>
                <a:srgbClr val="7030A0"/>
              </a:solidFill>
            </a:endParaRPr>
          </a:p>
          <a:p>
            <a:pPr>
              <a:buNone/>
            </a:pPr>
            <a:r>
              <a:rPr lang="ru-RU" sz="2000" dirty="0" smtClean="0">
                <a:solidFill>
                  <a:srgbClr val="7030A0"/>
                </a:solidFill>
              </a:rPr>
              <a:t> </a:t>
            </a:r>
            <a:r>
              <a:rPr lang="ru-RU" sz="2000" dirty="0" smtClean="0">
                <a:solidFill>
                  <a:srgbClr val="7030A0"/>
                </a:solidFill>
              </a:rPr>
              <a:t>        Подводя </a:t>
            </a:r>
            <a:r>
              <a:rPr lang="ru-RU" sz="2000" dirty="0" smtClean="0">
                <a:solidFill>
                  <a:srgbClr val="7030A0"/>
                </a:solidFill>
              </a:rPr>
              <a:t>итог, заметим, что эффективность песочной терапии в развитии мелкой моторики рук у детей дошкольного возраста с нарушением зрения объясняется тем, что в процессе игр с песком, развивается тактильное восприятие, мелкая моторика, а так же зрительное восприятие, речь и воображение.</a:t>
            </a:r>
            <a:endParaRPr lang="en-US" sz="2000" dirty="0" smtClean="0">
              <a:solidFill>
                <a:srgbClr val="7030A0"/>
              </a:solidFill>
            </a:endParaRPr>
          </a:p>
          <a:p>
            <a:endParaRPr lang="ru-RU" dirty="0"/>
          </a:p>
        </p:txBody>
      </p:sp>
      <p:pic>
        <p:nvPicPr>
          <p:cNvPr id="4" name="Рисунок 3" descr="852006738.jpg"/>
          <p:cNvPicPr>
            <a:picLocks noChangeAspect="1"/>
          </p:cNvPicPr>
          <p:nvPr/>
        </p:nvPicPr>
        <p:blipFill>
          <a:blip r:embed="rId2"/>
          <a:stretch>
            <a:fillRect/>
          </a:stretch>
        </p:blipFill>
        <p:spPr>
          <a:xfrm>
            <a:off x="4929190" y="1928802"/>
            <a:ext cx="3571900" cy="4143404"/>
          </a:xfrm>
          <a:prstGeom prst="rect">
            <a:avLst/>
          </a:prstGeom>
        </p:spPr>
      </p:pic>
      <p:sp>
        <p:nvSpPr>
          <p:cNvPr id="5" name="Скругленный прямоугольник 4"/>
          <p:cNvSpPr/>
          <p:nvPr/>
        </p:nvSpPr>
        <p:spPr>
          <a:xfrm>
            <a:off x="214282" y="214290"/>
            <a:ext cx="8786874" cy="62151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endParaRPr lang="ru-RU" dirty="0"/>
          </a:p>
        </p:txBody>
      </p:sp>
      <p:sp>
        <p:nvSpPr>
          <p:cNvPr id="3" name="Содержимое 2"/>
          <p:cNvSpPr>
            <a:spLocks noGrp="1"/>
          </p:cNvSpPr>
          <p:nvPr>
            <p:ph idx="1"/>
          </p:nvPr>
        </p:nvSpPr>
        <p:spPr>
          <a:xfrm>
            <a:off x="0" y="0"/>
            <a:ext cx="9144000" cy="6858000"/>
          </a:xfrm>
          <a:solidFill>
            <a:schemeClr val="accent6">
              <a:lumMod val="40000"/>
              <a:lumOff val="60000"/>
            </a:schemeClr>
          </a:solidFill>
        </p:spPr>
        <p:txBody>
          <a:bodyPr/>
          <a:lstStyle/>
          <a:p>
            <a:pPr>
              <a:buNone/>
            </a:pPr>
            <a:r>
              <a:rPr lang="ru-RU" dirty="0" smtClean="0"/>
              <a:t>         </a:t>
            </a:r>
          </a:p>
          <a:p>
            <a:pPr>
              <a:buNone/>
            </a:pPr>
            <a:r>
              <a:rPr lang="ru-RU" dirty="0" smtClean="0"/>
              <a:t> </a:t>
            </a:r>
            <a:r>
              <a:rPr lang="ru-RU" dirty="0" smtClean="0"/>
              <a:t>               </a:t>
            </a:r>
          </a:p>
          <a:p>
            <a:pPr>
              <a:buNone/>
            </a:pPr>
            <a:r>
              <a:rPr lang="ru-RU" sz="3600" dirty="0" smtClean="0">
                <a:solidFill>
                  <a:srgbClr val="7030A0"/>
                </a:solidFill>
              </a:rPr>
              <a:t> </a:t>
            </a:r>
            <a:r>
              <a:rPr lang="ru-RU" sz="3600" dirty="0" smtClean="0">
                <a:solidFill>
                  <a:srgbClr val="7030A0"/>
                </a:solidFill>
              </a:rPr>
              <a:t>                  </a:t>
            </a:r>
            <a:r>
              <a:rPr lang="ru-RU" sz="4400" dirty="0" smtClean="0">
                <a:solidFill>
                  <a:srgbClr val="7030A0"/>
                </a:solidFill>
              </a:rPr>
              <a:t>Спасибо</a:t>
            </a:r>
          </a:p>
          <a:p>
            <a:pPr>
              <a:buNone/>
            </a:pPr>
            <a:endParaRPr lang="ru-RU" dirty="0" smtClean="0"/>
          </a:p>
          <a:p>
            <a:pPr>
              <a:buNone/>
            </a:pPr>
            <a:r>
              <a:rPr lang="ru-RU" sz="3600" dirty="0" smtClean="0">
                <a:solidFill>
                  <a:srgbClr val="7030A0"/>
                </a:solidFill>
              </a:rPr>
              <a:t>                                         </a:t>
            </a:r>
            <a:r>
              <a:rPr lang="ru-RU" sz="4400" dirty="0" smtClean="0">
                <a:solidFill>
                  <a:srgbClr val="7030A0"/>
                </a:solidFill>
              </a:rPr>
              <a:t>за </a:t>
            </a:r>
          </a:p>
          <a:p>
            <a:pPr>
              <a:buNone/>
            </a:pPr>
            <a:endParaRPr lang="ru-RU" dirty="0" smtClean="0"/>
          </a:p>
          <a:p>
            <a:pPr>
              <a:buNone/>
            </a:pPr>
            <a:r>
              <a:rPr lang="ru-RU" dirty="0" smtClean="0"/>
              <a:t>                                                   </a:t>
            </a:r>
            <a:r>
              <a:rPr lang="ru-RU" sz="4400" dirty="0" smtClean="0">
                <a:solidFill>
                  <a:srgbClr val="7030A0"/>
                </a:solidFill>
              </a:rPr>
              <a:t>внимание!</a:t>
            </a:r>
            <a:endParaRPr lang="ru-RU" sz="4400" dirty="0">
              <a:solidFill>
                <a:srgbClr val="7030A0"/>
              </a:solidFill>
            </a:endParaRPr>
          </a:p>
        </p:txBody>
      </p:sp>
      <p:pic>
        <p:nvPicPr>
          <p:cNvPr id="4" name="Рисунок 3" descr="fantaziya.jpg"/>
          <p:cNvPicPr>
            <a:picLocks noChangeAspect="1"/>
          </p:cNvPicPr>
          <p:nvPr/>
        </p:nvPicPr>
        <p:blipFill>
          <a:blip r:embed="rId2"/>
          <a:stretch>
            <a:fillRect/>
          </a:stretch>
        </p:blipFill>
        <p:spPr>
          <a:xfrm>
            <a:off x="500034" y="2643182"/>
            <a:ext cx="3286149" cy="3429000"/>
          </a:xfrm>
          <a:prstGeom prst="rect">
            <a:avLst/>
          </a:prstGeom>
        </p:spPr>
      </p:pic>
      <p:pic>
        <p:nvPicPr>
          <p:cNvPr id="5" name="Рисунок 4" descr="eccc19d6f681.jpg"/>
          <p:cNvPicPr>
            <a:picLocks noChangeAspect="1"/>
          </p:cNvPicPr>
          <p:nvPr/>
        </p:nvPicPr>
        <p:blipFill>
          <a:blip r:embed="rId3"/>
          <a:stretch>
            <a:fillRect/>
          </a:stretch>
        </p:blipFill>
        <p:spPr>
          <a:xfrm>
            <a:off x="4857752" y="500042"/>
            <a:ext cx="3714776" cy="2285992"/>
          </a:xfrm>
          <a:prstGeom prst="rect">
            <a:avLst/>
          </a:prstGeom>
        </p:spPr>
      </p:pic>
      <p:sp>
        <p:nvSpPr>
          <p:cNvPr id="8" name="Скругленный прямоугольник 7"/>
          <p:cNvSpPr/>
          <p:nvPr/>
        </p:nvSpPr>
        <p:spPr>
          <a:xfrm>
            <a:off x="142844" y="142852"/>
            <a:ext cx="8858312" cy="6500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686800" cy="6858000"/>
          </a:xfrm>
        </p:spPr>
        <p:txBody>
          <a:bodyPr/>
          <a:lstStyle/>
          <a:p>
            <a:endParaRPr lang="ru-RU" dirty="0"/>
          </a:p>
        </p:txBody>
      </p:sp>
      <p:sp>
        <p:nvSpPr>
          <p:cNvPr id="3" name="Содержимое 2"/>
          <p:cNvSpPr>
            <a:spLocks noGrp="1"/>
          </p:cNvSpPr>
          <p:nvPr>
            <p:ph idx="1"/>
          </p:nvPr>
        </p:nvSpPr>
        <p:spPr>
          <a:xfrm>
            <a:off x="0" y="0"/>
            <a:ext cx="9144000" cy="6858000"/>
          </a:xfrm>
          <a:solidFill>
            <a:schemeClr val="accent6">
              <a:lumMod val="40000"/>
              <a:lumOff val="60000"/>
            </a:schemeClr>
          </a:solidFill>
        </p:spPr>
        <p:txBody>
          <a:bodyPr>
            <a:normAutofit/>
          </a:bodyPr>
          <a:lstStyle/>
          <a:p>
            <a:endParaRPr lang="ru-RU" sz="2000" dirty="0" smtClean="0">
              <a:solidFill>
                <a:srgbClr val="7030A0"/>
              </a:solidFill>
            </a:endParaRPr>
          </a:p>
          <a:p>
            <a:endParaRPr lang="ru-RU" sz="2000" dirty="0" smtClean="0">
              <a:solidFill>
                <a:srgbClr val="7030A0"/>
              </a:solidFill>
            </a:endParaRPr>
          </a:p>
          <a:p>
            <a:pPr>
              <a:buNone/>
            </a:pPr>
            <a:r>
              <a:rPr lang="ru-RU" sz="2000" dirty="0" smtClean="0">
                <a:solidFill>
                  <a:srgbClr val="7030A0"/>
                </a:solidFill>
              </a:rPr>
              <a:t>    Песочная </a:t>
            </a:r>
            <a:r>
              <a:rPr lang="ru-RU" sz="2000" dirty="0" smtClean="0">
                <a:solidFill>
                  <a:srgbClr val="7030A0"/>
                </a:solidFill>
              </a:rPr>
              <a:t>терапия является одним из средств развития мелкой моторики детей с нарушениями зрения. В нашей стране песочная терапия получила РАСПРОСТРАНЕНИЕ сравнительно недавно. Она представляет собой одну из необычных техник аналитического процесса, во время которого ребенок строит свой собственный мир в миниатюре из песка и небольших фигурок.</a:t>
            </a:r>
          </a:p>
          <a:p>
            <a:endParaRPr lang="ru-RU" sz="2000" dirty="0" smtClean="0">
              <a:solidFill>
                <a:srgbClr val="7030A0"/>
              </a:solidFill>
            </a:endParaRPr>
          </a:p>
          <a:p>
            <a:pPr>
              <a:buNone/>
            </a:pPr>
            <a:r>
              <a:rPr lang="ru-RU" sz="2000" dirty="0" smtClean="0">
                <a:solidFill>
                  <a:srgbClr val="7030A0"/>
                </a:solidFill>
              </a:rPr>
              <a:t>     Песочная </a:t>
            </a:r>
            <a:r>
              <a:rPr lang="ru-RU" sz="2000" dirty="0" smtClean="0">
                <a:solidFill>
                  <a:srgbClr val="7030A0"/>
                </a:solidFill>
              </a:rPr>
              <a:t>терапия - это ИГРА. Именно игра помогает детям дошкольного возраста учиться строить отношения с внешним миром, познавать его и выражать свои чувства.</a:t>
            </a:r>
          </a:p>
          <a:p>
            <a:endParaRPr lang="ru-RU" sz="2000" dirty="0" smtClean="0">
              <a:solidFill>
                <a:srgbClr val="7030A0"/>
              </a:solidFill>
            </a:endParaRPr>
          </a:p>
          <a:p>
            <a:pPr>
              <a:buNone/>
            </a:pPr>
            <a:r>
              <a:rPr lang="ru-RU" sz="2000" dirty="0" smtClean="0">
                <a:solidFill>
                  <a:srgbClr val="7030A0"/>
                </a:solidFill>
              </a:rPr>
              <a:t>      Игровые </a:t>
            </a:r>
            <a:r>
              <a:rPr lang="ru-RU" sz="2000" dirty="0" smtClean="0">
                <a:solidFill>
                  <a:srgbClr val="7030A0"/>
                </a:solidFill>
              </a:rPr>
              <a:t>упражнения с песком – это, прежде всего возможность самовыражения. Песок, вода и несколько маленьких фигурок людей, животных или предметов способны помочь ребенку раскрыться, выразить свои чувства и эмоции, которые порой так трудно передать с помощью слов, кроме того, песочная терапия является одним из средств развития мелкой моторики детей с нарушениями зрения.</a:t>
            </a:r>
            <a:endParaRPr lang="en-US" sz="2000" dirty="0" smtClean="0">
              <a:solidFill>
                <a:srgbClr val="7030A0"/>
              </a:solidFill>
            </a:endParaRPr>
          </a:p>
          <a:p>
            <a:endParaRPr lang="ru-RU" dirty="0"/>
          </a:p>
        </p:txBody>
      </p:sp>
      <p:sp>
        <p:nvSpPr>
          <p:cNvPr id="4" name="Скругленный прямоугольник 3"/>
          <p:cNvSpPr/>
          <p:nvPr/>
        </p:nvSpPr>
        <p:spPr>
          <a:xfrm>
            <a:off x="142844" y="142852"/>
            <a:ext cx="8858312" cy="64294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97568"/>
          </a:xfrm>
        </p:spPr>
        <p:txBody>
          <a:bodyPr/>
          <a:lstStyle/>
          <a:p>
            <a:endParaRPr lang="ru-RU" dirty="0"/>
          </a:p>
        </p:txBody>
      </p:sp>
      <p:sp>
        <p:nvSpPr>
          <p:cNvPr id="5" name="Содержимое 4"/>
          <p:cNvSpPr>
            <a:spLocks noGrp="1"/>
          </p:cNvSpPr>
          <p:nvPr>
            <p:ph idx="1"/>
          </p:nvPr>
        </p:nvSpPr>
        <p:spPr>
          <a:xfrm>
            <a:off x="0" y="0"/>
            <a:ext cx="9144000" cy="7072290"/>
          </a:xfrm>
          <a:solidFill>
            <a:schemeClr val="accent6">
              <a:lumMod val="40000"/>
              <a:lumOff val="60000"/>
            </a:schemeClr>
          </a:solidFill>
        </p:spPr>
        <p:txBody>
          <a:bodyPr>
            <a:normAutofit/>
          </a:bodyPr>
          <a:lstStyle/>
          <a:p>
            <a:endParaRPr lang="ru-RU" sz="2000" dirty="0" smtClean="0">
              <a:solidFill>
                <a:srgbClr val="7030A0"/>
              </a:solidFill>
            </a:endParaRPr>
          </a:p>
          <a:p>
            <a:endParaRPr lang="ru-RU" sz="2000" dirty="0" smtClean="0">
              <a:solidFill>
                <a:srgbClr val="7030A0"/>
              </a:solidFill>
            </a:endParaRPr>
          </a:p>
          <a:p>
            <a:pPr>
              <a:buNone/>
            </a:pPr>
            <a:r>
              <a:rPr lang="ru-RU" sz="2000" dirty="0" smtClean="0">
                <a:solidFill>
                  <a:srgbClr val="7030A0"/>
                </a:solidFill>
              </a:rPr>
              <a:t>      Игровые </a:t>
            </a:r>
            <a:r>
              <a:rPr lang="ru-RU" sz="2000" dirty="0" smtClean="0">
                <a:solidFill>
                  <a:srgbClr val="7030A0"/>
                </a:solidFill>
              </a:rPr>
              <a:t>занятия с песком могут проходить как индивидуально, так и в малых группах (2 – 4 человека). Периодичность занятий 1- 2 раза в неделю. В процессе занятий можно использовать игрушки, вспомогательные предметы, макеты предметов домашнего обихода. Возможно построение фигур из песка, добавление воды.</a:t>
            </a:r>
          </a:p>
          <a:p>
            <a:endParaRPr lang="ru-RU" sz="2000" dirty="0" smtClean="0">
              <a:solidFill>
                <a:srgbClr val="7030A0"/>
              </a:solidFill>
            </a:endParaRPr>
          </a:p>
          <a:p>
            <a:endParaRPr lang="ru-RU" sz="2000" dirty="0" smtClean="0">
              <a:solidFill>
                <a:srgbClr val="7030A0"/>
              </a:solidFill>
            </a:endParaRPr>
          </a:p>
          <a:p>
            <a:endParaRPr lang="ru-RU" sz="2000" dirty="0" smtClean="0">
              <a:solidFill>
                <a:srgbClr val="7030A0"/>
              </a:solidFill>
            </a:endParaRPr>
          </a:p>
          <a:p>
            <a:pPr>
              <a:buNone/>
            </a:pPr>
            <a:r>
              <a:rPr lang="ru-RU" sz="2000" dirty="0" smtClean="0">
                <a:solidFill>
                  <a:srgbClr val="7030A0"/>
                </a:solidFill>
              </a:rPr>
              <a:t> </a:t>
            </a:r>
            <a:r>
              <a:rPr lang="ru-RU" sz="2000" dirty="0" smtClean="0">
                <a:solidFill>
                  <a:srgbClr val="7030A0"/>
                </a:solidFill>
              </a:rPr>
              <a:t>     Игры </a:t>
            </a:r>
            <a:r>
              <a:rPr lang="ru-RU" sz="2000" dirty="0" smtClean="0">
                <a:solidFill>
                  <a:srgbClr val="7030A0"/>
                </a:solidFill>
              </a:rPr>
              <a:t>с песком играют важную роль в развития ребенка. Песочная терапия рассматривается как одна из форм символической коммуникации. Сначала ребенку можно предложить поиграть с мокрым песком, а затем ИГРАТЬ с сухим песком, используя при этом ведерко, грабли, лопатку, формочки. Пластические свойства песка способствуют тактильной стимуляции и развитию мелкой моторики рук у детей дошкольного возраста с нарушениями зрения</a:t>
            </a:r>
            <a:endParaRPr lang="ru-RU" sz="2000" dirty="0">
              <a:solidFill>
                <a:srgbClr val="7030A0"/>
              </a:solidFill>
            </a:endParaRPr>
          </a:p>
        </p:txBody>
      </p:sp>
      <p:sp>
        <p:nvSpPr>
          <p:cNvPr id="6" name="Скругленный прямоугольник 5"/>
          <p:cNvSpPr/>
          <p:nvPr/>
        </p:nvSpPr>
        <p:spPr>
          <a:xfrm>
            <a:off x="142844" y="0"/>
            <a:ext cx="8786874" cy="671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801072" cy="6858000"/>
          </a:xfrm>
        </p:spPr>
        <p:txBody>
          <a:bodyPr/>
          <a:lstStyle/>
          <a:p>
            <a:endParaRPr lang="ru-RU" dirty="0"/>
          </a:p>
        </p:txBody>
      </p:sp>
      <p:sp>
        <p:nvSpPr>
          <p:cNvPr id="3" name="Содержимое 2"/>
          <p:cNvSpPr>
            <a:spLocks noGrp="1"/>
          </p:cNvSpPr>
          <p:nvPr>
            <p:ph idx="1"/>
          </p:nvPr>
        </p:nvSpPr>
        <p:spPr>
          <a:xfrm>
            <a:off x="0" y="0"/>
            <a:ext cx="9144000" cy="6858000"/>
          </a:xfrm>
          <a:solidFill>
            <a:schemeClr val="accent6">
              <a:lumMod val="40000"/>
              <a:lumOff val="60000"/>
            </a:schemeClr>
          </a:solidFill>
        </p:spPr>
        <p:txBody>
          <a:bodyPr numCol="1">
            <a:normAutofit/>
          </a:bodyPr>
          <a:lstStyle/>
          <a:p>
            <a:pPr>
              <a:buNone/>
            </a:pPr>
            <a:r>
              <a:rPr lang="ru-RU" sz="2000" dirty="0" smtClean="0">
                <a:solidFill>
                  <a:srgbClr val="7030A0"/>
                </a:solidFill>
              </a:rPr>
              <a:t>                                           </a:t>
            </a:r>
          </a:p>
          <a:p>
            <a:pPr>
              <a:buNone/>
            </a:pPr>
            <a:r>
              <a:rPr lang="ru-RU" sz="2000" dirty="0">
                <a:solidFill>
                  <a:srgbClr val="7030A0"/>
                </a:solidFill>
              </a:rPr>
              <a:t> </a:t>
            </a:r>
            <a:r>
              <a:rPr lang="ru-RU" sz="2000" dirty="0" smtClean="0">
                <a:solidFill>
                  <a:srgbClr val="7030A0"/>
                </a:solidFill>
              </a:rPr>
              <a:t>                                      </a:t>
            </a:r>
            <a:r>
              <a:rPr lang="ru-RU" sz="2400" dirty="0" smtClean="0">
                <a:solidFill>
                  <a:srgbClr val="0070C0"/>
                </a:solidFill>
              </a:rPr>
              <a:t>Песочная </a:t>
            </a:r>
            <a:r>
              <a:rPr lang="ru-RU" sz="2400" dirty="0">
                <a:solidFill>
                  <a:srgbClr val="0070C0"/>
                </a:solidFill>
              </a:rPr>
              <a:t>терапия – ее особенности</a:t>
            </a:r>
          </a:p>
          <a:p>
            <a:endParaRPr lang="ru-RU" sz="2000" dirty="0">
              <a:solidFill>
                <a:srgbClr val="7030A0"/>
              </a:solidFill>
            </a:endParaRPr>
          </a:p>
          <a:p>
            <a:pPr>
              <a:buNone/>
            </a:pPr>
            <a:r>
              <a:rPr lang="ru-RU" sz="2000" dirty="0" smtClean="0">
                <a:solidFill>
                  <a:srgbClr val="7030A0"/>
                </a:solidFill>
              </a:rPr>
              <a:t>       Для </a:t>
            </a:r>
            <a:r>
              <a:rPr lang="ru-RU" sz="2000" dirty="0">
                <a:solidFill>
                  <a:srgbClr val="7030A0"/>
                </a:solidFill>
              </a:rPr>
              <a:t>проведения песочной терапии используется деревянный поднос определенного стандартного размера, песок, вода и коллекция миниатюрных фигурок. Дно и борта подноса для песка (песочницы) обычно выкрашены в </a:t>
            </a:r>
            <a:r>
              <a:rPr lang="ru-RU" sz="2000" dirty="0" err="1">
                <a:solidFill>
                  <a:srgbClr val="7030A0"/>
                </a:solidFill>
              </a:rPr>
              <a:t>голубой</a:t>
            </a:r>
            <a:r>
              <a:rPr lang="ru-RU" sz="2000" dirty="0">
                <a:solidFill>
                  <a:srgbClr val="7030A0"/>
                </a:solidFill>
              </a:rPr>
              <a:t> цвет, моделирующий воду и небо. Коллекция фигурок включает большое количество различных объектов, которые существуют в мире: как реальных, так и мифологических, созданных человеком и природой, как привлекательных, так и уродливых. </a:t>
            </a:r>
            <a:endParaRPr lang="ru-RU" dirty="0"/>
          </a:p>
        </p:txBody>
      </p:sp>
      <p:sp>
        <p:nvSpPr>
          <p:cNvPr id="8" name="Скругленный прямоугольник 7"/>
          <p:cNvSpPr/>
          <p:nvPr/>
        </p:nvSpPr>
        <p:spPr>
          <a:xfrm>
            <a:off x="357158" y="214290"/>
            <a:ext cx="8572560" cy="64294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descr="2fc18137522838e2bbf35e4a9127a86c.jpg"/>
          <p:cNvPicPr>
            <a:picLocks noChangeAspect="1"/>
          </p:cNvPicPr>
          <p:nvPr/>
        </p:nvPicPr>
        <p:blipFill>
          <a:blip r:embed="rId2"/>
          <a:stretch>
            <a:fillRect/>
          </a:stretch>
        </p:blipFill>
        <p:spPr>
          <a:xfrm>
            <a:off x="1857356" y="3357562"/>
            <a:ext cx="5676900" cy="31432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357166"/>
            <a:ext cx="8229600" cy="6143668"/>
          </a:xfrm>
        </p:spPr>
        <p:txBody>
          <a:bodyPr/>
          <a:lstStyle/>
          <a:p>
            <a:endParaRPr lang="ru-RU" dirty="0"/>
          </a:p>
        </p:txBody>
      </p:sp>
      <p:sp>
        <p:nvSpPr>
          <p:cNvPr id="3" name="Содержимое 2"/>
          <p:cNvSpPr>
            <a:spLocks noGrp="1"/>
          </p:cNvSpPr>
          <p:nvPr>
            <p:ph idx="1"/>
          </p:nvPr>
        </p:nvSpPr>
        <p:spPr>
          <a:xfrm>
            <a:off x="0" y="0"/>
            <a:ext cx="9144000" cy="6858000"/>
          </a:xfrm>
          <a:solidFill>
            <a:schemeClr val="accent6">
              <a:lumMod val="40000"/>
              <a:lumOff val="60000"/>
            </a:schemeClr>
          </a:solidFill>
        </p:spPr>
        <p:txBody>
          <a:bodyPr numCol="2"/>
          <a:lstStyle/>
          <a:p>
            <a:pPr>
              <a:buNone/>
            </a:pPr>
            <a:r>
              <a:rPr lang="ru-RU" dirty="0" smtClean="0">
                <a:solidFill>
                  <a:srgbClr val="7030A0"/>
                </a:solidFill>
              </a:rPr>
              <a:t>    </a:t>
            </a:r>
          </a:p>
          <a:p>
            <a:pPr>
              <a:buNone/>
            </a:pPr>
            <a:endParaRPr lang="ru-RU" sz="2000" dirty="0">
              <a:solidFill>
                <a:srgbClr val="7030A0"/>
              </a:solidFill>
            </a:endParaRPr>
          </a:p>
          <a:p>
            <a:pPr>
              <a:buNone/>
            </a:pPr>
            <a:r>
              <a:rPr lang="ru-RU" sz="2000" dirty="0" smtClean="0">
                <a:solidFill>
                  <a:srgbClr val="7030A0"/>
                </a:solidFill>
              </a:rPr>
              <a:t>      </a:t>
            </a:r>
          </a:p>
          <a:p>
            <a:pPr>
              <a:buNone/>
            </a:pPr>
            <a:r>
              <a:rPr lang="ru-RU" sz="2000" dirty="0">
                <a:solidFill>
                  <a:srgbClr val="7030A0"/>
                </a:solidFill>
              </a:rPr>
              <a:t> </a:t>
            </a:r>
            <a:r>
              <a:rPr lang="ru-RU" sz="2000" dirty="0" smtClean="0">
                <a:solidFill>
                  <a:srgbClr val="7030A0"/>
                </a:solidFill>
              </a:rPr>
              <a:t>        Именно использование       естественных материалов дает возможность ощутить СВЯЗЬ с природой. Песочная терапия дает возможность с помощью простых манипуляций изобретать новые формы, существующие кратковременно, а также возможность их разрушения, и такого же многократного создания новых сюжетов, которые придают работе видимость определенного ритуала.</a:t>
            </a:r>
          </a:p>
          <a:p>
            <a:pPr algn="r">
              <a:buNone/>
            </a:pPr>
            <a:r>
              <a:rPr lang="ru-RU" dirty="0" smtClean="0"/>
              <a:t>  </a:t>
            </a:r>
            <a:endParaRPr lang="ru-RU" dirty="0"/>
          </a:p>
        </p:txBody>
      </p:sp>
      <p:sp>
        <p:nvSpPr>
          <p:cNvPr id="7" name="Скругленный прямоугольник 6"/>
          <p:cNvSpPr/>
          <p:nvPr/>
        </p:nvSpPr>
        <p:spPr>
          <a:xfrm>
            <a:off x="285720" y="214290"/>
            <a:ext cx="8715436" cy="63579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descr="0930bb5a42b792a2ca2e013a7a4876d3.jpg"/>
          <p:cNvPicPr>
            <a:picLocks noChangeAspect="1"/>
          </p:cNvPicPr>
          <p:nvPr/>
        </p:nvPicPr>
        <p:blipFill>
          <a:blip r:embed="rId2"/>
          <a:stretch>
            <a:fillRect/>
          </a:stretch>
        </p:blipFill>
        <p:spPr>
          <a:xfrm>
            <a:off x="4643438" y="1285860"/>
            <a:ext cx="3929090" cy="414340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endParaRPr lang="ru-RU" dirty="0"/>
          </a:p>
        </p:txBody>
      </p:sp>
      <p:sp>
        <p:nvSpPr>
          <p:cNvPr id="3" name="Содержимое 2"/>
          <p:cNvSpPr>
            <a:spLocks noGrp="1"/>
          </p:cNvSpPr>
          <p:nvPr>
            <p:ph idx="1"/>
          </p:nvPr>
        </p:nvSpPr>
        <p:spPr>
          <a:xfrm>
            <a:off x="0" y="0"/>
            <a:ext cx="9144000" cy="6858000"/>
          </a:xfrm>
          <a:solidFill>
            <a:schemeClr val="accent6">
              <a:lumMod val="40000"/>
              <a:lumOff val="60000"/>
            </a:schemeClr>
          </a:solidFill>
        </p:spPr>
        <p:txBody>
          <a:bodyPr>
            <a:normAutofit/>
          </a:bodyPr>
          <a:lstStyle/>
          <a:p>
            <a:pPr>
              <a:buNone/>
            </a:pPr>
            <a:r>
              <a:rPr lang="ru-RU" sz="2200" dirty="0" smtClean="0"/>
              <a:t>           </a:t>
            </a:r>
          </a:p>
          <a:p>
            <a:pPr>
              <a:buNone/>
            </a:pPr>
            <a:r>
              <a:rPr lang="ru-RU" sz="2200" dirty="0">
                <a:solidFill>
                  <a:srgbClr val="002060"/>
                </a:solidFill>
              </a:rPr>
              <a:t> </a:t>
            </a:r>
            <a:r>
              <a:rPr lang="ru-RU" sz="2200" dirty="0" smtClean="0">
                <a:solidFill>
                  <a:srgbClr val="002060"/>
                </a:solidFill>
              </a:rPr>
              <a:t>                </a:t>
            </a:r>
            <a:r>
              <a:rPr lang="ru-RU" sz="2400" dirty="0" smtClean="0">
                <a:solidFill>
                  <a:srgbClr val="0070C0"/>
                </a:solidFill>
              </a:rPr>
              <a:t>Песок </a:t>
            </a:r>
            <a:r>
              <a:rPr lang="ru-RU" sz="2400" dirty="0">
                <a:solidFill>
                  <a:srgbClr val="0070C0"/>
                </a:solidFill>
              </a:rPr>
              <a:t>как средство избавления от негативных эмоций</a:t>
            </a:r>
          </a:p>
          <a:p>
            <a:pPr>
              <a:buNone/>
            </a:pPr>
            <a:r>
              <a:rPr lang="ru-RU" sz="2000" dirty="0" smtClean="0">
                <a:solidFill>
                  <a:srgbClr val="7030A0"/>
                </a:solidFill>
              </a:rPr>
              <a:t>     </a:t>
            </a:r>
          </a:p>
          <a:p>
            <a:pPr>
              <a:buNone/>
            </a:pPr>
            <a:r>
              <a:rPr lang="ru-RU" sz="2000" dirty="0">
                <a:solidFill>
                  <a:srgbClr val="7030A0"/>
                </a:solidFill>
              </a:rPr>
              <a:t> </a:t>
            </a:r>
            <a:r>
              <a:rPr lang="ru-RU" sz="2000" dirty="0" smtClean="0">
                <a:solidFill>
                  <a:srgbClr val="7030A0"/>
                </a:solidFill>
              </a:rPr>
              <a:t>     Песок </a:t>
            </a:r>
            <a:r>
              <a:rPr lang="ru-RU" sz="2000" dirty="0">
                <a:solidFill>
                  <a:srgbClr val="7030A0"/>
                </a:solidFill>
              </a:rPr>
              <a:t>дает детям возможность действовать на уровне подсознания, так как, еще не успев осознать, ребенок уже начинает просеивать песок, строить тоннели, горы, замки. Добавив к этому миниатюрные фигурки, можно получить целый мир, разыграть драмы и полностью погрузиться в игру. Детские психотерапевты утверждают, что, поскольку песок обладает свойством пропускать воду, он поглощает негативную психическую энергию. </a:t>
            </a:r>
          </a:p>
          <a:p>
            <a:endParaRPr lang="ru-RU" dirty="0"/>
          </a:p>
        </p:txBody>
      </p:sp>
      <p:sp>
        <p:nvSpPr>
          <p:cNvPr id="4" name="Скругленный прямоугольник 3"/>
          <p:cNvSpPr/>
          <p:nvPr/>
        </p:nvSpPr>
        <p:spPr>
          <a:xfrm>
            <a:off x="214282" y="285728"/>
            <a:ext cx="8786874" cy="62865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757.jpeg"/>
          <p:cNvPicPr>
            <a:picLocks noChangeAspect="1"/>
          </p:cNvPicPr>
          <p:nvPr/>
        </p:nvPicPr>
        <p:blipFill>
          <a:blip r:embed="rId2"/>
          <a:stretch>
            <a:fillRect/>
          </a:stretch>
        </p:blipFill>
        <p:spPr>
          <a:xfrm>
            <a:off x="2143108" y="3143248"/>
            <a:ext cx="4838700" cy="328612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endParaRPr lang="ru-RU" dirty="0"/>
          </a:p>
        </p:txBody>
      </p:sp>
      <p:sp>
        <p:nvSpPr>
          <p:cNvPr id="3" name="Содержимое 2"/>
          <p:cNvSpPr>
            <a:spLocks noGrp="1"/>
          </p:cNvSpPr>
          <p:nvPr>
            <p:ph idx="1"/>
          </p:nvPr>
        </p:nvSpPr>
        <p:spPr>
          <a:xfrm>
            <a:off x="0" y="0"/>
            <a:ext cx="9144000" cy="6858000"/>
          </a:xfrm>
          <a:solidFill>
            <a:schemeClr val="accent6">
              <a:lumMod val="40000"/>
              <a:lumOff val="60000"/>
            </a:schemeClr>
          </a:solidFill>
        </p:spPr>
        <p:txBody>
          <a:bodyPr numCol="2">
            <a:normAutofit/>
          </a:bodyPr>
          <a:lstStyle/>
          <a:p>
            <a:pPr>
              <a:buNone/>
            </a:pPr>
            <a:r>
              <a:rPr lang="ru-RU" sz="2000" dirty="0" smtClean="0">
                <a:solidFill>
                  <a:srgbClr val="7030A0"/>
                </a:solidFill>
              </a:rPr>
              <a:t>     </a:t>
            </a:r>
          </a:p>
          <a:p>
            <a:pPr>
              <a:buNone/>
            </a:pPr>
            <a:r>
              <a:rPr lang="ru-RU" sz="2000" dirty="0">
                <a:solidFill>
                  <a:srgbClr val="7030A0"/>
                </a:solidFill>
              </a:rPr>
              <a:t> </a:t>
            </a:r>
            <a:r>
              <a:rPr lang="ru-RU" sz="2000" dirty="0" smtClean="0">
                <a:solidFill>
                  <a:srgbClr val="7030A0"/>
                </a:solidFill>
              </a:rPr>
              <a:t>     </a:t>
            </a:r>
          </a:p>
          <a:p>
            <a:pPr>
              <a:buNone/>
            </a:pPr>
            <a:r>
              <a:rPr lang="ru-RU" sz="2000" dirty="0">
                <a:solidFill>
                  <a:srgbClr val="7030A0"/>
                </a:solidFill>
              </a:rPr>
              <a:t> </a:t>
            </a:r>
            <a:r>
              <a:rPr lang="ru-RU" sz="2000" dirty="0" smtClean="0">
                <a:solidFill>
                  <a:srgbClr val="7030A0"/>
                </a:solidFill>
              </a:rPr>
              <a:t>     Взаимодействие с песком очищает энергетику человека, стабилизирует эмоциональное состояние, позитивно влияет на эмоциональное состояние детей. Песочная терапия предоставляет ребенку возможность избавиться от психологических травм, перенести их в плоскость песочницы, в мир фантазий и сформировать ощущение связи и контроля над своими внутренними побуждениями. Во время песочной терапии ребенок может выразить самые глубокие эмоциональные переживания, освободиться от страхов, поэтому негативный опыт не развивается в психическую травму.</a:t>
            </a:r>
            <a:endParaRPr lang="ru-RU" sz="2000" dirty="0"/>
          </a:p>
        </p:txBody>
      </p:sp>
      <p:sp>
        <p:nvSpPr>
          <p:cNvPr id="4" name="Скругленный прямоугольник 3"/>
          <p:cNvSpPr/>
          <p:nvPr/>
        </p:nvSpPr>
        <p:spPr>
          <a:xfrm>
            <a:off x="214282" y="214290"/>
            <a:ext cx="8715436" cy="64294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Large.jpg"/>
          <p:cNvPicPr>
            <a:picLocks noChangeAspect="1"/>
          </p:cNvPicPr>
          <p:nvPr/>
        </p:nvPicPr>
        <p:blipFill>
          <a:blip r:embed="rId2"/>
          <a:stretch>
            <a:fillRect/>
          </a:stretch>
        </p:blipFill>
        <p:spPr>
          <a:xfrm>
            <a:off x="4643438" y="785794"/>
            <a:ext cx="3721865" cy="527684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endParaRPr lang="ru-RU" dirty="0"/>
          </a:p>
        </p:txBody>
      </p:sp>
      <p:sp>
        <p:nvSpPr>
          <p:cNvPr id="3" name="Содержимое 2"/>
          <p:cNvSpPr>
            <a:spLocks noGrp="1"/>
          </p:cNvSpPr>
          <p:nvPr>
            <p:ph idx="1"/>
          </p:nvPr>
        </p:nvSpPr>
        <p:spPr>
          <a:xfrm>
            <a:off x="0" y="0"/>
            <a:ext cx="9144000" cy="6858000"/>
          </a:xfrm>
          <a:solidFill>
            <a:schemeClr val="accent6">
              <a:lumMod val="40000"/>
              <a:lumOff val="60000"/>
            </a:schemeClr>
          </a:solidFill>
        </p:spPr>
        <p:txBody>
          <a:bodyPr>
            <a:normAutofit/>
          </a:bodyPr>
          <a:lstStyle/>
          <a:p>
            <a:pPr>
              <a:buNone/>
            </a:pPr>
            <a:r>
              <a:rPr lang="ru-RU" sz="2000" dirty="0" smtClean="0"/>
              <a:t>                                       </a:t>
            </a:r>
          </a:p>
          <a:p>
            <a:pPr>
              <a:buNone/>
            </a:pPr>
            <a:r>
              <a:rPr lang="ru-RU" sz="2000" dirty="0">
                <a:solidFill>
                  <a:srgbClr val="7030A0"/>
                </a:solidFill>
              </a:rPr>
              <a:t> </a:t>
            </a:r>
            <a:r>
              <a:rPr lang="ru-RU" sz="2000" dirty="0" smtClean="0">
                <a:solidFill>
                  <a:srgbClr val="7030A0"/>
                </a:solidFill>
              </a:rPr>
              <a:t>                                                </a:t>
            </a:r>
            <a:r>
              <a:rPr lang="ru-RU" sz="2400" dirty="0">
                <a:solidFill>
                  <a:srgbClr val="0070C0"/>
                </a:solidFill>
              </a:rPr>
              <a:t>Цель песочной терапии</a:t>
            </a:r>
          </a:p>
          <a:p>
            <a:pPr>
              <a:buNone/>
            </a:pPr>
            <a:r>
              <a:rPr lang="ru-RU" sz="2000" dirty="0" smtClean="0">
                <a:solidFill>
                  <a:srgbClr val="7030A0"/>
                </a:solidFill>
              </a:rPr>
              <a:t>      Цель </a:t>
            </a:r>
            <a:r>
              <a:rPr lang="ru-RU" sz="2000" dirty="0">
                <a:solidFill>
                  <a:srgbClr val="7030A0"/>
                </a:solidFill>
              </a:rPr>
              <a:t>песочной терапии состоит в том, чтобы дать возможность ребенку быть самим собой, а не менять и переделывать его. Именно ИГРА является символическим языком для самовыражения ребенка, поэтому, управляя игрушками, он может лучше показать себя, чем смог бы выразить в словах свое собственное отношение к себе, ко взрослым, к событиям в своей жизни и к окружающим. Песочная терапия выступает в качестве ведущего метода коррекционного воздействия, а также в качестве вспомогательного СРЕДСТВА, позволяющего стимулировать сенсорные навыки ребенка, снизить эмоциональное напряжение. К тому же этот метод можно использовать в качестве психопрофилактического, развивающего средства для ребенка.</a:t>
            </a:r>
          </a:p>
          <a:p>
            <a:pPr>
              <a:buNone/>
            </a:pPr>
            <a:endParaRPr lang="ru-RU" dirty="0"/>
          </a:p>
        </p:txBody>
      </p:sp>
      <p:sp>
        <p:nvSpPr>
          <p:cNvPr id="5" name="Скругленный прямоугольник 4"/>
          <p:cNvSpPr/>
          <p:nvPr/>
        </p:nvSpPr>
        <p:spPr>
          <a:xfrm>
            <a:off x="214282" y="214290"/>
            <a:ext cx="8786874" cy="6500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005.jpg"/>
          <p:cNvPicPr>
            <a:picLocks noChangeAspect="1"/>
          </p:cNvPicPr>
          <p:nvPr/>
        </p:nvPicPr>
        <p:blipFill>
          <a:blip r:embed="rId2"/>
          <a:stretch>
            <a:fillRect/>
          </a:stretch>
        </p:blipFill>
        <p:spPr>
          <a:xfrm>
            <a:off x="2357422" y="4143380"/>
            <a:ext cx="4429156" cy="2357454"/>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1696</Words>
  <Application>Microsoft Office PowerPoint</Application>
  <PresentationFormat>Экран (4:3)</PresentationFormat>
  <Paragraphs>110</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Саида</dc:creator>
  <cp:lastModifiedBy>Саида</cp:lastModifiedBy>
  <cp:revision>31</cp:revision>
  <dcterms:created xsi:type="dcterms:W3CDTF">2014-11-12T20:04:44Z</dcterms:created>
  <dcterms:modified xsi:type="dcterms:W3CDTF">2014-11-13T04:55:31Z</dcterms:modified>
</cp:coreProperties>
</file>