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A82"/>
    <a:srgbClr val="0039AC"/>
    <a:srgbClr val="00206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23.01.2013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23.01.2013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23.01.2013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23.01.2013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23.01.2013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285992"/>
            <a:ext cx="8501122" cy="642942"/>
          </a:xfrm>
        </p:spPr>
        <p:txBody>
          <a:bodyPr>
            <a:normAutofit fontScale="90000"/>
          </a:bodyPr>
          <a:lstStyle/>
          <a:p>
            <a:r>
              <a:rPr lang="ru-RU" sz="3100" i="1" dirty="0" smtClean="0">
                <a:solidFill>
                  <a:srgbClr val="0070C0"/>
                </a:solidFill>
                <a:latin typeface="Georgia" pitchFamily="18" charset="0"/>
              </a:rPr>
              <a:t/>
            </a:r>
            <a:br>
              <a:rPr lang="ru-RU" sz="3100" i="1" dirty="0" smtClean="0">
                <a:solidFill>
                  <a:srgbClr val="0070C0"/>
                </a:solidFill>
                <a:latin typeface="Georgia" pitchFamily="18" charset="0"/>
              </a:rPr>
            </a:br>
            <a:r>
              <a:rPr lang="ru-RU" sz="3100" i="1" dirty="0" smtClean="0">
                <a:solidFill>
                  <a:srgbClr val="0070C0"/>
                </a:solidFill>
                <a:latin typeface="Georgia" pitchFamily="18" charset="0"/>
              </a:rPr>
              <a:t>Мультимедийная разработка</a:t>
            </a:r>
            <a:r>
              <a:rPr lang="ru-RU" sz="3100" b="0" i="1" dirty="0" smtClean="0">
                <a:solidFill>
                  <a:srgbClr val="0070C0"/>
                </a:solidFill>
                <a:latin typeface="Georgia" pitchFamily="18" charset="0"/>
              </a:rPr>
              <a:t> </a:t>
            </a:r>
            <a:br>
              <a:rPr lang="ru-RU" sz="3100" b="0" i="1" dirty="0" smtClean="0">
                <a:solidFill>
                  <a:srgbClr val="0070C0"/>
                </a:solidFill>
                <a:latin typeface="Georgia" pitchFamily="18" charset="0"/>
              </a:rPr>
            </a:br>
            <a:r>
              <a:rPr lang="ru-RU" sz="3100" i="1" dirty="0" smtClean="0">
                <a:solidFill>
                  <a:srgbClr val="0070C0"/>
                </a:solidFill>
                <a:latin typeface="Georgia" pitchFamily="18" charset="0"/>
              </a:rPr>
              <a:t>урока физической культуры в 4 классе</a:t>
            </a:r>
            <a:r>
              <a:rPr lang="ru-RU" sz="3100" b="0" i="1" dirty="0" smtClean="0">
                <a:solidFill>
                  <a:srgbClr val="0070C0"/>
                </a:solidFill>
                <a:latin typeface="Georgia" pitchFamily="18" charset="0"/>
              </a:rPr>
              <a:t> </a:t>
            </a:r>
            <a:br>
              <a:rPr lang="ru-RU" sz="3100" b="0" i="1" dirty="0" smtClean="0">
                <a:solidFill>
                  <a:srgbClr val="0070C0"/>
                </a:solidFill>
                <a:latin typeface="Georgia" pitchFamily="18" charset="0"/>
              </a:rPr>
            </a:br>
            <a:r>
              <a:rPr lang="ru-RU" b="0" i="1" dirty="0" smtClean="0">
                <a:solidFill>
                  <a:srgbClr val="0070C0"/>
                </a:solidFill>
                <a:latin typeface="Georgia" pitchFamily="18" charset="0"/>
              </a:rPr>
              <a:t/>
            </a:r>
            <a:br>
              <a:rPr lang="ru-RU" b="0" i="1" dirty="0" smtClean="0">
                <a:solidFill>
                  <a:srgbClr val="0070C0"/>
                </a:solidFill>
                <a:latin typeface="Georgia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2786058"/>
            <a:ext cx="7772400" cy="1199704"/>
          </a:xfrm>
        </p:spPr>
        <p:txBody>
          <a:bodyPr>
            <a:normAutofit fontScale="92500" lnSpcReduction="20000"/>
          </a:bodyPr>
          <a:lstStyle/>
          <a:p>
            <a:r>
              <a:rPr lang="ru-RU" sz="2400" b="1" i="1" dirty="0" smtClean="0">
                <a:solidFill>
                  <a:srgbClr val="002060"/>
                </a:solidFill>
                <a:latin typeface="Georgia" pitchFamily="18" charset="0"/>
              </a:rPr>
              <a:t>Шиблёва Елена Николаевна, </a:t>
            </a:r>
            <a:br>
              <a:rPr lang="ru-RU" sz="2400" b="1" i="1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ru-RU" sz="2400" b="1" i="1" dirty="0" smtClean="0">
                <a:solidFill>
                  <a:srgbClr val="002060"/>
                </a:solidFill>
                <a:latin typeface="Georgia" pitchFamily="18" charset="0"/>
              </a:rPr>
              <a:t>учитель физической культуры</a:t>
            </a:r>
            <a:br>
              <a:rPr lang="ru-RU" sz="2400" b="1" i="1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ru-RU" sz="2400" b="1" i="1" dirty="0" smtClean="0">
                <a:solidFill>
                  <a:srgbClr val="002060"/>
                </a:solidFill>
                <a:latin typeface="Georgia" pitchFamily="18" charset="0"/>
              </a:rPr>
              <a:t>МБОУ «Прогимназии «Сообщество» </a:t>
            </a:r>
            <a:br>
              <a:rPr lang="ru-RU" sz="2400" b="1" i="1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ru-RU" sz="2400" b="1" i="1" dirty="0" smtClean="0">
                <a:solidFill>
                  <a:srgbClr val="002060"/>
                </a:solidFill>
                <a:latin typeface="Georgia" pitchFamily="18" charset="0"/>
              </a:rPr>
              <a:t>г. Нефтеюганска</a:t>
            </a:r>
            <a:endParaRPr lang="ru-RU" b="1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pPr algn="ctr">
              <a:defRPr/>
            </a:pPr>
            <a:r>
              <a:rPr lang="ru-RU" sz="2400" i="1" dirty="0" smtClean="0">
                <a:solidFill>
                  <a:srgbClr val="002060"/>
                </a:solidFill>
                <a:effectLst/>
                <a:latin typeface="Georgia" pitchFamily="18" charset="0"/>
              </a:rPr>
              <a:t>Лист самооценки</a:t>
            </a:r>
            <a:endParaRPr lang="ru-RU" sz="2400" i="1" dirty="0">
              <a:solidFill>
                <a:srgbClr val="002060"/>
              </a:solidFill>
              <a:effectLst/>
              <a:latin typeface="Georgia" pitchFamily="18" charset="0"/>
            </a:endParaRPr>
          </a:p>
        </p:txBody>
      </p:sp>
      <p:graphicFrame>
        <p:nvGraphicFramePr>
          <p:cNvPr id="5" name="Group 121"/>
          <p:cNvGraphicFramePr>
            <a:graphicFrameLocks/>
          </p:cNvGraphicFramePr>
          <p:nvPr/>
        </p:nvGraphicFramePr>
        <p:xfrm>
          <a:off x="323850" y="765175"/>
          <a:ext cx="8507413" cy="5079630"/>
        </p:xfrm>
        <a:graphic>
          <a:graphicData uri="http://schemas.openxmlformats.org/drawingml/2006/table">
            <a:tbl>
              <a:tblPr/>
              <a:tblGrid>
                <a:gridCol w="6008688"/>
                <a:gridCol w="2498725"/>
              </a:tblGrid>
              <a:tr h="579207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A82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Утверждения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4A82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A82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Поставьте знак «+» или «?»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4A82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83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9AC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1.Я умею выполнять ведение мяча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39AC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39AC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8752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9AC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2. Я умею передавать мяч 2-я руками от груди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39AC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39AC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83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9AC"/>
                          </a:solidFill>
                          <a:effectLst/>
                          <a:latin typeface="Georgia" pitchFamily="18" charset="0"/>
                        </a:rPr>
                        <a:t>3.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9AC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 Я умею выполнять эстафеты ведением мяча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39AC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39AC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83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9AC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4.  У меня выполнять эстафеты с передачей мяча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39AC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39AC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914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9AC"/>
                          </a:solidFill>
                          <a:effectLst/>
                          <a:latin typeface="Georgia" pitchFamily="18" charset="0"/>
                        </a:rPr>
                        <a:t>5. 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9AC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Я умею работать в паре и коллективе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39AC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39AC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33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9AC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Всего: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39AC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9AC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«+» - ____, «?» - ____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39AC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4702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9AC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Критерии отметки: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9AC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«5» - шесть «+»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9AC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«4» - пять  или четыре «+»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39AC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9AC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«5» , «4» (дети обводят отметку, на уроке только «положительные» отметки).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39AC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26" name="Picture 2" descr="C:\Documents and Settings\AgapovaIU\Мои документы\спортивная элита 2011\фото\P11501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4429132"/>
            <a:ext cx="2965445" cy="22240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pPr>
              <a:defRPr/>
            </a:pPr>
            <a:r>
              <a:rPr lang="ru-RU" sz="2400" i="1" dirty="0" smtClean="0">
                <a:solidFill>
                  <a:srgbClr val="002060"/>
                </a:solidFill>
                <a:effectLst/>
                <a:latin typeface="Georgia" pitchFamily="18" charset="0"/>
              </a:rPr>
              <a:t>                               Лист самооценки</a:t>
            </a:r>
            <a:endParaRPr lang="ru-RU" sz="2400" i="1" dirty="0">
              <a:solidFill>
                <a:srgbClr val="002060"/>
              </a:solidFill>
              <a:effectLst/>
              <a:latin typeface="Georgia" pitchFamily="18" charset="0"/>
            </a:endParaRPr>
          </a:p>
        </p:txBody>
      </p:sp>
      <p:graphicFrame>
        <p:nvGraphicFramePr>
          <p:cNvPr id="5" name="Group 121"/>
          <p:cNvGraphicFramePr>
            <a:graphicFrameLocks/>
          </p:cNvGraphicFramePr>
          <p:nvPr/>
        </p:nvGraphicFramePr>
        <p:xfrm>
          <a:off x="323850" y="765175"/>
          <a:ext cx="8507413" cy="4818449"/>
        </p:xfrm>
        <a:graphic>
          <a:graphicData uri="http://schemas.openxmlformats.org/drawingml/2006/table">
            <a:tbl>
              <a:tblPr/>
              <a:tblGrid>
                <a:gridCol w="6008688"/>
                <a:gridCol w="2498725"/>
              </a:tblGrid>
              <a:tr h="579207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A82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Утверждения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4A82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4A82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Поставьте знак «+» или «?»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4A82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83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9AC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1.Я умею выполнять ведение мяча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39AC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9AC"/>
                          </a:solidFill>
                          <a:effectLst/>
                          <a:latin typeface="Georgia" pitchFamily="18" charset="0"/>
                        </a:rPr>
                        <a:t>+ 17чел. ?– 4 чел.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8752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9AC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2. Я умею передавать мяч 2-я руками от груди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39AC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9AC"/>
                          </a:solidFill>
                          <a:effectLst/>
                          <a:latin typeface="Georgia" pitchFamily="18" charset="0"/>
                        </a:rPr>
                        <a:t>+ 16 чел. ?– 5чел.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83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9AC"/>
                          </a:solidFill>
                          <a:effectLst/>
                          <a:latin typeface="Georgia" pitchFamily="18" charset="0"/>
                        </a:rPr>
                        <a:t>3.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9AC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 Я умею выполнять эстафеты ведением мяча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39AC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9AC"/>
                          </a:solidFill>
                          <a:effectLst/>
                          <a:latin typeface="Georgia" pitchFamily="18" charset="0"/>
                        </a:rPr>
                        <a:t>+ 17чел. ?– 4 чел.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39AC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83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9AC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4.  У меня выполнять эстафеты с передачей мяча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39AC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9AC"/>
                          </a:solidFill>
                          <a:effectLst/>
                          <a:latin typeface="Georgia" pitchFamily="18" charset="0"/>
                        </a:rPr>
                        <a:t>+ 16 чел. ?– 5чел.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39AC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914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9AC"/>
                          </a:solidFill>
                          <a:effectLst/>
                          <a:latin typeface="Georgia" pitchFamily="18" charset="0"/>
                        </a:rPr>
                        <a:t>5. 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9AC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Я умею работать в паре и коллективе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39AC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9AC"/>
                          </a:solidFill>
                          <a:effectLst/>
                          <a:latin typeface="Georgia" pitchFamily="18" charset="0"/>
                        </a:rPr>
                        <a:t>+21 чел.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4702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9AC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Критерии отметки: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9AC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«5» - шесть «+»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9AC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«4» - пять  или четыре «+»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39AC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9AC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«5» , «4» (дети обводят отметку, на уроке только «положительные» отметки).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39AC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 anchor="t"/>
          <a:lstStyle/>
          <a:p>
            <a:pPr>
              <a:defRPr/>
            </a:pPr>
            <a:r>
              <a:rPr lang="ru-RU" sz="2800" i="1" dirty="0" smtClean="0">
                <a:solidFill>
                  <a:srgbClr val="002060"/>
                </a:solidFill>
                <a:effectLst/>
                <a:latin typeface="Georgia" pitchFamily="18" charset="0"/>
              </a:rPr>
              <a:t>Самоанализ урока</a:t>
            </a:r>
            <a:endParaRPr lang="ru-RU" sz="2800" i="1" dirty="0">
              <a:solidFill>
                <a:srgbClr val="002060"/>
              </a:solidFill>
              <a:effectLst/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857232"/>
            <a:ext cx="42354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002060"/>
                </a:solidFill>
                <a:latin typeface="Georgia" pitchFamily="18" charset="0"/>
              </a:rPr>
              <a:t>2 урок в  разделе Баскетбол 17 часов.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1357298"/>
            <a:ext cx="9108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  <a:latin typeface="Georgia" pitchFamily="18" charset="0"/>
              </a:rPr>
              <a:t>Тема: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85852" y="1357298"/>
            <a:ext cx="53578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002060"/>
                </a:solidFill>
                <a:latin typeface="Georgia" pitchFamily="18" charset="0"/>
              </a:rPr>
              <a:t>«Ведение мяча и передача мяча 2-я руками»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0034" y="1643050"/>
            <a:ext cx="81439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004A82"/>
                </a:solidFill>
                <a:latin typeface="Georgia" pitchFamily="18" charset="0"/>
              </a:rPr>
              <a:t>Урок закрепление знаний проведён в системе деятельностного  метода </a:t>
            </a:r>
            <a:r>
              <a:rPr lang="ru-RU" i="1" dirty="0" smtClean="0">
                <a:solidFill>
                  <a:srgbClr val="004A82"/>
                </a:solidFill>
                <a:latin typeface="Georgia" pitchFamily="18" charset="0"/>
              </a:rPr>
              <a:t>обучения и закрепления, </a:t>
            </a:r>
            <a:r>
              <a:rPr lang="ru-RU" i="1" dirty="0" smtClean="0">
                <a:solidFill>
                  <a:srgbClr val="004A82"/>
                </a:solidFill>
                <a:latin typeface="Georgia" pitchFamily="18" charset="0"/>
              </a:rPr>
              <a:t>который способствует  формированию у детей  умения и желания заниматься спортом, развитию универсальных учебных действий, готовности сотрудничать с учителем и сверстниками.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3071810"/>
            <a:ext cx="7858180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0"/>
              </a:spcBef>
              <a:defRPr/>
            </a:pPr>
            <a:r>
              <a:rPr lang="ru-RU" i="1" dirty="0" smtClean="0">
                <a:solidFill>
                  <a:srgbClr val="004A82"/>
                </a:solidFill>
                <a:latin typeface="Georgia" pitchFamily="18" charset="0"/>
              </a:rPr>
              <a:t>При подготовке  проведения урока были сформулированы  следующая</a:t>
            </a:r>
          </a:p>
          <a:p>
            <a:pPr>
              <a:lnSpc>
                <a:spcPct val="80000"/>
              </a:lnSpc>
              <a:spcBef>
                <a:spcPct val="0"/>
              </a:spcBef>
              <a:defRPr/>
            </a:pPr>
            <a:r>
              <a:rPr lang="ru-RU" b="1" i="1" dirty="0" smtClean="0">
                <a:solidFill>
                  <a:srgbClr val="004A82"/>
                </a:solidFill>
                <a:latin typeface="Georgia" pitchFamily="18" charset="0"/>
              </a:rPr>
              <a:t>Цель: </a:t>
            </a:r>
            <a:r>
              <a:rPr lang="ru-RU" i="1" dirty="0" smtClean="0">
                <a:solidFill>
                  <a:srgbClr val="004A82"/>
                </a:solidFill>
                <a:latin typeface="Georgia" pitchFamily="18" charset="0"/>
              </a:rPr>
              <a:t>Закрепить  навыки владения мячом посредством совместных игровых упражнений и подвижных игр.</a:t>
            </a:r>
          </a:p>
          <a:p>
            <a:r>
              <a:rPr lang="ru-RU" b="1" i="1" dirty="0" smtClean="0">
                <a:solidFill>
                  <a:srgbClr val="004A82"/>
                </a:solidFill>
                <a:latin typeface="Georgia" pitchFamily="18" charset="0"/>
              </a:rPr>
              <a:t>Задачи:</a:t>
            </a:r>
          </a:p>
          <a:p>
            <a:r>
              <a:rPr lang="ru-RU" b="1" i="1" dirty="0" smtClean="0">
                <a:solidFill>
                  <a:srgbClr val="002060"/>
                </a:solidFill>
                <a:latin typeface="Georgia" pitchFamily="18" charset="0"/>
              </a:rPr>
              <a:t>Образовательная:</a:t>
            </a:r>
            <a:r>
              <a:rPr lang="ru-RU" b="1" i="1" dirty="0" smtClean="0">
                <a:latin typeface="Georgia" pitchFamily="18" charset="0"/>
              </a:rPr>
              <a:t> </a:t>
            </a:r>
            <a:r>
              <a:rPr lang="ru-RU" i="1" dirty="0" smtClean="0">
                <a:solidFill>
                  <a:srgbClr val="004A82"/>
                </a:solidFill>
                <a:latin typeface="Georgia" pitchFamily="18" charset="0"/>
              </a:rPr>
              <a:t>закрепить технику ведения и передачи мяча 2-я руками от груди.</a:t>
            </a:r>
          </a:p>
          <a:p>
            <a:r>
              <a:rPr lang="ru-RU" b="1" i="1" dirty="0" smtClean="0">
                <a:solidFill>
                  <a:srgbClr val="002060"/>
                </a:solidFill>
                <a:latin typeface="Georgia" pitchFamily="18" charset="0"/>
              </a:rPr>
              <a:t>Развивающая:</a:t>
            </a:r>
            <a:r>
              <a:rPr lang="ru-RU" b="1" i="1" dirty="0" smtClean="0">
                <a:latin typeface="Georgia" pitchFamily="18" charset="0"/>
              </a:rPr>
              <a:t> </a:t>
            </a:r>
            <a:r>
              <a:rPr lang="ru-RU" i="1" dirty="0" smtClean="0">
                <a:solidFill>
                  <a:srgbClr val="004A82"/>
                </a:solidFill>
                <a:latin typeface="Georgia" pitchFamily="18" charset="0"/>
              </a:rPr>
              <a:t>развивать навык взаимодействия учащихся, ловкость, внимание, координацию.</a:t>
            </a:r>
          </a:p>
          <a:p>
            <a:r>
              <a:rPr lang="ru-RU" b="1" i="1" dirty="0" smtClean="0">
                <a:solidFill>
                  <a:srgbClr val="002060"/>
                </a:solidFill>
                <a:latin typeface="Georgia" pitchFamily="18" charset="0"/>
              </a:rPr>
              <a:t>Воспитательная:</a:t>
            </a:r>
            <a:r>
              <a:rPr lang="ru-RU" b="1" i="1" dirty="0" smtClean="0">
                <a:latin typeface="Georgia" pitchFamily="18" charset="0"/>
              </a:rPr>
              <a:t> </a:t>
            </a:r>
            <a:r>
              <a:rPr lang="ru-RU" i="1" dirty="0" smtClean="0">
                <a:solidFill>
                  <a:srgbClr val="004A82"/>
                </a:solidFill>
                <a:latin typeface="Georgia" pitchFamily="18" charset="0"/>
              </a:rPr>
              <a:t>воспитывать чувство коллективизма и осознанное отношение к здоровому образу жизни. </a:t>
            </a:r>
          </a:p>
          <a:p>
            <a:r>
              <a:rPr lang="ru-RU" b="1" i="1" dirty="0" smtClean="0">
                <a:solidFill>
                  <a:srgbClr val="002060"/>
                </a:solidFill>
                <a:latin typeface="Georgia" pitchFamily="18" charset="0"/>
              </a:rPr>
              <a:t>Оздоровительная:</a:t>
            </a:r>
            <a:r>
              <a:rPr lang="ru-RU" b="1" i="1" dirty="0" smtClean="0">
                <a:latin typeface="Georgia" pitchFamily="18" charset="0"/>
              </a:rPr>
              <a:t> </a:t>
            </a:r>
            <a:r>
              <a:rPr lang="ru-RU" i="1" dirty="0" smtClean="0">
                <a:solidFill>
                  <a:srgbClr val="004A82"/>
                </a:solidFill>
                <a:latin typeface="Georgia" pitchFamily="18" charset="0"/>
              </a:rPr>
              <a:t>способствовать выработке правильной осанки, укреплению мышц стопы и дыхательных мышц.</a:t>
            </a:r>
          </a:p>
          <a:p>
            <a:pPr>
              <a:lnSpc>
                <a:spcPct val="80000"/>
              </a:lnSpc>
              <a:spcBef>
                <a:spcPct val="0"/>
              </a:spcBef>
              <a:defRPr/>
            </a:pPr>
            <a:endParaRPr lang="ru-RU" b="1" i="1" dirty="0" smtClean="0">
              <a:solidFill>
                <a:srgbClr val="004A82"/>
              </a:solidFill>
              <a:latin typeface="Georgia" pitchFamily="18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defRPr/>
            </a:pPr>
            <a:endParaRPr lang="ru-RU" b="1" i="1" dirty="0" smtClean="0">
              <a:solidFill>
                <a:srgbClr val="004A82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71504"/>
          </a:xfrm>
        </p:spPr>
        <p:txBody>
          <a:bodyPr anchor="t"/>
          <a:lstStyle/>
          <a:p>
            <a:pPr>
              <a:defRPr/>
            </a:pPr>
            <a:r>
              <a:rPr lang="ru-RU" sz="2400" i="1" dirty="0" smtClean="0">
                <a:solidFill>
                  <a:srgbClr val="002060"/>
                </a:solidFill>
                <a:effectLst/>
                <a:latin typeface="Georgia" pitchFamily="18" charset="0"/>
              </a:rPr>
              <a:t>Самоанализ урока</a:t>
            </a:r>
            <a:endParaRPr lang="ru-RU" sz="2400" i="1" dirty="0">
              <a:solidFill>
                <a:srgbClr val="002060"/>
              </a:solidFill>
              <a:effectLst/>
              <a:latin typeface="Georgia" pitchFamily="18" charset="0"/>
            </a:endParaRPr>
          </a:p>
        </p:txBody>
      </p:sp>
      <p:sp>
        <p:nvSpPr>
          <p:cNvPr id="5" name="Объект 1"/>
          <p:cNvSpPr>
            <a:spLocks noGrp="1"/>
          </p:cNvSpPr>
          <p:nvPr>
            <p:ph idx="1"/>
          </p:nvPr>
        </p:nvSpPr>
        <p:spPr>
          <a:xfrm>
            <a:off x="457200" y="571500"/>
            <a:ext cx="8229600" cy="6000750"/>
          </a:xfrm>
        </p:spPr>
        <p:txBody>
          <a:bodyPr>
            <a:normAutofit/>
          </a:bodyPr>
          <a:lstStyle/>
          <a:p>
            <a:pPr marL="107950" indent="0" algn="just">
              <a:spcBef>
                <a:spcPts val="0"/>
              </a:spcBef>
              <a:buFont typeface="Wingdings 3" pitchFamily="18" charset="2"/>
              <a:buNone/>
              <a:defRPr/>
            </a:pPr>
            <a:r>
              <a:rPr lang="ru-RU" sz="1800" i="1" dirty="0" smtClean="0">
                <a:latin typeface="Georgia" pitchFamily="18" charset="0"/>
              </a:rPr>
              <a:t>         </a:t>
            </a:r>
            <a:r>
              <a:rPr lang="ru-RU" sz="1400" i="1" dirty="0" smtClean="0">
                <a:solidFill>
                  <a:srgbClr val="004A82"/>
                </a:solidFill>
                <a:latin typeface="Georgia" pitchFamily="18" charset="0"/>
              </a:rPr>
              <a:t>На уроке использовался наглядный материал (презентация, карточки для индивидуальной работы, работы в парах). Образовательная цель реализовалась на этапе построения проекта выхода из затруднения и реализации построенного проекта, </a:t>
            </a:r>
            <a:r>
              <a:rPr lang="ru-RU" sz="1400" i="1" dirty="0" smtClean="0">
                <a:solidFill>
                  <a:srgbClr val="004A82"/>
                </a:solidFill>
                <a:latin typeface="Georgia" pitchFamily="18" charset="0"/>
              </a:rPr>
              <a:t>через </a:t>
            </a:r>
            <a:r>
              <a:rPr lang="ru-RU" sz="1400" i="1" dirty="0" smtClean="0">
                <a:solidFill>
                  <a:srgbClr val="004A82"/>
                </a:solidFill>
                <a:latin typeface="Georgia" pitchFamily="18" charset="0"/>
              </a:rPr>
              <a:t>первичного закрепления и самостоятельной работы  с самопроверкой по образцу . Развивающая цель реализовалась через: </a:t>
            </a:r>
            <a:r>
              <a:rPr lang="ru-RU" sz="1400" i="1" dirty="0" err="1" smtClean="0">
                <a:solidFill>
                  <a:srgbClr val="004A82"/>
                </a:solidFill>
                <a:latin typeface="Georgia" pitchFamily="18" charset="0"/>
              </a:rPr>
              <a:t>целеполагание</a:t>
            </a:r>
            <a:r>
              <a:rPr lang="ru-RU" sz="1400" i="1" dirty="0" smtClean="0">
                <a:solidFill>
                  <a:srgbClr val="004A82"/>
                </a:solidFill>
                <a:latin typeface="Georgia" pitchFamily="18" charset="0"/>
              </a:rPr>
              <a:t>, планирование, контроль. </a:t>
            </a:r>
          </a:p>
          <a:p>
            <a:pPr marL="107950" indent="0" algn="just">
              <a:spcBef>
                <a:spcPts val="0"/>
              </a:spcBef>
              <a:buFont typeface="Wingdings 3" pitchFamily="18" charset="2"/>
              <a:buNone/>
              <a:defRPr/>
            </a:pPr>
            <a:endParaRPr lang="ru-RU" sz="1400" i="1" dirty="0" smtClean="0">
              <a:solidFill>
                <a:srgbClr val="004A82"/>
              </a:solidFill>
              <a:latin typeface="Georgia" pitchFamily="18" charset="0"/>
            </a:endParaRPr>
          </a:p>
          <a:p>
            <a:pPr marL="109537" indent="0" algn="just">
              <a:spcBef>
                <a:spcPts val="0"/>
              </a:spcBef>
              <a:buFont typeface="Wingdings 3" pitchFamily="18" charset="2"/>
              <a:buNone/>
              <a:defRPr/>
            </a:pPr>
            <a:r>
              <a:rPr lang="ru-RU" sz="1400" i="1" dirty="0" smtClean="0">
                <a:solidFill>
                  <a:srgbClr val="004A82"/>
                </a:solidFill>
                <a:latin typeface="Georgia" pitchFamily="18" charset="0"/>
              </a:rPr>
              <a:t>           Ведущими методами на уроке были проблемный метод, частично-поисковый, практический. </a:t>
            </a:r>
          </a:p>
          <a:p>
            <a:pPr marL="109537" indent="0" algn="just">
              <a:spcBef>
                <a:spcPts val="0"/>
              </a:spcBef>
              <a:buFont typeface="Wingdings 3" pitchFamily="18" charset="2"/>
              <a:buNone/>
              <a:defRPr/>
            </a:pPr>
            <a:r>
              <a:rPr lang="ru-RU" sz="1400" i="1" dirty="0" smtClean="0">
                <a:solidFill>
                  <a:srgbClr val="004A82"/>
                </a:solidFill>
                <a:latin typeface="Georgia" pitchFamily="18" charset="0"/>
              </a:rPr>
              <a:t>           Учебный материал содержит </a:t>
            </a:r>
            <a:r>
              <a:rPr lang="ru-RU" sz="1400" i="1" dirty="0" err="1" smtClean="0">
                <a:solidFill>
                  <a:srgbClr val="004A82"/>
                </a:solidFill>
                <a:latin typeface="Georgia" pitchFamily="18" charset="0"/>
              </a:rPr>
              <a:t>проблемность</a:t>
            </a:r>
            <a:r>
              <a:rPr lang="ru-RU" sz="1400" i="1" dirty="0" smtClean="0">
                <a:solidFill>
                  <a:srgbClr val="004A82"/>
                </a:solidFill>
                <a:latin typeface="Georgia" pitchFamily="18" charset="0"/>
              </a:rPr>
              <a:t>, дополнительную информацию. </a:t>
            </a:r>
          </a:p>
          <a:p>
            <a:pPr algn="just" eaLnBrk="1" hangingPunct="1">
              <a:spcBef>
                <a:spcPts val="0"/>
              </a:spcBef>
              <a:buFontTx/>
              <a:buNone/>
              <a:defRPr/>
            </a:pPr>
            <a:r>
              <a:rPr lang="ru-RU" sz="1400" i="1" dirty="0" smtClean="0">
                <a:solidFill>
                  <a:srgbClr val="004A82"/>
                </a:solidFill>
                <a:latin typeface="Georgia" pitchFamily="18" charset="0"/>
              </a:rPr>
              <a:t>	     Соблюдались и учитывались правила и особенности технологии, нацеленные на развитие учебных  универсальных  действий, а именно:   </a:t>
            </a:r>
          </a:p>
          <a:p>
            <a:pPr marL="107950" indent="0" algn="just">
              <a:spcBef>
                <a:spcPts val="0"/>
              </a:spcBef>
              <a:buFont typeface="Wingdings 3" pitchFamily="18" charset="2"/>
              <a:buNone/>
              <a:defRPr/>
            </a:pPr>
            <a:r>
              <a:rPr lang="ru-RU" sz="1400" i="1" dirty="0" smtClean="0">
                <a:solidFill>
                  <a:srgbClr val="004A82"/>
                </a:solidFill>
                <a:latin typeface="Georgia" pitchFamily="18" charset="0"/>
              </a:rPr>
              <a:t>         </a:t>
            </a:r>
          </a:p>
          <a:p>
            <a:pPr marL="107950" indent="0" algn="just">
              <a:spcBef>
                <a:spcPts val="0"/>
              </a:spcBef>
              <a:buFont typeface="Wingdings 3" pitchFamily="18" charset="2"/>
              <a:buNone/>
              <a:defRPr/>
            </a:pPr>
            <a:r>
              <a:rPr lang="ru-RU" sz="1400" i="1" dirty="0" smtClean="0">
                <a:solidFill>
                  <a:srgbClr val="004A82"/>
                </a:solidFill>
                <a:latin typeface="Georgia" pitchFamily="18" charset="0"/>
              </a:rPr>
              <a:t>          - регулятивные </a:t>
            </a:r>
            <a:r>
              <a:rPr lang="ru-RU" sz="1400" i="1" dirty="0" smtClean="0">
                <a:solidFill>
                  <a:srgbClr val="004A82"/>
                </a:solidFill>
                <a:latin typeface="Georgia" pitchFamily="18" charset="0"/>
              </a:rPr>
              <a:t>УУД </a:t>
            </a:r>
            <a:r>
              <a:rPr lang="ru-RU" sz="1400" i="1" dirty="0" smtClean="0">
                <a:solidFill>
                  <a:srgbClr val="004A82"/>
                </a:solidFill>
                <a:latin typeface="Georgia" pitchFamily="18" charset="0"/>
              </a:rPr>
              <a:t>(определение последовательности изученного материала, выполнение работы по плану,   самостоятельная работа  с самопроверкой   по образцу и  выполнение самооценки, оценивание  собственного результата работы на уроке); </a:t>
            </a:r>
          </a:p>
          <a:p>
            <a:pPr marL="107950" indent="0" algn="just">
              <a:spcBef>
                <a:spcPts val="0"/>
              </a:spcBef>
              <a:buFont typeface="Wingdings 3" pitchFamily="18" charset="2"/>
              <a:buNone/>
              <a:defRPr/>
            </a:pPr>
            <a:r>
              <a:rPr lang="ru-RU" sz="1400" i="1" dirty="0" smtClean="0">
                <a:solidFill>
                  <a:srgbClr val="004A82"/>
                </a:solidFill>
                <a:latin typeface="Georgia" pitchFamily="18" charset="0"/>
              </a:rPr>
              <a:t>        - познавательные </a:t>
            </a:r>
            <a:r>
              <a:rPr lang="ru-RU" sz="1400" i="1" dirty="0" smtClean="0">
                <a:solidFill>
                  <a:srgbClr val="004A82"/>
                </a:solidFill>
                <a:latin typeface="Georgia" pitchFamily="18" charset="0"/>
              </a:rPr>
              <a:t>УУД </a:t>
            </a:r>
            <a:r>
              <a:rPr lang="ru-RU" sz="1400" i="1" dirty="0" smtClean="0">
                <a:solidFill>
                  <a:srgbClr val="004A82"/>
                </a:solidFill>
                <a:latin typeface="Georgia" pitchFamily="18" charset="0"/>
              </a:rPr>
              <a:t>(</a:t>
            </a:r>
            <a:r>
              <a:rPr lang="ru-RU" sz="1400" i="1" dirty="0" smtClean="0">
                <a:solidFill>
                  <a:srgbClr val="004A82"/>
                </a:solidFill>
                <a:latin typeface="Georgia" pitchFamily="18" charset="0"/>
              </a:rPr>
              <a:t>представление наглядных пособий , </a:t>
            </a:r>
            <a:r>
              <a:rPr lang="ru-RU" sz="1400" i="1" dirty="0" smtClean="0">
                <a:solidFill>
                  <a:srgbClr val="004A82"/>
                </a:solidFill>
                <a:latin typeface="Georgia" pitchFamily="18" charset="0"/>
              </a:rPr>
              <a:t>выбор эффективного способа через </a:t>
            </a:r>
            <a:r>
              <a:rPr lang="ru-RU" sz="1400" i="1" dirty="0" smtClean="0">
                <a:solidFill>
                  <a:srgbClr val="004A82"/>
                </a:solidFill>
                <a:latin typeface="Georgia" pitchFamily="18" charset="0"/>
              </a:rPr>
              <a:t>самоконтроль и карточек </a:t>
            </a:r>
            <a:r>
              <a:rPr lang="ru-RU" sz="1400" i="1" dirty="0" err="1" smtClean="0">
                <a:solidFill>
                  <a:srgbClr val="004A82"/>
                </a:solidFill>
                <a:latin typeface="Georgia" pitchFamily="18" charset="0"/>
              </a:rPr>
              <a:t>помошников</a:t>
            </a:r>
            <a:r>
              <a:rPr lang="ru-RU" sz="1400" i="1" dirty="0" smtClean="0">
                <a:solidFill>
                  <a:srgbClr val="004A82"/>
                </a:solidFill>
                <a:latin typeface="Georgia" pitchFamily="18" charset="0"/>
              </a:rPr>
              <a:t>, </a:t>
            </a:r>
            <a:r>
              <a:rPr lang="ru-RU" sz="1400" i="1" dirty="0" smtClean="0">
                <a:solidFill>
                  <a:srgbClr val="004A82"/>
                </a:solidFill>
                <a:latin typeface="Georgia" pitchFamily="18" charset="0"/>
              </a:rPr>
              <a:t>на этапе проектирования  развивались мыслительные операции анализа, сравнения и обобщения, выполнение заданий по </a:t>
            </a:r>
            <a:r>
              <a:rPr lang="ru-RU" sz="1400" i="1" dirty="0" smtClean="0">
                <a:solidFill>
                  <a:srgbClr val="004A82"/>
                </a:solidFill>
                <a:latin typeface="Georgia" pitchFamily="18" charset="0"/>
              </a:rPr>
              <a:t>образцу,</a:t>
            </a:r>
            <a:r>
              <a:rPr lang="ru-RU" sz="1400" dirty="0" smtClean="0">
                <a:latin typeface="Georgia" pitchFamily="18" charset="0"/>
              </a:rPr>
              <a:t> </a:t>
            </a:r>
            <a:r>
              <a:rPr lang="ru-RU" sz="1400" i="1" dirty="0" smtClean="0">
                <a:solidFill>
                  <a:srgbClr val="004A82"/>
                </a:solidFill>
                <a:latin typeface="Georgia" pitchFamily="18" charset="0"/>
              </a:rPr>
              <a:t>умение структурировать знания ); </a:t>
            </a:r>
          </a:p>
          <a:p>
            <a:pPr marL="107950" indent="0" algn="just">
              <a:spcBef>
                <a:spcPts val="0"/>
              </a:spcBef>
              <a:buFont typeface="Wingdings 3" pitchFamily="18" charset="2"/>
              <a:buNone/>
              <a:defRPr/>
            </a:pPr>
            <a:r>
              <a:rPr lang="ru-RU" sz="1400" i="1" dirty="0" smtClean="0">
                <a:solidFill>
                  <a:srgbClr val="004A82"/>
                </a:solidFill>
                <a:latin typeface="Georgia" pitchFamily="18" charset="0"/>
              </a:rPr>
              <a:t>        - коммуникативные УУД( сотрудничество  через коллективное обсуждение учебной проблемы , постановки цели урока, ответы на вопросы, высказывание способов и вариантов </a:t>
            </a:r>
            <a:r>
              <a:rPr lang="ru-RU" sz="1400" i="1" dirty="0" smtClean="0">
                <a:solidFill>
                  <a:srgbClr val="004A82"/>
                </a:solidFill>
                <a:latin typeface="Georgia" pitchFamily="18" charset="0"/>
              </a:rPr>
              <a:t>выполнение заданий).  </a:t>
            </a:r>
            <a:endParaRPr lang="ru-RU" sz="1400" i="1" dirty="0" smtClean="0">
              <a:solidFill>
                <a:srgbClr val="004A82"/>
              </a:solidFill>
              <a:latin typeface="Georgia" pitchFamily="18" charset="0"/>
            </a:endParaRPr>
          </a:p>
          <a:p>
            <a:pPr marL="107950" indent="0">
              <a:buFont typeface="Wingdings 3" pitchFamily="18" charset="2"/>
              <a:buNone/>
              <a:defRPr/>
            </a:pPr>
            <a:r>
              <a:rPr lang="ru-RU" sz="1400" i="1" dirty="0" smtClean="0">
                <a:solidFill>
                  <a:srgbClr val="004A82"/>
                </a:solidFill>
                <a:latin typeface="Georgia" pitchFamily="18" charset="0"/>
              </a:rPr>
              <a:t>	</a:t>
            </a:r>
          </a:p>
          <a:p>
            <a:pPr marL="107950" indent="0">
              <a:buFont typeface="Wingdings 3" pitchFamily="18" charset="2"/>
              <a:buNone/>
              <a:defRPr/>
            </a:pPr>
            <a:r>
              <a:rPr lang="ru-RU" sz="1600" i="1" dirty="0" smtClean="0">
                <a:solidFill>
                  <a:srgbClr val="004A82"/>
                </a:solidFill>
                <a:latin typeface="Georgia" pitchFamily="18" charset="0"/>
              </a:rPr>
              <a:t>	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86050" y="428604"/>
            <a:ext cx="33554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solidFill>
                  <a:srgbClr val="002060"/>
                </a:solidFill>
                <a:latin typeface="Georgia" pitchFamily="18" charset="0"/>
              </a:rPr>
              <a:t>Самоанализ урока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1285860"/>
            <a:ext cx="8143932" cy="297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ru-RU" i="1" dirty="0" smtClean="0">
                <a:latin typeface="Georgia" pitchFamily="18" charset="0"/>
              </a:rPr>
              <a:t> </a:t>
            </a:r>
            <a:r>
              <a:rPr lang="ru-RU" i="1" dirty="0" smtClean="0">
                <a:solidFill>
                  <a:srgbClr val="004A82"/>
                </a:solidFill>
                <a:latin typeface="Georgia" pitchFamily="18" charset="0"/>
              </a:rPr>
              <a:t>Активная познавательная деятельность учащихся целенаправленно организована  через  оптимальный темп урока,  задания развивающего  и творческого  характера. Проводился рефлексивный анализ в течение всего урока.</a:t>
            </a:r>
          </a:p>
          <a:p>
            <a:pPr marL="107950" indent="0">
              <a:buFont typeface="Wingdings 3" pitchFamily="18" charset="2"/>
              <a:buNone/>
              <a:defRPr/>
            </a:pPr>
            <a:r>
              <a:rPr lang="ru-RU" i="1" dirty="0" smtClean="0">
                <a:solidFill>
                  <a:srgbClr val="004A82"/>
                </a:solidFill>
                <a:latin typeface="Georgia" pitchFamily="18" charset="0"/>
              </a:rPr>
              <a:t>                Эффективно сочетались такие формы работы, как индивидуальная, работа в парах, коллективная. </a:t>
            </a:r>
          </a:p>
          <a:p>
            <a:pPr>
              <a:lnSpc>
                <a:spcPct val="90000"/>
              </a:lnSpc>
              <a:defRPr/>
            </a:pPr>
            <a:r>
              <a:rPr lang="ru-RU" i="1" dirty="0" smtClean="0">
                <a:solidFill>
                  <a:srgbClr val="004A82"/>
                </a:solidFill>
                <a:latin typeface="Georgia" pitchFamily="18" charset="0"/>
              </a:rPr>
              <a:t>	          Результатом активной деятельности учащихся стал способ </a:t>
            </a:r>
            <a:r>
              <a:rPr lang="ru-RU" i="1" dirty="0" smtClean="0">
                <a:solidFill>
                  <a:srgbClr val="004A82"/>
                </a:solidFill>
                <a:latin typeface="Georgia" pitchFamily="18" charset="0"/>
              </a:rPr>
              <a:t>роли маленького учителя.</a:t>
            </a:r>
            <a:endParaRPr lang="ru-RU" i="1" dirty="0" smtClean="0">
              <a:solidFill>
                <a:srgbClr val="004A82"/>
              </a:solidFill>
              <a:latin typeface="Georgia" pitchFamily="18" charset="0"/>
            </a:endParaRPr>
          </a:p>
          <a:p>
            <a:pPr marL="107950" indent="0">
              <a:buFont typeface="Wingdings 3" pitchFamily="18" charset="2"/>
              <a:buNone/>
              <a:defRPr/>
            </a:pPr>
            <a:r>
              <a:rPr lang="ru-RU" i="1" dirty="0" smtClean="0">
                <a:solidFill>
                  <a:srgbClr val="004A82"/>
                </a:solidFill>
                <a:latin typeface="Georgia" pitchFamily="18" charset="0"/>
              </a:rPr>
              <a:t>             Цели урока реализованы: дети  получили  представление о  </a:t>
            </a:r>
            <a:r>
              <a:rPr lang="ru-RU" i="1" dirty="0" smtClean="0">
                <a:solidFill>
                  <a:srgbClr val="004A82"/>
                </a:solidFill>
                <a:latin typeface="Georgia" pitchFamily="18" charset="0"/>
              </a:rPr>
              <a:t>навыках владения мячом по средствам игровых упражнений и подвижных игр.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i="1" dirty="0" smtClean="0">
                <a:solidFill>
                  <a:srgbClr val="002060"/>
                </a:solidFill>
                <a:latin typeface="Georgia" pitchFamily="18" charset="0"/>
              </a:rPr>
              <a:t>Тема: «Ведение мяча и передача мяча 2-я руками»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285860"/>
            <a:ext cx="12743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9537">
              <a:defRPr/>
            </a:pPr>
            <a:r>
              <a:rPr lang="ru-RU" sz="2000" b="1" i="1" u="sng" dirty="0" smtClean="0">
                <a:solidFill>
                  <a:srgbClr val="002060"/>
                </a:solidFill>
                <a:latin typeface="Georgia" pitchFamily="18" charset="0"/>
              </a:rPr>
              <a:t>Цель:</a:t>
            </a:r>
            <a:r>
              <a:rPr lang="ru-RU" sz="2000" i="1" dirty="0" smtClean="0">
                <a:solidFill>
                  <a:srgbClr val="002060"/>
                </a:solidFill>
                <a:latin typeface="Georgia" pitchFamily="18" charset="0"/>
              </a:rPr>
              <a:t>  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1714488"/>
            <a:ext cx="77867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0070C0"/>
                </a:solidFill>
                <a:latin typeface="Georgia" pitchFamily="18" charset="0"/>
              </a:rPr>
              <a:t>Закрепить  навыки владения мячом посредством совместных игровых упражнений и подвижных игр.</a:t>
            </a:r>
            <a:endParaRPr lang="ru-RU" sz="2000" dirty="0">
              <a:solidFill>
                <a:srgbClr val="0070C0"/>
              </a:solidFill>
              <a:latin typeface="Georg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2357430"/>
            <a:ext cx="15965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9537">
              <a:defRPr/>
            </a:pPr>
            <a:r>
              <a:rPr lang="ru-RU" sz="2000" b="1" i="1" u="sng" dirty="0" smtClean="0">
                <a:solidFill>
                  <a:srgbClr val="002060"/>
                </a:solidFill>
                <a:latin typeface="Georgia" pitchFamily="18" charset="0"/>
              </a:rPr>
              <a:t>Задачи:</a:t>
            </a:r>
            <a:r>
              <a:rPr lang="ru-RU" sz="2000" i="1" dirty="0" smtClean="0">
                <a:solidFill>
                  <a:srgbClr val="002060"/>
                </a:solidFill>
                <a:latin typeface="Georgia" pitchFamily="18" charset="0"/>
              </a:rPr>
              <a:t>  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2857496"/>
            <a:ext cx="835824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Georgia" pitchFamily="18" charset="0"/>
              </a:rPr>
              <a:t>Образовательная:</a:t>
            </a:r>
            <a:r>
              <a:rPr lang="ru-RU" sz="2000" b="1" dirty="0" smtClean="0">
                <a:latin typeface="Georgia" pitchFamily="18" charset="0"/>
              </a:rPr>
              <a:t> </a:t>
            </a:r>
            <a:r>
              <a:rPr lang="ru-RU" sz="2000" dirty="0" smtClean="0">
                <a:solidFill>
                  <a:srgbClr val="0070C0"/>
                </a:solidFill>
                <a:latin typeface="Georgia" pitchFamily="18" charset="0"/>
              </a:rPr>
              <a:t>закрепить технику ведения и передачи мяча 2-я руками от груди.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Georgia" pitchFamily="18" charset="0"/>
              </a:rPr>
              <a:t>Развивающая:</a:t>
            </a:r>
            <a:r>
              <a:rPr lang="ru-RU" sz="2000" b="1" dirty="0" smtClean="0">
                <a:latin typeface="Georgia" pitchFamily="18" charset="0"/>
              </a:rPr>
              <a:t> </a:t>
            </a:r>
            <a:r>
              <a:rPr lang="ru-RU" sz="2000" dirty="0" smtClean="0">
                <a:solidFill>
                  <a:srgbClr val="0070C0"/>
                </a:solidFill>
                <a:latin typeface="Georgia" pitchFamily="18" charset="0"/>
              </a:rPr>
              <a:t>развивать навык взаимодействия учащихся, ловкость, внимание, координацию.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Georgia" pitchFamily="18" charset="0"/>
              </a:rPr>
              <a:t>Воспитательная:</a:t>
            </a:r>
            <a:r>
              <a:rPr lang="ru-RU" sz="2000" b="1" dirty="0" smtClean="0">
                <a:latin typeface="Georgia" pitchFamily="18" charset="0"/>
              </a:rPr>
              <a:t> </a:t>
            </a:r>
            <a:r>
              <a:rPr lang="ru-RU" sz="2000" dirty="0" smtClean="0">
                <a:solidFill>
                  <a:srgbClr val="0070C0"/>
                </a:solidFill>
                <a:latin typeface="Georgia" pitchFamily="18" charset="0"/>
              </a:rPr>
              <a:t>воспитывать чувство коллективизма и осознанное отношение к здоровому образу жизни. 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Georgia" pitchFamily="18" charset="0"/>
              </a:rPr>
              <a:t>Оздоровительная:</a:t>
            </a:r>
            <a:r>
              <a:rPr lang="ru-RU" sz="2000" b="1" dirty="0" smtClean="0">
                <a:latin typeface="Georgia" pitchFamily="18" charset="0"/>
              </a:rPr>
              <a:t> </a:t>
            </a:r>
            <a:r>
              <a:rPr lang="ru-RU" sz="2000" dirty="0" smtClean="0">
                <a:solidFill>
                  <a:srgbClr val="0070C0"/>
                </a:solidFill>
                <a:latin typeface="Georgia" pitchFamily="18" charset="0"/>
              </a:rPr>
              <a:t>способствовать выработке правильной осанки, укреплению мышц стопы и дыхательных мышц.</a:t>
            </a:r>
            <a:endParaRPr lang="ru-RU" sz="2000" dirty="0">
              <a:solidFill>
                <a:srgbClr val="0070C0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28596" y="571480"/>
            <a:ext cx="7929618" cy="45320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>
              <a:lnSpc>
                <a:spcPct val="90000"/>
              </a:lnSpc>
              <a:defRPr/>
            </a:pPr>
            <a:r>
              <a:rPr lang="ru-RU" sz="2000" b="1" i="1" dirty="0" smtClean="0">
                <a:solidFill>
                  <a:srgbClr val="002060"/>
                </a:solidFill>
                <a:latin typeface="Georgia" pitchFamily="18" charset="0"/>
              </a:rPr>
              <a:t>Методы работы</a:t>
            </a:r>
            <a:r>
              <a:rPr lang="ru-RU" sz="2000" i="1" dirty="0" smtClean="0">
                <a:solidFill>
                  <a:srgbClr val="002060"/>
                </a:solidFill>
                <a:latin typeface="Georgia" pitchFamily="18" charset="0"/>
              </a:rPr>
              <a:t>: </a:t>
            </a:r>
          </a:p>
          <a:p>
            <a:pPr marL="365760" indent="-256032">
              <a:lnSpc>
                <a:spcPct val="90000"/>
              </a:lnSpc>
              <a:defRPr/>
            </a:pPr>
            <a:endParaRPr lang="ru-RU" sz="2000" i="1" dirty="0" smtClean="0">
              <a:solidFill>
                <a:srgbClr val="002060"/>
              </a:solidFill>
              <a:latin typeface="Georgia" pitchFamily="18" charset="0"/>
            </a:endParaRPr>
          </a:p>
          <a:p>
            <a:pPr marL="365760" indent="-256032">
              <a:lnSpc>
                <a:spcPct val="90000"/>
              </a:lnSpc>
              <a:defRPr/>
            </a:pPr>
            <a:r>
              <a:rPr lang="ru-RU" sz="2000" i="1" dirty="0" smtClean="0">
                <a:solidFill>
                  <a:srgbClr val="0070C0"/>
                </a:solidFill>
                <a:latin typeface="Georgia" pitchFamily="18" charset="0"/>
              </a:rPr>
              <a:t>объяснительно -словесный, практический,</a:t>
            </a:r>
          </a:p>
          <a:p>
            <a:pPr marL="365760" indent="-256032">
              <a:lnSpc>
                <a:spcPct val="90000"/>
              </a:lnSpc>
              <a:defRPr/>
            </a:pPr>
            <a:r>
              <a:rPr lang="ru-RU" sz="2000" i="1" dirty="0" smtClean="0">
                <a:solidFill>
                  <a:srgbClr val="0070C0"/>
                </a:solidFill>
                <a:latin typeface="Georgia" pitchFamily="18" charset="0"/>
              </a:rPr>
              <a:t>наглядный, частично – поисковый</a:t>
            </a:r>
            <a:r>
              <a:rPr lang="en-US" sz="2000" i="1" dirty="0" smtClean="0">
                <a:solidFill>
                  <a:srgbClr val="0070C0"/>
                </a:solidFill>
                <a:latin typeface="Georgia" pitchFamily="18" charset="0"/>
              </a:rPr>
              <a:t>, </a:t>
            </a:r>
            <a:r>
              <a:rPr lang="ru-RU" sz="2000" i="1" dirty="0" smtClean="0">
                <a:solidFill>
                  <a:srgbClr val="0070C0"/>
                </a:solidFill>
                <a:latin typeface="Georgia" pitchFamily="18" charset="0"/>
              </a:rPr>
              <a:t>проблемный.</a:t>
            </a:r>
          </a:p>
          <a:p>
            <a:pPr marL="365760" indent="-256032">
              <a:lnSpc>
                <a:spcPct val="90000"/>
              </a:lnSpc>
              <a:defRPr/>
            </a:pPr>
            <a:endParaRPr lang="ru-RU" sz="2000" i="1" dirty="0" smtClean="0">
              <a:solidFill>
                <a:srgbClr val="002060"/>
              </a:solidFill>
              <a:latin typeface="Georgia" pitchFamily="18" charset="0"/>
            </a:endParaRPr>
          </a:p>
          <a:p>
            <a:pPr marL="365760" indent="-256032">
              <a:lnSpc>
                <a:spcPct val="90000"/>
              </a:lnSpc>
              <a:defRPr/>
            </a:pPr>
            <a:r>
              <a:rPr lang="ru-RU" sz="2000" b="1" i="1" dirty="0" smtClean="0">
                <a:solidFill>
                  <a:srgbClr val="002060"/>
                </a:solidFill>
                <a:latin typeface="Georgia" pitchFamily="18" charset="0"/>
              </a:rPr>
              <a:t>Оборудование</a:t>
            </a:r>
            <a:r>
              <a:rPr lang="ru-RU" sz="2000" i="1" dirty="0" smtClean="0">
                <a:solidFill>
                  <a:srgbClr val="002060"/>
                </a:solidFill>
                <a:latin typeface="Georgia" pitchFamily="18" charset="0"/>
              </a:rPr>
              <a:t>: </a:t>
            </a:r>
            <a:r>
              <a:rPr lang="ru-RU" sz="2000" i="1" dirty="0" smtClean="0">
                <a:solidFill>
                  <a:srgbClr val="0070C0"/>
                </a:solidFill>
                <a:latin typeface="Georgia" pitchFamily="18" charset="0"/>
              </a:rPr>
              <a:t> </a:t>
            </a:r>
          </a:p>
          <a:p>
            <a:pPr marL="365760" indent="-256032">
              <a:lnSpc>
                <a:spcPct val="90000"/>
              </a:lnSpc>
              <a:defRPr/>
            </a:pPr>
            <a:endParaRPr lang="ru-RU" sz="2000" i="1" dirty="0" smtClean="0">
              <a:solidFill>
                <a:srgbClr val="0070C0"/>
              </a:solidFill>
              <a:latin typeface="Georgia" pitchFamily="18" charset="0"/>
            </a:endParaRPr>
          </a:p>
          <a:p>
            <a:pPr marL="365760" indent="-256032">
              <a:lnSpc>
                <a:spcPct val="90000"/>
              </a:lnSpc>
              <a:defRPr/>
            </a:pPr>
            <a:r>
              <a:rPr lang="ru-RU" sz="2000" i="1" dirty="0" smtClean="0">
                <a:solidFill>
                  <a:srgbClr val="0070C0"/>
                </a:solidFill>
                <a:latin typeface="Georgia" pitchFamily="18" charset="0"/>
              </a:rPr>
              <a:t>баскетбольные мячи, гимнастическая стенка.</a:t>
            </a:r>
          </a:p>
          <a:p>
            <a:pPr marL="365760" indent="-256032">
              <a:lnSpc>
                <a:spcPct val="90000"/>
              </a:lnSpc>
              <a:defRPr/>
            </a:pPr>
            <a:endParaRPr lang="ru-RU" sz="2000" i="1" dirty="0" smtClean="0">
              <a:solidFill>
                <a:srgbClr val="002060"/>
              </a:solidFill>
              <a:latin typeface="Georgia" pitchFamily="18" charset="0"/>
            </a:endParaRPr>
          </a:p>
          <a:p>
            <a:pPr marL="365760" indent="-256032">
              <a:lnSpc>
                <a:spcPct val="90000"/>
              </a:lnSpc>
              <a:defRPr/>
            </a:pPr>
            <a:r>
              <a:rPr lang="ru-RU" sz="2000" b="1" i="1" dirty="0" smtClean="0">
                <a:solidFill>
                  <a:srgbClr val="002060"/>
                </a:solidFill>
                <a:latin typeface="Georgia" pitchFamily="18" charset="0"/>
              </a:rPr>
              <a:t>Формы работы: </a:t>
            </a:r>
          </a:p>
          <a:p>
            <a:pPr marL="365760" indent="-256032">
              <a:lnSpc>
                <a:spcPct val="90000"/>
              </a:lnSpc>
              <a:defRPr/>
            </a:pPr>
            <a:endParaRPr lang="ru-RU" sz="2000" b="1" i="1" dirty="0" smtClean="0">
              <a:solidFill>
                <a:srgbClr val="002060"/>
              </a:solidFill>
              <a:latin typeface="Georgia" pitchFamily="18" charset="0"/>
            </a:endParaRPr>
          </a:p>
          <a:p>
            <a:pPr marL="365760" indent="-256032">
              <a:lnSpc>
                <a:spcPct val="90000"/>
              </a:lnSpc>
              <a:defRPr/>
            </a:pPr>
            <a:r>
              <a:rPr lang="ru-RU" sz="2000" i="1" dirty="0" smtClean="0">
                <a:solidFill>
                  <a:srgbClr val="0070C0"/>
                </a:solidFill>
                <a:latin typeface="Georgia" pitchFamily="18" charset="0"/>
              </a:rPr>
              <a:t>работа в парах, коллективная. </a:t>
            </a:r>
          </a:p>
          <a:p>
            <a:pPr marL="365760" indent="-256032">
              <a:lnSpc>
                <a:spcPct val="90000"/>
              </a:lnSpc>
              <a:defRPr/>
            </a:pPr>
            <a:endParaRPr lang="ru-RU" sz="2000" b="1" i="1" dirty="0" smtClean="0">
              <a:solidFill>
                <a:srgbClr val="002060"/>
              </a:solidFill>
              <a:latin typeface="Georgia" pitchFamily="18" charset="0"/>
            </a:endParaRPr>
          </a:p>
          <a:p>
            <a:pPr marL="365760" indent="-256032">
              <a:lnSpc>
                <a:spcPct val="90000"/>
              </a:lnSpc>
              <a:defRPr/>
            </a:pPr>
            <a:r>
              <a:rPr lang="ru-RU" sz="2000" b="1" i="1" dirty="0" smtClean="0">
                <a:solidFill>
                  <a:srgbClr val="002060"/>
                </a:solidFill>
                <a:latin typeface="Georgia" pitchFamily="18" charset="0"/>
              </a:rPr>
              <a:t>Тип  урока:</a:t>
            </a:r>
            <a:r>
              <a:rPr lang="ru-RU" sz="2000" i="1" dirty="0" smtClean="0">
                <a:solidFill>
                  <a:srgbClr val="002060"/>
                </a:solidFill>
                <a:latin typeface="Georgia" pitchFamily="18" charset="0"/>
              </a:rPr>
              <a:t> </a:t>
            </a:r>
          </a:p>
          <a:p>
            <a:pPr marL="365760" indent="-256032">
              <a:lnSpc>
                <a:spcPct val="90000"/>
              </a:lnSpc>
              <a:defRPr/>
            </a:pPr>
            <a:endParaRPr lang="ru-RU" sz="2000" i="1" dirty="0" smtClean="0">
              <a:solidFill>
                <a:srgbClr val="002060"/>
              </a:solidFill>
              <a:latin typeface="Georgia" pitchFamily="18" charset="0"/>
            </a:endParaRPr>
          </a:p>
          <a:p>
            <a:pPr marL="365760" indent="-256032">
              <a:lnSpc>
                <a:spcPct val="90000"/>
              </a:lnSpc>
              <a:defRPr/>
            </a:pPr>
            <a:r>
              <a:rPr lang="ru-RU" sz="2000" i="1" dirty="0" smtClean="0">
                <a:solidFill>
                  <a:srgbClr val="0070C0"/>
                </a:solidFill>
                <a:latin typeface="Georgia" pitchFamily="18" charset="0"/>
              </a:rPr>
              <a:t>закрепление.</a:t>
            </a:r>
            <a:endParaRPr lang="ru-RU" sz="2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42976" y="500042"/>
            <a:ext cx="47863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rgbClr val="002060"/>
                </a:solidFill>
                <a:latin typeface="Georgia" pitchFamily="18" charset="0"/>
              </a:rPr>
              <a:t>Этапы урока:</a:t>
            </a:r>
            <a:endParaRPr lang="ru-RU" sz="3200" b="1" dirty="0"/>
          </a:p>
        </p:txBody>
      </p:sp>
      <p:pic>
        <p:nvPicPr>
          <p:cNvPr id="5" name="Рисунок 7" descr="j0432665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480032">
            <a:off x="6016921" y="235504"/>
            <a:ext cx="1755775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42844" y="1785926"/>
            <a:ext cx="88583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>
              <a:defRPr/>
            </a:pPr>
            <a:r>
              <a:rPr lang="en-US" b="1" i="1" dirty="0" smtClean="0">
                <a:solidFill>
                  <a:srgbClr val="0039AC"/>
                </a:solidFill>
                <a:latin typeface="Georgia" pitchFamily="18" charset="0"/>
              </a:rPr>
              <a:t>I</a:t>
            </a:r>
            <a:r>
              <a:rPr lang="ru-RU" b="1" i="1" dirty="0" smtClean="0">
                <a:solidFill>
                  <a:srgbClr val="0039AC"/>
                </a:solidFill>
                <a:latin typeface="Georgia" pitchFamily="18" charset="0"/>
              </a:rPr>
              <a:t> этап </a:t>
            </a:r>
            <a:r>
              <a:rPr lang="ru-RU" i="1" dirty="0" smtClean="0">
                <a:solidFill>
                  <a:srgbClr val="0039AC"/>
                </a:solidFill>
                <a:latin typeface="Georgia" pitchFamily="18" charset="0"/>
              </a:rPr>
              <a:t>  </a:t>
            </a:r>
            <a:r>
              <a:rPr lang="ru-RU" b="1" i="1" dirty="0" smtClean="0">
                <a:solidFill>
                  <a:srgbClr val="0039AC"/>
                </a:solidFill>
                <a:latin typeface="Georgia" pitchFamily="18" charset="0"/>
              </a:rPr>
              <a:t>Подготовительная часть</a:t>
            </a:r>
          </a:p>
          <a:p>
            <a:pPr marL="365760" indent="-256032">
              <a:buFont typeface="Arial" pitchFamily="34" charset="0"/>
              <a:buChar char="•"/>
              <a:defRPr/>
            </a:pPr>
            <a:r>
              <a:rPr lang="ru-RU" i="1" dirty="0" smtClean="0">
                <a:solidFill>
                  <a:srgbClr val="0070C0"/>
                </a:solidFill>
                <a:latin typeface="Georgia" pitchFamily="18" charset="0"/>
              </a:rPr>
              <a:t>«Мотивация к учебной деятельности» (2 мин.)</a:t>
            </a:r>
          </a:p>
          <a:p>
            <a:pPr marL="365760" indent="-256032">
              <a:buFont typeface="Arial" pitchFamily="34" charset="0"/>
              <a:buChar char="•"/>
              <a:defRPr/>
            </a:pPr>
            <a:r>
              <a:rPr lang="ru-RU" i="1" dirty="0" smtClean="0">
                <a:solidFill>
                  <a:srgbClr val="0070C0"/>
                </a:solidFill>
                <a:latin typeface="Georgia" pitchFamily="18" charset="0"/>
              </a:rPr>
              <a:t>«Актуализация знаний» (2мин.)</a:t>
            </a:r>
          </a:p>
          <a:p>
            <a:pPr marL="365760" indent="-256032">
              <a:buFont typeface="Arial" pitchFamily="34" charset="0"/>
              <a:buChar char="•"/>
              <a:defRPr/>
            </a:pPr>
            <a:r>
              <a:rPr lang="ru-RU" i="1" dirty="0" smtClean="0">
                <a:solidFill>
                  <a:srgbClr val="0070C0"/>
                </a:solidFill>
                <a:latin typeface="Georgia" pitchFamily="18" charset="0"/>
              </a:rPr>
              <a:t>«Общеразвивающие упражнения, строевая подготовка» (7мин.)</a:t>
            </a:r>
          </a:p>
          <a:p>
            <a:pPr marL="365760" indent="-256032">
              <a:buFont typeface="Arial" pitchFamily="34" charset="0"/>
              <a:buChar char="•"/>
              <a:defRPr/>
            </a:pPr>
            <a:endParaRPr lang="ru-RU" i="1" dirty="0" smtClean="0">
              <a:solidFill>
                <a:srgbClr val="0070C0"/>
              </a:solidFill>
              <a:latin typeface="Georgia" pitchFamily="18" charset="0"/>
            </a:endParaRPr>
          </a:p>
          <a:p>
            <a:pPr marL="365760" indent="-256032">
              <a:defRPr/>
            </a:pPr>
            <a:r>
              <a:rPr lang="en-US" b="1" i="1" dirty="0" smtClean="0">
                <a:solidFill>
                  <a:srgbClr val="0039AC"/>
                </a:solidFill>
                <a:latin typeface="Georgia" pitchFamily="18" charset="0"/>
              </a:rPr>
              <a:t>II</a:t>
            </a:r>
            <a:r>
              <a:rPr lang="ru-RU" b="1" i="1" dirty="0" smtClean="0">
                <a:solidFill>
                  <a:srgbClr val="0039AC"/>
                </a:solidFill>
                <a:latin typeface="Georgia" pitchFamily="18" charset="0"/>
              </a:rPr>
              <a:t> этап  Основная часть</a:t>
            </a:r>
          </a:p>
          <a:p>
            <a:pPr marL="365760" indent="-256032">
              <a:buFont typeface="Arial" pitchFamily="34" charset="0"/>
              <a:buChar char="•"/>
              <a:defRPr/>
            </a:pPr>
            <a:r>
              <a:rPr lang="ru-RU" i="1" dirty="0" smtClean="0">
                <a:solidFill>
                  <a:srgbClr val="0070C0"/>
                </a:solidFill>
                <a:latin typeface="Georgia" pitchFamily="18" charset="0"/>
              </a:rPr>
              <a:t>«Закрепление техники  владения мячом» (20мин.) </a:t>
            </a:r>
          </a:p>
          <a:p>
            <a:pPr marL="365760" indent="-256032">
              <a:buFont typeface="Arial" pitchFamily="34" charset="0"/>
              <a:buChar char="•"/>
              <a:defRPr/>
            </a:pPr>
            <a:r>
              <a:rPr lang="ru-RU" i="1" dirty="0" smtClean="0">
                <a:solidFill>
                  <a:srgbClr val="0070C0"/>
                </a:solidFill>
                <a:latin typeface="Georgia" pitchFamily="18" charset="0"/>
              </a:rPr>
              <a:t>«Выявление  затруднения» (3мин.)</a:t>
            </a:r>
          </a:p>
          <a:p>
            <a:pPr marL="365760" indent="-256032">
              <a:defRPr/>
            </a:pPr>
            <a:endParaRPr lang="ru-RU" b="1" i="1" dirty="0" smtClean="0">
              <a:solidFill>
                <a:srgbClr val="0070C0"/>
              </a:solidFill>
              <a:latin typeface="Georgia" pitchFamily="18" charset="0"/>
            </a:endParaRPr>
          </a:p>
          <a:p>
            <a:pPr marL="365760" indent="-256032">
              <a:defRPr/>
            </a:pPr>
            <a:r>
              <a:rPr lang="en-US" b="1" i="1" dirty="0" smtClean="0">
                <a:solidFill>
                  <a:srgbClr val="0039AC"/>
                </a:solidFill>
                <a:latin typeface="Georgia" pitchFamily="18" charset="0"/>
              </a:rPr>
              <a:t>III</a:t>
            </a:r>
            <a:r>
              <a:rPr lang="ru-RU" b="1" i="1" dirty="0" smtClean="0">
                <a:solidFill>
                  <a:srgbClr val="0039AC"/>
                </a:solidFill>
                <a:latin typeface="Georgia" pitchFamily="18" charset="0"/>
              </a:rPr>
              <a:t> этап</a:t>
            </a:r>
            <a:r>
              <a:rPr lang="ru-RU" i="1" dirty="0" smtClean="0">
                <a:solidFill>
                  <a:srgbClr val="0039AC"/>
                </a:solidFill>
                <a:latin typeface="Georgia" pitchFamily="18" charset="0"/>
              </a:rPr>
              <a:t>  </a:t>
            </a:r>
            <a:r>
              <a:rPr lang="ru-RU" b="1" i="1" dirty="0" smtClean="0">
                <a:solidFill>
                  <a:srgbClr val="0039AC"/>
                </a:solidFill>
                <a:latin typeface="Georgia" pitchFamily="18" charset="0"/>
              </a:rPr>
              <a:t>Заключительная часть</a:t>
            </a:r>
          </a:p>
          <a:p>
            <a:pPr marL="365760" indent="-256032">
              <a:buFont typeface="Arial" pitchFamily="34" charset="0"/>
              <a:buChar char="•"/>
              <a:defRPr/>
            </a:pPr>
            <a:r>
              <a:rPr lang="ru-RU" i="1" dirty="0" smtClean="0">
                <a:solidFill>
                  <a:srgbClr val="0070C0"/>
                </a:solidFill>
                <a:latin typeface="Georgia" pitchFamily="18" charset="0"/>
              </a:rPr>
              <a:t>«Восстановительная» (3мин.)</a:t>
            </a:r>
          </a:p>
          <a:p>
            <a:pPr marL="365760" indent="-256032">
              <a:buFont typeface="Arial" pitchFamily="34" charset="0"/>
              <a:buChar char="•"/>
              <a:defRPr/>
            </a:pPr>
            <a:r>
              <a:rPr lang="ru-RU" i="1" dirty="0" smtClean="0">
                <a:solidFill>
                  <a:srgbClr val="0070C0"/>
                </a:solidFill>
                <a:latin typeface="Georgia" pitchFamily="18" charset="0"/>
              </a:rPr>
              <a:t>«Рефлексия учебной деятельности» (3мин.)</a:t>
            </a:r>
            <a:endParaRPr lang="ru-RU" b="1" i="1" dirty="0" smtClean="0">
              <a:solidFill>
                <a:srgbClr val="0070C0"/>
              </a:solidFill>
              <a:latin typeface="Georgia" pitchFamily="18" charset="0"/>
            </a:endParaRPr>
          </a:p>
          <a:p>
            <a:pPr marL="365760" indent="-256032">
              <a:defRPr/>
            </a:pPr>
            <a:endParaRPr lang="ru-RU" sz="1200" i="1" dirty="0" smtClean="0">
              <a:solidFill>
                <a:srgbClr val="0070C0"/>
              </a:solidFill>
              <a:latin typeface="Georgia" pitchFamily="18" charset="0"/>
            </a:endParaRPr>
          </a:p>
          <a:p>
            <a:pPr marL="365760" indent="-256032">
              <a:defRPr/>
            </a:pPr>
            <a:endParaRPr lang="ru-RU" sz="1200" i="1" dirty="0" smtClean="0">
              <a:solidFill>
                <a:srgbClr val="0070C0"/>
              </a:solidFill>
              <a:latin typeface="Georgia" pitchFamily="18" charset="0"/>
            </a:endParaRPr>
          </a:p>
          <a:p>
            <a:pPr marL="365760" indent="-256032">
              <a:defRPr/>
            </a:pPr>
            <a:endParaRPr lang="ru-RU" sz="1200" i="1" dirty="0" smtClean="0">
              <a:solidFill>
                <a:srgbClr val="0070C0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428604"/>
            <a:ext cx="82868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solidFill>
                  <a:srgbClr val="0039AC"/>
                </a:solidFill>
                <a:latin typeface="Georgia" pitchFamily="18" charset="0"/>
              </a:rPr>
              <a:t>I</a:t>
            </a:r>
            <a:r>
              <a:rPr lang="ru-RU" b="1" i="1" dirty="0" smtClean="0">
                <a:solidFill>
                  <a:srgbClr val="0039AC"/>
                </a:solidFill>
                <a:latin typeface="Georgia" pitchFamily="18" charset="0"/>
              </a:rPr>
              <a:t> этап. «Подготовительная часть» </a:t>
            </a:r>
            <a:r>
              <a:rPr lang="ru-RU" i="1" u="sng" dirty="0" smtClean="0">
                <a:solidFill>
                  <a:srgbClr val="0039AC"/>
                </a:solidFill>
                <a:latin typeface="Georgia" pitchFamily="18" charset="0"/>
              </a:rPr>
              <a:t/>
            </a:r>
            <a:br>
              <a:rPr lang="ru-RU" i="1" u="sng" dirty="0" smtClean="0">
                <a:solidFill>
                  <a:srgbClr val="0039AC"/>
                </a:solidFill>
                <a:latin typeface="Georgia" pitchFamily="18" charset="0"/>
              </a:rPr>
            </a:br>
            <a:r>
              <a:rPr lang="ru-RU" b="1" i="1" u="sng" dirty="0" smtClean="0">
                <a:solidFill>
                  <a:srgbClr val="0039AC"/>
                </a:solidFill>
                <a:latin typeface="Georgia" pitchFamily="18" charset="0"/>
              </a:rPr>
              <a:t>Цель: </a:t>
            </a:r>
            <a:r>
              <a:rPr lang="ru-RU" i="1" dirty="0" smtClean="0">
                <a:solidFill>
                  <a:srgbClr val="0039AC"/>
                </a:solidFill>
                <a:latin typeface="Georgia" pitchFamily="18" charset="0"/>
              </a:rPr>
              <a:t>Подготовление организма учащихся к предстоящей двигательной нагрузке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1714488"/>
            <a:ext cx="33634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tx2"/>
                </a:solidFill>
                <a:latin typeface="Georgia" pitchFamily="18" charset="0"/>
              </a:rPr>
              <a:t>Деятельность учителя: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429124" y="1714488"/>
            <a:ext cx="38609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5760" indent="-256032">
              <a:buFont typeface="Wingdings 3"/>
              <a:buChar char=""/>
              <a:defRPr/>
            </a:pPr>
            <a:r>
              <a:rPr lang="ru-RU" b="1" i="1" dirty="0" smtClean="0">
                <a:solidFill>
                  <a:schemeClr val="tx2"/>
                </a:solidFill>
                <a:latin typeface="Georgia" pitchFamily="18" charset="0"/>
              </a:rPr>
              <a:t>Деятельность учащихся:</a:t>
            </a:r>
          </a:p>
        </p:txBody>
      </p:sp>
      <p:sp>
        <p:nvSpPr>
          <p:cNvPr id="7" name="Текст 2"/>
          <p:cNvSpPr txBox="1">
            <a:spLocks/>
          </p:cNvSpPr>
          <p:nvPr/>
        </p:nvSpPr>
        <p:spPr>
          <a:xfrm>
            <a:off x="357158" y="2143125"/>
            <a:ext cx="4040188" cy="38576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ru-RU" sz="1800" b="0" i="1" u="none" strike="noStrike" kern="1200" cap="none" spc="0" normalizeH="0" baseline="0" noProof="0" dirty="0" smtClean="0">
                <a:solidFill>
                  <a:srgbClr val="002060"/>
                </a:solidFill>
                <a:effectLst/>
                <a:uLnTx/>
                <a:uFillTx/>
                <a:latin typeface="Georgia" pitchFamily="18" charset="0"/>
                <a:ea typeface="+mn-ea"/>
                <a:cs typeface="Times New Roman" pitchFamily="18" charset="0"/>
              </a:rPr>
              <a:t>Включаю обучающихся в учебную</a:t>
            </a:r>
            <a:r>
              <a:rPr kumimoji="0" lang="ru-RU" sz="1800" b="0" i="1" u="none" strike="noStrike" kern="1200" cap="none" spc="0" normalizeH="0" noProof="0" dirty="0" smtClean="0">
                <a:solidFill>
                  <a:srgbClr val="002060"/>
                </a:solidFill>
                <a:effectLst/>
                <a:uLnTx/>
                <a:uFillTx/>
                <a:latin typeface="Georgia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800" b="0" i="1" u="none" strike="noStrike" kern="1200" cap="none" spc="0" normalizeH="0" baseline="0" noProof="0" dirty="0" smtClean="0">
                <a:solidFill>
                  <a:srgbClr val="002060"/>
                </a:solidFill>
                <a:effectLst/>
                <a:uLnTx/>
                <a:uFillTx/>
                <a:latin typeface="Georgia" pitchFamily="18" charset="0"/>
                <a:ea typeface="+mn-ea"/>
                <a:cs typeface="Times New Roman" pitchFamily="18" charset="0"/>
              </a:rPr>
              <a:t>деятельность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ru-RU" sz="1800" b="0" i="1" u="none" strike="noStrike" kern="1200" cap="none" spc="0" normalizeH="0" baseline="0" noProof="0" dirty="0" smtClean="0">
              <a:solidFill>
                <a:srgbClr val="002060"/>
              </a:solidFill>
              <a:effectLst/>
              <a:uLnTx/>
              <a:uFillTx/>
              <a:latin typeface="Georgia" pitchFamily="18" charset="0"/>
              <a:ea typeface="+mn-ea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ru-RU" i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Общеразвивающие упражнения с мячом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lang="ru-RU" i="1" dirty="0" smtClean="0">
              <a:solidFill>
                <a:srgbClr val="002060"/>
              </a:solidFill>
              <a:latin typeface="Georgia" pitchFamily="18" charset="0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ru-RU" i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Бег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lang="ru-RU" i="1" dirty="0" smtClean="0">
              <a:solidFill>
                <a:srgbClr val="002060"/>
              </a:solidFill>
              <a:latin typeface="Georgia" pitchFamily="18" charset="0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ru-RU" i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Ходьба</a:t>
            </a:r>
            <a:endParaRPr kumimoji="0" lang="ru-RU" sz="1800" b="0" i="1" u="none" strike="noStrike" kern="1200" cap="none" spc="0" normalizeH="0" baseline="0" noProof="0" dirty="0" smtClean="0">
              <a:solidFill>
                <a:srgbClr val="002060"/>
              </a:solidFill>
              <a:effectLst/>
              <a:uLnTx/>
              <a:uFillTx/>
              <a:latin typeface="Georgia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Текст 2"/>
          <p:cNvSpPr txBox="1">
            <a:spLocks/>
          </p:cNvSpPr>
          <p:nvPr/>
        </p:nvSpPr>
        <p:spPr>
          <a:xfrm>
            <a:off x="4572000" y="2143116"/>
            <a:ext cx="4040188" cy="38576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ru-RU" sz="1800" b="0" i="1" u="none" strike="noStrike" kern="1200" cap="none" spc="0" normalizeH="0" baseline="0" noProof="0" dirty="0" smtClean="0">
                <a:solidFill>
                  <a:srgbClr val="002060"/>
                </a:solidFill>
                <a:effectLst/>
                <a:uLnTx/>
                <a:uFillTx/>
                <a:latin typeface="Georgia" pitchFamily="18" charset="0"/>
                <a:ea typeface="+mn-ea"/>
                <a:cs typeface="Times New Roman" pitchFamily="18" charset="0"/>
              </a:rPr>
              <a:t>Учувствуют в обсуждении</a:t>
            </a:r>
            <a:r>
              <a:rPr lang="ru-RU" i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 поставленных цели на урок и её актуальности.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ru-RU" sz="1800" b="0" i="1" u="none" strike="noStrike" kern="1200" cap="none" spc="0" normalizeH="0" baseline="0" noProof="0" dirty="0" smtClean="0">
                <a:solidFill>
                  <a:srgbClr val="002060"/>
                </a:solidFill>
                <a:effectLst/>
                <a:uLnTx/>
                <a:uFillTx/>
                <a:latin typeface="Georgia" pitchFamily="18" charset="0"/>
                <a:ea typeface="+mn-ea"/>
                <a:cs typeface="Times New Roman" pitchFamily="18" charset="0"/>
              </a:rPr>
              <a:t>Выполняют самостоятельно (с помощью роли маленького учителя) комплекс ОРУ</a:t>
            </a:r>
            <a:endParaRPr kumimoji="0" lang="ru-RU" sz="1800" b="0" i="1" u="none" strike="noStrike" kern="1200" cap="none" spc="0" normalizeH="0" baseline="0" noProof="0" dirty="0" smtClean="0">
              <a:solidFill>
                <a:srgbClr val="002060"/>
              </a:solidFill>
              <a:effectLst/>
              <a:uLnTx/>
              <a:uFillTx/>
              <a:latin typeface="Georgia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285728"/>
            <a:ext cx="8143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>
              <a:defRPr/>
            </a:pPr>
            <a:r>
              <a:rPr lang="en-US" b="1" i="1" dirty="0" smtClean="0">
                <a:solidFill>
                  <a:srgbClr val="0039AC"/>
                </a:solidFill>
                <a:latin typeface="Georgia" pitchFamily="18" charset="0"/>
              </a:rPr>
              <a:t>II</a:t>
            </a:r>
            <a:r>
              <a:rPr lang="ru-RU" b="1" i="1" dirty="0" smtClean="0">
                <a:solidFill>
                  <a:srgbClr val="0039AC"/>
                </a:solidFill>
                <a:latin typeface="Georgia" pitchFamily="18" charset="0"/>
              </a:rPr>
              <a:t> этап  Основная часть</a:t>
            </a:r>
          </a:p>
          <a:p>
            <a:pPr marL="365760" indent="-256032">
              <a:defRPr/>
            </a:pPr>
            <a:r>
              <a:rPr lang="ru-RU" b="1" i="1" u="sng" dirty="0" smtClean="0">
                <a:solidFill>
                  <a:srgbClr val="0039AC"/>
                </a:solidFill>
                <a:latin typeface="Georgia" pitchFamily="18" charset="0"/>
              </a:rPr>
              <a:t>Цель: </a:t>
            </a:r>
            <a:r>
              <a:rPr lang="ru-RU" dirty="0" smtClean="0">
                <a:solidFill>
                  <a:srgbClr val="0039AC"/>
                </a:solidFill>
                <a:latin typeface="Georgia" pitchFamily="18" charset="0"/>
              </a:rPr>
              <a:t>Совершенствовать навыки владения мячом.</a:t>
            </a:r>
            <a:endParaRPr lang="ru-RU" b="1" i="1" dirty="0" smtClean="0">
              <a:solidFill>
                <a:srgbClr val="0039AC"/>
              </a:solidFill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1285860"/>
            <a:ext cx="33634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tx2"/>
                </a:solidFill>
                <a:latin typeface="Georgia" pitchFamily="18" charset="0"/>
              </a:rPr>
              <a:t>Деятельность учителя: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429124" y="1285860"/>
            <a:ext cx="3602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5760" indent="-256032">
              <a:defRPr/>
            </a:pPr>
            <a:r>
              <a:rPr lang="ru-RU" b="1" i="1" dirty="0" smtClean="0">
                <a:solidFill>
                  <a:schemeClr val="tx2"/>
                </a:solidFill>
                <a:latin typeface="Georgia" pitchFamily="18" charset="0"/>
              </a:rPr>
              <a:t>Деятельность учащихся:</a:t>
            </a:r>
          </a:p>
        </p:txBody>
      </p:sp>
      <p:sp>
        <p:nvSpPr>
          <p:cNvPr id="7" name="Текст 2"/>
          <p:cNvSpPr txBox="1">
            <a:spLocks/>
          </p:cNvSpPr>
          <p:nvPr/>
        </p:nvSpPr>
        <p:spPr>
          <a:xfrm>
            <a:off x="142844" y="1785926"/>
            <a:ext cx="4040188" cy="38576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i="1" dirty="0" smtClean="0">
                <a:solidFill>
                  <a:srgbClr val="002060"/>
                </a:solidFill>
                <a:latin typeface="Georgia" pitchFamily="18" charset="0"/>
              </a:rPr>
              <a:t>Предлагаю задания на умения и закрепление владением мячом: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kumimoji="0" lang="ru-RU" sz="1800" b="0" i="1" u="none" strike="noStrike" kern="1200" cap="none" spc="0" normalizeH="0" baseline="0" noProof="0" dirty="0" smtClean="0">
                <a:solidFill>
                  <a:srgbClr val="002060"/>
                </a:solidFill>
                <a:effectLst/>
                <a:uLnTx/>
                <a:uFillTx/>
                <a:latin typeface="Georgia" pitchFamily="18" charset="0"/>
                <a:ea typeface="+mn-ea"/>
                <a:cs typeface="Times New Roman" pitchFamily="18" charset="0"/>
              </a:rPr>
              <a:t>Ведение мяча на месте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kumimoji="0" lang="ru-RU" sz="1800" b="0" i="1" u="none" strike="noStrike" kern="1200" cap="none" spc="0" normalizeH="0" baseline="0" noProof="0" dirty="0" smtClean="0">
                <a:solidFill>
                  <a:srgbClr val="002060"/>
                </a:solidFill>
                <a:effectLst/>
                <a:uLnTx/>
                <a:uFillTx/>
                <a:latin typeface="Georgia" pitchFamily="18" charset="0"/>
                <a:ea typeface="+mn-ea"/>
                <a:cs typeface="Times New Roman" pitchFamily="18" charset="0"/>
              </a:rPr>
              <a:t>Передача</a:t>
            </a:r>
            <a:r>
              <a:rPr kumimoji="0" lang="ru-RU" sz="1800" b="0" i="1" u="none" strike="noStrike" kern="1200" cap="none" spc="0" normalizeH="0" noProof="0" dirty="0" smtClean="0">
                <a:solidFill>
                  <a:srgbClr val="002060"/>
                </a:solidFill>
                <a:effectLst/>
                <a:uLnTx/>
                <a:uFillTx/>
                <a:latin typeface="Georgia" pitchFamily="18" charset="0"/>
                <a:ea typeface="+mn-ea"/>
                <a:cs typeface="Times New Roman" pitchFamily="18" charset="0"/>
              </a:rPr>
              <a:t> мяча от груди 2-я руками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i="1" baseline="0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Ведение мяча на месте с последующей передачей мяча</a:t>
            </a:r>
            <a:r>
              <a:rPr lang="ru-RU" i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 от груди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kumimoji="0" lang="ru-RU" sz="1800" b="0" i="1" u="none" strike="noStrike" kern="1200" cap="none" spc="0" normalizeH="0" baseline="0" noProof="0" dirty="0" smtClean="0">
                <a:solidFill>
                  <a:srgbClr val="002060"/>
                </a:solidFill>
                <a:effectLst/>
                <a:uLnTx/>
                <a:uFillTx/>
                <a:latin typeface="Georgia" pitchFamily="18" charset="0"/>
                <a:ea typeface="+mn-ea"/>
                <a:cs typeface="Times New Roman" pitchFamily="18" charset="0"/>
              </a:rPr>
              <a:t>Эстафеты</a:t>
            </a:r>
            <a:r>
              <a:rPr kumimoji="0" lang="ru-RU" sz="1800" b="0" i="1" u="none" strike="noStrike" kern="1200" cap="none" spc="0" normalizeH="0" noProof="0" dirty="0" smtClean="0">
                <a:solidFill>
                  <a:srgbClr val="002060"/>
                </a:solidFill>
                <a:effectLst/>
                <a:uLnTx/>
                <a:uFillTx/>
                <a:latin typeface="Georgia" pitchFamily="18" charset="0"/>
                <a:ea typeface="+mn-ea"/>
                <a:cs typeface="Times New Roman" pitchFamily="18" charset="0"/>
              </a:rPr>
              <a:t> с ведением и передачей мяча</a:t>
            </a:r>
            <a:endParaRPr kumimoji="0" lang="ru-RU" sz="1800" b="0" i="1" u="none" strike="noStrike" kern="1200" cap="none" spc="0" normalizeH="0" baseline="0" noProof="0" dirty="0" smtClean="0">
              <a:solidFill>
                <a:srgbClr val="002060"/>
              </a:solidFill>
              <a:effectLst/>
              <a:uLnTx/>
              <a:uFillTx/>
              <a:latin typeface="Georgia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Текст 2"/>
          <p:cNvSpPr txBox="1">
            <a:spLocks/>
          </p:cNvSpPr>
          <p:nvPr/>
        </p:nvSpPr>
        <p:spPr>
          <a:xfrm>
            <a:off x="4500562" y="1785926"/>
            <a:ext cx="4040188" cy="38576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ru-RU" sz="1800" b="0" i="1" u="none" strike="noStrike" kern="1200" cap="none" spc="0" normalizeH="0" baseline="0" noProof="0" dirty="0" smtClean="0">
                <a:solidFill>
                  <a:srgbClr val="002060"/>
                </a:solidFill>
                <a:effectLst/>
                <a:uLnTx/>
                <a:uFillTx/>
                <a:latin typeface="Georgia" pitchFamily="18" charset="0"/>
                <a:ea typeface="+mn-ea"/>
                <a:cs typeface="Times New Roman" pitchFamily="18" charset="0"/>
              </a:rPr>
              <a:t>Работает по плану и алгоритму в парах, коллективе.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ru-RU" i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Анализирует выполнения задания.</a:t>
            </a:r>
            <a:endParaRPr kumimoji="0" lang="ru-RU" sz="1800" b="0" i="1" u="none" strike="noStrike" kern="1200" cap="none" spc="0" normalizeH="0" baseline="0" noProof="0" dirty="0" smtClean="0">
              <a:solidFill>
                <a:srgbClr val="002060"/>
              </a:solidFill>
              <a:effectLst/>
              <a:uLnTx/>
              <a:uFillTx/>
              <a:latin typeface="Georgia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44" y="285728"/>
            <a:ext cx="72590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5760" indent="-256032">
              <a:defRPr/>
            </a:pPr>
            <a:r>
              <a:rPr lang="en-US" b="1" i="1" dirty="0" smtClean="0">
                <a:solidFill>
                  <a:srgbClr val="0039AC"/>
                </a:solidFill>
                <a:latin typeface="Georgia" pitchFamily="18" charset="0"/>
              </a:rPr>
              <a:t>II</a:t>
            </a:r>
            <a:r>
              <a:rPr lang="ru-RU" b="1" i="1" dirty="0" smtClean="0">
                <a:solidFill>
                  <a:srgbClr val="0039AC"/>
                </a:solidFill>
                <a:latin typeface="Georgia" pitchFamily="18" charset="0"/>
              </a:rPr>
              <a:t> этап  Основная часть (выявление затруднений)</a:t>
            </a:r>
          </a:p>
          <a:p>
            <a:pPr marL="365760" indent="-256032">
              <a:defRPr/>
            </a:pPr>
            <a:r>
              <a:rPr lang="ru-RU" b="1" i="1" u="sng" dirty="0" smtClean="0">
                <a:solidFill>
                  <a:srgbClr val="0039AC"/>
                </a:solidFill>
                <a:latin typeface="Georgia" pitchFamily="18" charset="0"/>
              </a:rPr>
              <a:t>Цель: </a:t>
            </a:r>
            <a:r>
              <a:rPr lang="ru-RU" i="1" dirty="0" smtClean="0">
                <a:solidFill>
                  <a:srgbClr val="0039AC"/>
                </a:solidFill>
                <a:latin typeface="Georgia" pitchFamily="18" charset="0"/>
              </a:rPr>
              <a:t>выявление причины затруднения в выполнение заданий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1285860"/>
            <a:ext cx="33634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tx2"/>
                </a:solidFill>
                <a:latin typeface="Georgia" pitchFamily="18" charset="0"/>
              </a:rPr>
              <a:t>Деятельность учителя: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429124" y="1285860"/>
            <a:ext cx="3602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5760" indent="-256032">
              <a:defRPr/>
            </a:pPr>
            <a:r>
              <a:rPr lang="ru-RU" b="1" i="1" dirty="0" smtClean="0">
                <a:solidFill>
                  <a:schemeClr val="tx2"/>
                </a:solidFill>
                <a:latin typeface="Georgia" pitchFamily="18" charset="0"/>
              </a:rPr>
              <a:t>Деятельность учащихся:</a:t>
            </a:r>
          </a:p>
        </p:txBody>
      </p:sp>
      <p:sp>
        <p:nvSpPr>
          <p:cNvPr id="7" name="Текст 2"/>
          <p:cNvSpPr txBox="1">
            <a:spLocks/>
          </p:cNvSpPr>
          <p:nvPr/>
        </p:nvSpPr>
        <p:spPr>
          <a:xfrm>
            <a:off x="142844" y="1785926"/>
            <a:ext cx="4040188" cy="38576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i="1" dirty="0" smtClean="0">
                <a:solidFill>
                  <a:srgbClr val="002060"/>
                </a:solidFill>
                <a:latin typeface="Georgia" pitchFamily="18" charset="0"/>
              </a:rPr>
              <a:t>Задаю  вопросы, которые позволяют  пошагово проанализировать свои действия в работе по заданию.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kumimoji="0" lang="ru-RU" sz="1800" b="0" i="1" u="none" strike="noStrike" kern="1200" cap="none" spc="0" normalizeH="0" baseline="0" noProof="0" dirty="0" smtClean="0">
                <a:solidFill>
                  <a:srgbClr val="002060"/>
                </a:solidFill>
                <a:effectLst/>
                <a:uLnTx/>
                <a:uFillTx/>
                <a:latin typeface="Georgia" pitchFamily="18" charset="0"/>
                <a:ea typeface="+mn-ea"/>
                <a:cs typeface="Times New Roman" pitchFamily="18" charset="0"/>
              </a:rPr>
              <a:t>Организую обсуждение. </a:t>
            </a:r>
          </a:p>
        </p:txBody>
      </p:sp>
      <p:sp>
        <p:nvSpPr>
          <p:cNvPr id="8" name="Текст 2"/>
          <p:cNvSpPr txBox="1">
            <a:spLocks/>
          </p:cNvSpPr>
          <p:nvPr/>
        </p:nvSpPr>
        <p:spPr>
          <a:xfrm>
            <a:off x="4500562" y="1785926"/>
            <a:ext cx="4040188" cy="38576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algn="just"/>
            <a:r>
              <a:rPr lang="ru-RU" i="1" dirty="0" smtClean="0">
                <a:solidFill>
                  <a:srgbClr val="002060"/>
                </a:solidFill>
                <a:latin typeface="Georgia" pitchFamily="18" charset="0"/>
              </a:rPr>
              <a:t>Повторяют задание пробного действия. </a:t>
            </a:r>
          </a:p>
          <a:p>
            <a:r>
              <a:rPr lang="ru-RU" i="1" dirty="0" smtClean="0">
                <a:solidFill>
                  <a:srgbClr val="002060"/>
                </a:solidFill>
                <a:latin typeface="Georgia" pitchFamily="18" charset="0"/>
              </a:rPr>
              <a:t>   </a:t>
            </a:r>
          </a:p>
          <a:p>
            <a:r>
              <a:rPr lang="ru-RU" i="1" dirty="0" smtClean="0">
                <a:solidFill>
                  <a:srgbClr val="002060"/>
                </a:solidFill>
                <a:latin typeface="Georgia" pitchFamily="18" charset="0"/>
              </a:rPr>
              <a:t>  Выявляют причины затруднения выполнения задания.</a:t>
            </a:r>
          </a:p>
          <a:p>
            <a:r>
              <a:rPr lang="ru-RU" i="1" dirty="0" smtClean="0">
                <a:solidFill>
                  <a:srgbClr val="002060"/>
                </a:solidFill>
                <a:latin typeface="Georgia" pitchFamily="18" charset="0"/>
              </a:rPr>
              <a:t> </a:t>
            </a:r>
          </a:p>
          <a:p>
            <a:r>
              <a:rPr lang="ru-RU" i="1" dirty="0" smtClean="0">
                <a:solidFill>
                  <a:srgbClr val="002060"/>
                </a:solidFill>
                <a:latin typeface="Georgia" pitchFamily="18" charset="0"/>
              </a:rPr>
              <a:t>Корректируют правильность выполнения задания. </a:t>
            </a:r>
            <a:endParaRPr kumimoji="0" lang="ru-RU" sz="1800" b="0" i="1" u="none" strike="noStrike" kern="1200" cap="none" spc="0" normalizeH="0" baseline="0" noProof="0" dirty="0" smtClean="0">
              <a:solidFill>
                <a:srgbClr val="002060"/>
              </a:solidFill>
              <a:effectLst/>
              <a:uLnTx/>
              <a:uFillTx/>
              <a:latin typeface="Georgia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44" y="357166"/>
            <a:ext cx="89845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>
              <a:defRPr/>
            </a:pPr>
            <a:r>
              <a:rPr lang="en-US" b="1" i="1" dirty="0" smtClean="0">
                <a:solidFill>
                  <a:srgbClr val="0039AC"/>
                </a:solidFill>
                <a:latin typeface="Georgia" pitchFamily="18" charset="0"/>
              </a:rPr>
              <a:t>III</a:t>
            </a:r>
            <a:r>
              <a:rPr lang="ru-RU" b="1" i="1" dirty="0" smtClean="0">
                <a:solidFill>
                  <a:srgbClr val="0039AC"/>
                </a:solidFill>
                <a:latin typeface="Georgia" pitchFamily="18" charset="0"/>
              </a:rPr>
              <a:t> этап</a:t>
            </a:r>
            <a:r>
              <a:rPr lang="ru-RU" i="1" dirty="0" smtClean="0">
                <a:solidFill>
                  <a:srgbClr val="0039AC"/>
                </a:solidFill>
                <a:latin typeface="Georgia" pitchFamily="18" charset="0"/>
              </a:rPr>
              <a:t>  </a:t>
            </a:r>
            <a:r>
              <a:rPr lang="ru-RU" b="1" i="1" dirty="0" smtClean="0">
                <a:solidFill>
                  <a:srgbClr val="0039AC"/>
                </a:solidFill>
                <a:latin typeface="Georgia" pitchFamily="18" charset="0"/>
              </a:rPr>
              <a:t>Заключительная часть</a:t>
            </a:r>
          </a:p>
          <a:p>
            <a:pPr marL="365760" indent="-256032">
              <a:defRPr/>
            </a:pPr>
            <a:r>
              <a:rPr lang="ru-RU" b="1" i="1" u="sng" dirty="0" smtClean="0">
                <a:solidFill>
                  <a:srgbClr val="0039AC"/>
                </a:solidFill>
                <a:latin typeface="Georgia" pitchFamily="18" charset="0"/>
              </a:rPr>
              <a:t>Цель:</a:t>
            </a:r>
            <a:r>
              <a:rPr lang="ru-RU" b="1" i="1" dirty="0" smtClean="0">
                <a:solidFill>
                  <a:srgbClr val="0039AC"/>
                </a:solidFill>
                <a:latin typeface="Georgia" pitchFamily="18" charset="0"/>
              </a:rPr>
              <a:t> </a:t>
            </a:r>
            <a:r>
              <a:rPr lang="ru-RU" i="1" dirty="0" smtClean="0">
                <a:solidFill>
                  <a:srgbClr val="0039AC"/>
                </a:solidFill>
                <a:latin typeface="Georgia" pitchFamily="18" charset="0"/>
              </a:rPr>
              <a:t>восстановления организма после напряженной мышечной работы, </a:t>
            </a:r>
          </a:p>
          <a:p>
            <a:pPr marL="365760" indent="-256032">
              <a:defRPr/>
            </a:pPr>
            <a:r>
              <a:rPr lang="ru-RU" i="1" dirty="0" smtClean="0">
                <a:solidFill>
                  <a:srgbClr val="0039AC"/>
                </a:solidFill>
                <a:latin typeface="Georgia" pitchFamily="18" charset="0"/>
              </a:rPr>
              <a:t>подготовки его к последующей учебной деятельности.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1285860"/>
            <a:ext cx="33634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tx2"/>
                </a:solidFill>
                <a:latin typeface="Georgia" pitchFamily="18" charset="0"/>
              </a:rPr>
              <a:t>Деятельность учителя: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429124" y="1285860"/>
            <a:ext cx="3602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5760" indent="-256032">
              <a:defRPr/>
            </a:pPr>
            <a:r>
              <a:rPr lang="ru-RU" b="1" i="1" dirty="0" smtClean="0">
                <a:solidFill>
                  <a:schemeClr val="tx2"/>
                </a:solidFill>
                <a:latin typeface="Georgia" pitchFamily="18" charset="0"/>
              </a:rPr>
              <a:t>Деятельность учащихся:</a:t>
            </a:r>
          </a:p>
        </p:txBody>
      </p:sp>
      <p:sp>
        <p:nvSpPr>
          <p:cNvPr id="7" name="Текст 2"/>
          <p:cNvSpPr txBox="1">
            <a:spLocks/>
          </p:cNvSpPr>
          <p:nvPr/>
        </p:nvSpPr>
        <p:spPr>
          <a:xfrm>
            <a:off x="142844" y="1785926"/>
            <a:ext cx="4040188" cy="38576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kumimoji="0" lang="ru-RU" sz="1800" b="0" i="1" u="none" strike="noStrike" kern="1200" cap="none" spc="0" normalizeH="0" baseline="0" noProof="0" dirty="0" smtClean="0">
                <a:solidFill>
                  <a:srgbClr val="002060"/>
                </a:solidFill>
                <a:effectLst/>
                <a:uLnTx/>
                <a:uFillTx/>
                <a:latin typeface="Georgia" pitchFamily="18" charset="0"/>
                <a:ea typeface="+mn-ea"/>
                <a:cs typeface="Times New Roman" pitchFamily="18" charset="0"/>
              </a:rPr>
              <a:t>Предлагаю упражнения на восстановление дыхания и расслабление всех</a:t>
            </a:r>
            <a:r>
              <a:rPr kumimoji="0" lang="ru-RU" sz="1800" b="0" i="1" u="none" strike="noStrike" kern="1200" cap="none" spc="0" normalizeH="0" noProof="0" dirty="0" smtClean="0">
                <a:solidFill>
                  <a:srgbClr val="002060"/>
                </a:solidFill>
                <a:effectLst/>
                <a:uLnTx/>
                <a:uFillTx/>
                <a:latin typeface="Georgia" pitchFamily="18" charset="0"/>
                <a:ea typeface="+mn-ea"/>
                <a:cs typeface="Times New Roman" pitchFamily="18" charset="0"/>
              </a:rPr>
              <a:t> групп мышц с игрой роли маленького учителя</a:t>
            </a:r>
            <a:endParaRPr kumimoji="0" lang="ru-RU" sz="1800" b="0" i="1" u="none" strike="noStrike" kern="1200" cap="none" spc="0" normalizeH="0" baseline="0" noProof="0" dirty="0" smtClean="0">
              <a:solidFill>
                <a:srgbClr val="002060"/>
              </a:solidFill>
              <a:effectLst/>
              <a:uLnTx/>
              <a:uFillTx/>
              <a:latin typeface="Georgia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Текст 2"/>
          <p:cNvSpPr txBox="1">
            <a:spLocks/>
          </p:cNvSpPr>
          <p:nvPr/>
        </p:nvSpPr>
        <p:spPr>
          <a:xfrm>
            <a:off x="4357686" y="1785926"/>
            <a:ext cx="4040188" cy="38576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kumimoji="0" lang="ru-RU" sz="1800" b="0" i="1" u="none" strike="noStrike" kern="1200" cap="none" spc="0" normalizeH="0" baseline="0" noProof="0" dirty="0" smtClean="0">
                <a:solidFill>
                  <a:srgbClr val="002060"/>
                </a:solidFill>
                <a:effectLst/>
                <a:uLnTx/>
                <a:uFillTx/>
                <a:latin typeface="Georgia" pitchFamily="18" charset="0"/>
                <a:ea typeface="+mn-ea"/>
                <a:cs typeface="Times New Roman" pitchFamily="18" charset="0"/>
              </a:rPr>
              <a:t>Выполняет данное задание самостоятельно и коллективно.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428604"/>
            <a:ext cx="8215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>
              <a:defRPr/>
            </a:pPr>
            <a:r>
              <a:rPr lang="en-US" b="1" i="1" dirty="0" smtClean="0">
                <a:solidFill>
                  <a:srgbClr val="0039AC"/>
                </a:solidFill>
                <a:latin typeface="Georgia" pitchFamily="18" charset="0"/>
              </a:rPr>
              <a:t>III</a:t>
            </a:r>
            <a:r>
              <a:rPr lang="ru-RU" b="1" i="1" dirty="0" smtClean="0">
                <a:solidFill>
                  <a:srgbClr val="0039AC"/>
                </a:solidFill>
                <a:latin typeface="Georgia" pitchFamily="18" charset="0"/>
              </a:rPr>
              <a:t> этап</a:t>
            </a:r>
            <a:r>
              <a:rPr lang="ru-RU" i="1" dirty="0" smtClean="0">
                <a:solidFill>
                  <a:srgbClr val="0039AC"/>
                </a:solidFill>
                <a:latin typeface="Georgia" pitchFamily="18" charset="0"/>
              </a:rPr>
              <a:t>  </a:t>
            </a:r>
            <a:r>
              <a:rPr lang="ru-RU" b="1" i="1" dirty="0" smtClean="0">
                <a:solidFill>
                  <a:srgbClr val="0039AC"/>
                </a:solidFill>
                <a:latin typeface="Georgia" pitchFamily="18" charset="0"/>
              </a:rPr>
              <a:t>Заключительная часть (рефлексия)</a:t>
            </a:r>
          </a:p>
          <a:p>
            <a:pPr marL="365760" indent="-256032">
              <a:defRPr/>
            </a:pPr>
            <a:r>
              <a:rPr lang="ru-RU" b="1" i="1" dirty="0" smtClean="0">
                <a:solidFill>
                  <a:srgbClr val="0039AC"/>
                </a:solidFill>
                <a:latin typeface="Georgia" pitchFamily="18" charset="0"/>
              </a:rPr>
              <a:t>Цель: </a:t>
            </a:r>
            <a:r>
              <a:rPr lang="ru-RU" i="1" dirty="0" smtClean="0">
                <a:solidFill>
                  <a:srgbClr val="004A82"/>
                </a:solidFill>
                <a:latin typeface="Georgia" pitchFamily="18" charset="0"/>
              </a:rPr>
              <a:t>соотнесение цели урока и его результатов, самооценка работы </a:t>
            </a:r>
          </a:p>
          <a:p>
            <a:pPr marL="365760" indent="-256032">
              <a:defRPr/>
            </a:pPr>
            <a:r>
              <a:rPr lang="ru-RU" i="1" dirty="0" smtClean="0">
                <a:solidFill>
                  <a:srgbClr val="004A82"/>
                </a:solidFill>
                <a:latin typeface="Georgia" pitchFamily="18" charset="0"/>
              </a:rPr>
              <a:t>на уроке</a:t>
            </a:r>
            <a:endParaRPr lang="ru-RU" b="1" i="1" dirty="0" smtClean="0">
              <a:solidFill>
                <a:srgbClr val="0039AC"/>
              </a:solidFill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1285860"/>
            <a:ext cx="33634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tx2"/>
                </a:solidFill>
                <a:latin typeface="Georgia" pitchFamily="18" charset="0"/>
              </a:rPr>
              <a:t>Деятельность учителя: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429124" y="1285860"/>
            <a:ext cx="3602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5760" indent="-256032">
              <a:defRPr/>
            </a:pPr>
            <a:r>
              <a:rPr lang="ru-RU" b="1" i="1" dirty="0" smtClean="0">
                <a:solidFill>
                  <a:schemeClr val="tx2"/>
                </a:solidFill>
                <a:latin typeface="Georgia" pitchFamily="18" charset="0"/>
              </a:rPr>
              <a:t>Деятельность учащихся:</a:t>
            </a:r>
          </a:p>
        </p:txBody>
      </p:sp>
      <p:sp>
        <p:nvSpPr>
          <p:cNvPr id="7" name="Текст 2"/>
          <p:cNvSpPr txBox="1">
            <a:spLocks/>
          </p:cNvSpPr>
          <p:nvPr/>
        </p:nvSpPr>
        <p:spPr>
          <a:xfrm>
            <a:off x="4357686" y="1785926"/>
            <a:ext cx="4040188" cy="41434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r>
              <a:rPr lang="ru-RU" i="1" dirty="0" smtClean="0">
                <a:solidFill>
                  <a:srgbClr val="002060"/>
                </a:solidFill>
                <a:latin typeface="Georgia" pitchFamily="18" charset="0"/>
              </a:rPr>
              <a:t>Соотносят   цель урока и его результат.</a:t>
            </a:r>
          </a:p>
          <a:p>
            <a:endParaRPr lang="ru-RU" i="1" dirty="0" smtClean="0">
              <a:latin typeface="Georgia" pitchFamily="18" charset="0"/>
            </a:endParaRPr>
          </a:p>
          <a:p>
            <a:r>
              <a:rPr lang="ru-RU" i="1" dirty="0" smtClean="0">
                <a:solidFill>
                  <a:srgbClr val="002060"/>
                </a:solidFill>
                <a:latin typeface="Georgia" pitchFamily="18" charset="0"/>
              </a:rPr>
              <a:t>Работают с листом   самооценки. </a:t>
            </a:r>
          </a:p>
        </p:txBody>
      </p:sp>
      <p:sp>
        <p:nvSpPr>
          <p:cNvPr id="8" name="Текст 2"/>
          <p:cNvSpPr txBox="1">
            <a:spLocks/>
          </p:cNvSpPr>
          <p:nvPr/>
        </p:nvSpPr>
        <p:spPr>
          <a:xfrm>
            <a:off x="214282" y="1785926"/>
            <a:ext cx="4040188" cy="41434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>
              <a:lnSpc>
                <a:spcPct val="80000"/>
              </a:lnSpc>
            </a:pPr>
            <a:r>
              <a:rPr lang="ru-RU" i="1" dirty="0" smtClean="0">
                <a:solidFill>
                  <a:srgbClr val="0039AC"/>
                </a:solidFill>
                <a:latin typeface="Georgia" pitchFamily="18" charset="0"/>
              </a:rPr>
              <a:t>Организую контроль и самооценку деятельности  детей в  соответствии с поставленными целями  и результатами  учебной деятельности:</a:t>
            </a:r>
          </a:p>
          <a:p>
            <a:pPr>
              <a:lnSpc>
                <a:spcPct val="80000"/>
              </a:lnSpc>
            </a:pPr>
            <a:endParaRPr lang="ru-RU" i="1" dirty="0" smtClean="0">
              <a:solidFill>
                <a:srgbClr val="0039AC"/>
              </a:solidFill>
              <a:latin typeface="Georgia" pitchFamily="18" charset="0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i="1" dirty="0" smtClean="0">
                <a:solidFill>
                  <a:srgbClr val="0039AC"/>
                </a:solidFill>
                <a:latin typeface="Georgia" pitchFamily="18" charset="0"/>
              </a:rPr>
              <a:t>  Повторите тему урока.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i="1" dirty="0" smtClean="0">
                <a:solidFill>
                  <a:srgbClr val="0039AC"/>
                </a:solidFill>
                <a:latin typeface="Georgia" pitchFamily="18" charset="0"/>
              </a:rPr>
              <a:t> Какую цель ставили перед собой?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i="1" dirty="0" smtClean="0">
                <a:solidFill>
                  <a:srgbClr val="0039AC"/>
                </a:solidFill>
                <a:latin typeface="Georgia" pitchFamily="18" charset="0"/>
              </a:rPr>
              <a:t> Достигли ли мы этой цели?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i="1" dirty="0" smtClean="0">
                <a:solidFill>
                  <a:srgbClr val="0039AC"/>
                </a:solidFill>
                <a:latin typeface="Georgia" pitchFamily="18" charset="0"/>
              </a:rPr>
              <a:t> Докажите.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i="1" dirty="0" smtClean="0">
                <a:solidFill>
                  <a:srgbClr val="0039AC"/>
                </a:solidFill>
                <a:latin typeface="Georgia" pitchFamily="18" charset="0"/>
              </a:rPr>
              <a:t> У кого были затруднения?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i="1" dirty="0" smtClean="0">
                <a:solidFill>
                  <a:srgbClr val="0039AC"/>
                </a:solidFill>
                <a:latin typeface="Georgia" pitchFamily="18" charset="0"/>
              </a:rPr>
              <a:t>Как справились с затруднением?</a:t>
            </a:r>
          </a:p>
          <a:p>
            <a:pPr>
              <a:lnSpc>
                <a:spcPct val="80000"/>
              </a:lnSpc>
            </a:pPr>
            <a:r>
              <a:rPr lang="ru-RU" i="1" dirty="0" smtClean="0">
                <a:solidFill>
                  <a:srgbClr val="0039AC"/>
                </a:solidFill>
                <a:latin typeface="Georgia" pitchFamily="18" charset="0"/>
              </a:rPr>
              <a:t>-Оцените свою работу.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283</TotalTime>
  <Words>973</Words>
  <PresentationFormat>Экран (4:3)</PresentationFormat>
  <Paragraphs>158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Открытая</vt:lpstr>
      <vt:lpstr> Мультимедийная разработка  урока физической культуры в 4 классе   </vt:lpstr>
      <vt:lpstr>Тема: «Ведение мяча и передача мяча 2-я руками»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Лист самооценки</vt:lpstr>
      <vt:lpstr>                               Лист самооценки</vt:lpstr>
      <vt:lpstr>Самоанализ урока</vt:lpstr>
      <vt:lpstr>Самоанализ урока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Мультимедийная разработка  урока физической культуры в 4 классе   </dc:title>
  <cp:lastModifiedBy>Учитель</cp:lastModifiedBy>
  <cp:revision>30</cp:revision>
  <dcterms:modified xsi:type="dcterms:W3CDTF">2013-01-23T04:26:43Z</dcterms:modified>
</cp:coreProperties>
</file>