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704" autoAdjust="0"/>
  </p:normalViewPr>
  <p:slideViewPr>
    <p:cSldViewPr>
      <p:cViewPr>
        <p:scale>
          <a:sx n="77" d="100"/>
          <a:sy n="77" d="100"/>
        </p:scale>
        <p:origin x="-117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DFCD8-FA52-4475-9457-6F7DCF023D9C}" type="datetimeFigureOut">
              <a:rPr lang="ru-RU" smtClean="0"/>
              <a:t>21.10.2012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98C139-9A08-4D81-B1BB-60FCCEECB52A}" type="slidenum">
              <a:rPr lang="ru-RU" smtClean="0"/>
              <a:t>‹#›</a:t>
            </a:fld>
            <a:endParaRPr lang="ru-RU"/>
          </a:p>
        </p:txBody>
      </p:sp>
    </p:spTree>
    <p:extLst>
      <p:ext uri="{BB962C8B-B14F-4D97-AF65-F5344CB8AC3E}">
        <p14:creationId xmlns:p14="http://schemas.microsoft.com/office/powerpoint/2010/main" val="3935974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21.10.2012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3314700"/>
          </a:xfrm>
        </p:spPr>
        <p:txBody>
          <a:bodyPr/>
          <a:lstStyle>
            <a:lvl1pPr algn="ctr">
              <a:defRPr sz="4400" b="1"/>
            </a:lvl1pPr>
          </a:lstStyle>
          <a:p>
            <a:r>
              <a:rPr lang="ru-RU" smtClean="0"/>
              <a:t>Образец заголовка</a:t>
            </a:r>
            <a:endParaRPr lang="ru-RU"/>
          </a:p>
        </p:txBody>
      </p:sp>
      <p:sp>
        <p:nvSpPr>
          <p:cNvPr id="3" name="Rectangle 6"/>
          <p:cNvSpPr>
            <a:spLocks noGrp="1" noChangeArrowheads="1"/>
          </p:cNvSpPr>
          <p:nvPr>
            <p:ph type="sldNum" sz="quarter" idx="10"/>
          </p:nvPr>
        </p:nvSpPr>
        <p:spPr>
          <a:xfrm>
            <a:off x="8101013" y="6245225"/>
            <a:ext cx="585787" cy="476250"/>
          </a:xfrm>
        </p:spPr>
        <p:txBody>
          <a:bodyPr/>
          <a:lstStyle>
            <a:lvl1pPr>
              <a:defRPr/>
            </a:lvl1pPr>
          </a:lstStyle>
          <a:p>
            <a:pPr>
              <a:defRPr/>
            </a:pPr>
            <a:fld id="{27A631DB-61BF-4D6B-BB5F-EC3DF98FE1AE}" type="slidenum">
              <a:rPr lang="ru-RU"/>
              <a:pPr>
                <a:defRPr/>
              </a:pPr>
              <a:t>‹#›</a:t>
            </a:fld>
            <a:endParaRPr lang="ru-RU"/>
          </a:p>
        </p:txBody>
      </p:sp>
      <p:sp>
        <p:nvSpPr>
          <p:cNvPr id="4" name="Rectangle 8"/>
          <p:cNvSpPr>
            <a:spLocks noGrp="1" noChangeArrowheads="1"/>
          </p:cNvSpPr>
          <p:nvPr>
            <p:ph type="dt" sz="quarter" idx="11"/>
          </p:nvPr>
        </p:nvSpPr>
        <p:spPr>
          <a:xfrm>
            <a:off x="457200" y="6245225"/>
            <a:ext cx="2133600" cy="476250"/>
          </a:xfrm>
        </p:spPr>
        <p:txBody>
          <a:bodyPr/>
          <a:lstStyle>
            <a:lvl1pPr>
              <a:defRPr/>
            </a:lvl1pPr>
          </a:lstStyle>
          <a:p>
            <a:pPr>
              <a:defRPr/>
            </a:pPr>
            <a:endParaRPr lang="ru-RU"/>
          </a:p>
        </p:txBody>
      </p:sp>
      <p:sp>
        <p:nvSpPr>
          <p:cNvPr id="5" name="Rectangle 9"/>
          <p:cNvSpPr>
            <a:spLocks noGrp="1" noChangeArrowheads="1"/>
          </p:cNvSpPr>
          <p:nvPr>
            <p:ph type="ftr" sz="quarter" idx="12"/>
          </p:nvPr>
        </p:nvSpPr>
        <p:spPr>
          <a:xfrm>
            <a:off x="3124200" y="6245225"/>
            <a:ext cx="2895600" cy="476250"/>
          </a:xfrm>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21.10.2012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21.10.2012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21.10.2012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21.10.2012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21.10.2012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21.10.2012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the_beatles_wallpapers_by_chaka_boom-d36lvhy.jpg"/>
          <p:cNvPicPr>
            <a:picLocks noChangeAspect="1"/>
          </p:cNvPicPr>
          <p:nvPr/>
        </p:nvPicPr>
        <p:blipFill>
          <a:blip r:embed="rId2" cstate="print"/>
          <a:stretch>
            <a:fillRect/>
          </a:stretch>
        </p:blipFill>
        <p:spPr>
          <a:xfrm>
            <a:off x="-485775" y="0"/>
            <a:ext cx="10115550" cy="6858000"/>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eatd.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95536" y="692696"/>
            <a:ext cx="3240360" cy="369332"/>
          </a:xfrm>
          <a:prstGeom prst="rect">
            <a:avLst/>
          </a:prstGeom>
          <a:noFill/>
        </p:spPr>
        <p:txBody>
          <a:bodyPr wrap="square" rtlCol="0">
            <a:spAutoFit/>
          </a:bodyPr>
          <a:lstStyle/>
          <a:p>
            <a:endParaRPr lang="ru-RU" dirty="0"/>
          </a:p>
        </p:txBody>
      </p:sp>
      <p:sp>
        <p:nvSpPr>
          <p:cNvPr id="9" name="TextBox 8"/>
          <p:cNvSpPr txBox="1"/>
          <p:nvPr/>
        </p:nvSpPr>
        <p:spPr>
          <a:xfrm>
            <a:off x="179512" y="548680"/>
            <a:ext cx="4320480" cy="5509200"/>
          </a:xfrm>
          <a:prstGeom prst="rect">
            <a:avLst/>
          </a:prstGeom>
          <a:noFill/>
        </p:spPr>
        <p:txBody>
          <a:bodyPr wrap="square" rtlCol="0">
            <a:spAutoFit/>
          </a:bodyPr>
          <a:lstStyle/>
          <a:p>
            <a:pPr lvl="0"/>
            <a:r>
              <a:rPr lang="en-US" sz="1600" dirty="0" smtClean="0">
                <a:solidFill>
                  <a:srgbClr val="FFFF00"/>
                </a:solidFill>
              </a:rPr>
              <a:t>The Beatles' influence on popular culture was—and remains—immense. Former Rolling Stone associate editor Robert Greenfield compares the band to Picasso as "artists who broke through the constraints of their time period to come up with something that was unique and original.... In the form of popular music, no one will ever be more revolutionary, more creative and more distinctive". From the 1920s, the United States had dominated popular entertainment culture throughout much of the world, via Hollywood movies, jazz, the music of Broadway and Tin Pan Alley and, later, the rock and roll that first emerged in Memphis, Tennessee. The Beatles not only sparked the British Invasion of the US, they became a globally influential phenomenon as well.</a:t>
            </a:r>
            <a:endParaRPr lang="ru-RU" sz="1600" dirty="0" smtClean="0">
              <a:solidFill>
                <a:srgbClr val="FFFF00"/>
              </a:solidFill>
            </a:endParaRPr>
          </a:p>
          <a:p>
            <a:endParaRPr lang="ru-RU" sz="1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9">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eatles1.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323528" y="0"/>
            <a:ext cx="3456384" cy="6740307"/>
          </a:xfrm>
          <a:prstGeom prst="rect">
            <a:avLst/>
          </a:prstGeom>
          <a:noFill/>
        </p:spPr>
        <p:txBody>
          <a:bodyPr wrap="square" rtlCol="0">
            <a:spAutoFit/>
          </a:bodyPr>
          <a:lstStyle/>
          <a:p>
            <a:r>
              <a:rPr lang="en-US" b="1" dirty="0" smtClean="0">
                <a:solidFill>
                  <a:srgbClr val="00B0F0"/>
                </a:solidFill>
                <a:latin typeface="Vijaya" pitchFamily="34" charset="0"/>
                <a:cs typeface="Vijaya" pitchFamily="34" charset="0"/>
              </a:rPr>
              <a:t>Their musical innovations and commercial success inspired musicians worldwide. Many artists have acknowledged their influence and enjoyed chart success with covers of their songs. On radio, their arrival marked the beginning of a new era; </a:t>
            </a:r>
            <a:r>
              <a:rPr lang="en-US" b="1" dirty="0" err="1" smtClean="0">
                <a:solidFill>
                  <a:srgbClr val="00B0F0"/>
                </a:solidFill>
                <a:latin typeface="Vijaya" pitchFamily="34" charset="0"/>
                <a:cs typeface="Vijaya" pitchFamily="34" charset="0"/>
              </a:rPr>
              <a:t>programme</a:t>
            </a:r>
            <a:r>
              <a:rPr lang="en-US" b="1" dirty="0" smtClean="0">
                <a:solidFill>
                  <a:srgbClr val="00B0F0"/>
                </a:solidFill>
                <a:latin typeface="Vijaya" pitchFamily="34" charset="0"/>
                <a:cs typeface="Vijaya" pitchFamily="34" charset="0"/>
              </a:rPr>
              <a:t> director Rick </a:t>
            </a:r>
            <a:r>
              <a:rPr lang="en-US" b="1" dirty="0" err="1" smtClean="0">
                <a:solidFill>
                  <a:srgbClr val="00B0F0"/>
                </a:solidFill>
                <a:latin typeface="Vijaya" pitchFamily="34" charset="0"/>
                <a:cs typeface="Vijaya" pitchFamily="34" charset="0"/>
              </a:rPr>
              <a:t>Sklar</a:t>
            </a:r>
            <a:r>
              <a:rPr lang="en-US" b="1" dirty="0" smtClean="0">
                <a:solidFill>
                  <a:srgbClr val="00B0F0"/>
                </a:solidFill>
                <a:latin typeface="Vijaya" pitchFamily="34" charset="0"/>
                <a:cs typeface="Vijaya" pitchFamily="34" charset="0"/>
              </a:rPr>
              <a:t> of New York's WABC went so far as to forbid his DJs from playing any "pre-Beatles" music. The Beatles helped to redefine the LP as something more than just a few hits padded out with "filler", and they were primary innovators of the modern music video. The Shea Stadium show with which they opened their 1965 North American tour attracted an estimated 55,600 people, then the largest audience in concert history; Spitz describes the event as a "major breakthrough...a giant step toward reshaping the concert business." Emulation of their clothing and especially their hairstyles, which became a mark of rebellion, had a global impact on fashion.</a:t>
            </a:r>
            <a:endParaRPr lang="ru-RU" b="1" dirty="0" smtClean="0">
              <a:solidFill>
                <a:srgbClr val="00B0F0"/>
              </a:solidFill>
              <a:cs typeface="Vijaya" pitchFamily="34" charset="0"/>
            </a:endParaRPr>
          </a:p>
          <a:p>
            <a:endParaRPr lang="ru-RU"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Рисунок 1" descr="beatledesk10r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Рисунок 1" descr="the-beatles-psychedelic.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2" name="Rectangle 48"/>
          <p:cNvGrpSpPr>
            <a:grpSpLocks/>
          </p:cNvGrpSpPr>
          <p:nvPr/>
        </p:nvGrpSpPr>
        <p:grpSpPr bwMode="auto">
          <a:xfrm>
            <a:off x="512763" y="463550"/>
            <a:ext cx="8045450" cy="5980113"/>
            <a:chOff x="323" y="292"/>
            <a:chExt cx="5068" cy="3767"/>
          </a:xfrm>
        </p:grpSpPr>
        <p:pic>
          <p:nvPicPr>
            <p:cNvPr id="96258" name="Rectangle 48"/>
            <p:cNvPicPr>
              <a:picLocks noChangeArrowheads="1"/>
            </p:cNvPicPr>
            <p:nvPr/>
          </p:nvPicPr>
          <p:blipFill>
            <a:blip r:embed="rId3" cstate="print"/>
            <a:srcRect/>
            <a:stretch>
              <a:fillRect/>
            </a:stretch>
          </p:blipFill>
          <p:spPr bwMode="auto">
            <a:xfrm>
              <a:off x="323" y="292"/>
              <a:ext cx="5068" cy="3767"/>
            </a:xfrm>
            <a:prstGeom prst="rect">
              <a:avLst/>
            </a:prstGeom>
            <a:noFill/>
          </p:spPr>
        </p:pic>
        <p:sp>
          <p:nvSpPr>
            <p:cNvPr id="96259" name="Text Box 3"/>
            <p:cNvSpPr txBox="1">
              <a:spLocks noChangeArrowheads="1"/>
            </p:cNvSpPr>
            <p:nvPr/>
          </p:nvSpPr>
          <p:spPr bwMode="auto">
            <a:xfrm>
              <a:off x="360" y="315"/>
              <a:ext cx="4995" cy="3690"/>
            </a:xfrm>
            <a:prstGeom prst="rect">
              <a:avLst/>
            </a:prstGeom>
            <a:noFill/>
            <a:ln w="9525">
              <a:noFill/>
              <a:miter lim="800000"/>
              <a:headEnd/>
              <a:tailEnd/>
            </a:ln>
          </p:spPr>
          <p:txBody>
            <a:bodyPr wrap="none" anchor="ctr"/>
            <a:lstStyle/>
            <a:p>
              <a:endParaRPr lang="ru-RU">
                <a:latin typeface="Calibri" pitchFamily="34" charset="0"/>
              </a:endParaRPr>
            </a:p>
          </p:txBody>
        </p:sp>
      </p:grpSp>
      <p:sp>
        <p:nvSpPr>
          <p:cNvPr id="95233" name="Rectangle 1"/>
          <p:cNvSpPr>
            <a:spLocks noChangeArrowheads="1"/>
          </p:cNvSpPr>
          <p:nvPr/>
        </p:nvSpPr>
        <p:spPr bwMode="auto">
          <a:xfrm>
            <a:off x="1000125" y="857250"/>
            <a:ext cx="7143750" cy="5262563"/>
          </a:xfrm>
          <a:prstGeom prst="rect">
            <a:avLst/>
          </a:prstGeom>
          <a:noFill/>
          <a:ln w="9525">
            <a:noFill/>
            <a:miter lim="800000"/>
            <a:headEnd/>
            <a:tailEnd/>
          </a:ln>
        </p:spPr>
        <p:txBody>
          <a:bodyPr anchor="ctr">
            <a:spAutoFit/>
          </a:bodyPr>
          <a:lstStyle/>
          <a:p>
            <a:pPr>
              <a:lnSpc>
                <a:spcPct val="150000"/>
              </a:lnSpc>
            </a:pPr>
            <a:r>
              <a:rPr lang="en-US" sz="3200" dirty="0">
                <a:latin typeface="Showcard Gothic" pitchFamily="82" charset="0"/>
                <a:cs typeface="Times New Roman" pitchFamily="18" charset="0"/>
              </a:rPr>
              <a:t>This band, their great music means a lot for me. And not only for me. Many people all over the world love Beatles. So I can say with sure that they are still existing  because their music will never die!</a:t>
            </a:r>
            <a:endParaRPr lang="ru-RU" sz="2800" dirty="0">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95233"/>
                                        </p:tgtEl>
                                        <p:attrNameLst>
                                          <p:attrName>style.visibility</p:attrName>
                                        </p:attrNameLst>
                                      </p:cBhvr>
                                      <p:to>
                                        <p:strVal val="visible"/>
                                      </p:to>
                                    </p:set>
                                    <p:anim calcmode="lin" valueType="num">
                                      <p:cBhvr>
                                        <p:cTn id="13" dur="500" fill="hold"/>
                                        <p:tgtEl>
                                          <p:spTgt spid="952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5233"/>
                                        </p:tgtEl>
                                        <p:attrNameLst>
                                          <p:attrName>ppt_y</p:attrName>
                                        </p:attrNameLst>
                                      </p:cBhvr>
                                      <p:tavLst>
                                        <p:tav tm="0">
                                          <p:val>
                                            <p:strVal val="#ppt_y"/>
                                          </p:val>
                                        </p:tav>
                                        <p:tav tm="100000">
                                          <p:val>
                                            <p:strVal val="#ppt_y"/>
                                          </p:val>
                                        </p:tav>
                                      </p:tavLst>
                                    </p:anim>
                                    <p:anim calcmode="lin" valueType="num">
                                      <p:cBhvr>
                                        <p:cTn id="15" dur="500" fill="hold"/>
                                        <p:tgtEl>
                                          <p:spTgt spid="952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52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5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Рисунок 2" descr="the-beatles-group-phot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Заголовок 1"/>
          <p:cNvSpPr txBox="1">
            <a:spLocks/>
          </p:cNvSpPr>
          <p:nvPr/>
        </p:nvSpPr>
        <p:spPr bwMode="auto">
          <a:xfrm>
            <a:off x="500063" y="285750"/>
            <a:ext cx="7772400" cy="3314700"/>
          </a:xfrm>
          <a:prstGeom prst="rect">
            <a:avLst/>
          </a:prstGeom>
          <a:noFill/>
          <a:ln w="9525">
            <a:noFill/>
            <a:miter lim="800000"/>
            <a:headEnd/>
            <a:tailEnd/>
          </a:ln>
          <a:effectLst/>
        </p:spPr>
        <p:txBody>
          <a:bodyPr anchor="ctr"/>
          <a:lstStyle/>
          <a:p>
            <a:pPr>
              <a:defRPr/>
            </a:pPr>
            <a:r>
              <a:rPr lang="en-US" sz="8800" b="1" kern="0" dirty="0">
                <a:latin typeface="Algerian" pitchFamily="82" charset="0"/>
                <a:ea typeface="+mj-ea"/>
                <a:cs typeface="+mj-cs"/>
              </a:rPr>
              <a:t>The Beatles</a:t>
            </a:r>
            <a:br>
              <a:rPr lang="en-US" sz="8800" b="1" kern="0" dirty="0">
                <a:latin typeface="Algerian" pitchFamily="82" charset="0"/>
                <a:ea typeface="+mj-ea"/>
                <a:cs typeface="+mj-cs"/>
              </a:rPr>
            </a:br>
            <a:endParaRPr lang="en-US" sz="3600" b="1" kern="0" dirty="0">
              <a:latin typeface="Algerian" pitchFamily="82" charset="0"/>
              <a:ea typeface="+mj-ea"/>
              <a:cs typeface="+mj-cs"/>
            </a:endParaRPr>
          </a:p>
          <a:p>
            <a:pPr>
              <a:defRPr/>
            </a:pPr>
            <a:r>
              <a:rPr lang="en-US" sz="5400" b="1" kern="0" dirty="0">
                <a:latin typeface="Bradley Hand ITC" pitchFamily="66" charset="0"/>
                <a:ea typeface="+mj-ea"/>
                <a:cs typeface="MV Boli" pitchFamily="2" charset="0"/>
              </a:rPr>
              <a:t>Who are they?</a:t>
            </a:r>
            <a:endParaRPr lang="en-US" sz="6600" b="1" kern="0" dirty="0">
              <a:latin typeface="Bradley Hand ITC" pitchFamily="66" charset="0"/>
              <a:ea typeface="+mj-ea"/>
              <a:cs typeface="MV Boli"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455" fill="hold">
                                          <p:stCondLst>
                                            <p:cond delay="0"/>
                                          </p:stCondLst>
                                        </p:cTn>
                                        <p:tgtEl>
                                          <p:spTgt spid="5">
                                            <p:txEl>
                                              <p:pRg st="0" end="0"/>
                                            </p:txEl>
                                          </p:spTgt>
                                        </p:tgtEl>
                                        <p:attrNameLst>
                                          <p:attrName>style.rotation</p:attrName>
                                        </p:attrNameLst>
                                      </p:cBhvr>
                                      <p:to>
                                        <p:strVal val="-45.0"/>
                                      </p:to>
                                    </p:set>
                                    <p:anim calcmode="lin" valueType="num">
                                      <p:cBhvr>
                                        <p:cTn id="8" dur="455" fill="hold">
                                          <p:stCondLst>
                                            <p:cond delay="455"/>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Scale>
                                      <p:cBhvr>
                                        <p:cTn id="16"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xEl>
                                              <p:pRg st="1" end="1"/>
                                            </p:txEl>
                                          </p:spTgt>
                                        </p:tgtEl>
                                        <p:attrNameLst>
                                          <p:attrName>ppt_x</p:attrName>
                                          <p:attrName>ppt_y</p:attrName>
                                        </p:attrNameLst>
                                      </p:cBhvr>
                                    </p:animMotion>
                                    <p:animEffect transition="in" filter="fade">
                                      <p:cBhvr>
                                        <p:cTn id="18"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eatles-wallpaper-004-800.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p:cNvSpPr txBox="1"/>
          <p:nvPr/>
        </p:nvSpPr>
        <p:spPr>
          <a:xfrm>
            <a:off x="251520" y="3861048"/>
            <a:ext cx="8748464" cy="2677656"/>
          </a:xfrm>
          <a:prstGeom prst="rect">
            <a:avLst/>
          </a:prstGeom>
          <a:noFill/>
        </p:spPr>
        <p:txBody>
          <a:bodyPr wrap="square" rtlCol="0">
            <a:spAutoFit/>
          </a:bodyPr>
          <a:lstStyle/>
          <a:p>
            <a:r>
              <a:rPr lang="en-US" sz="2800" dirty="0" smtClean="0">
                <a:solidFill>
                  <a:schemeClr val="accent1">
                    <a:lumMod val="75000"/>
                  </a:schemeClr>
                </a:solidFill>
                <a:latin typeface="Britannic Bold" pitchFamily="34" charset="0"/>
              </a:rPr>
              <a:t>The Beatles were an English rock band formed in Liverpool in 1960 who became the most commercially successful and critically acclaimed act in the history of popular music. Their best-known lineup consisted of John Lennon, Paul McCartney, George Harrison, and </a:t>
            </a:r>
            <a:r>
              <a:rPr lang="en-US" sz="2800" dirty="0" err="1" smtClean="0">
                <a:solidFill>
                  <a:schemeClr val="accent1">
                    <a:lumMod val="75000"/>
                  </a:schemeClr>
                </a:solidFill>
                <a:latin typeface="Britannic Bold" pitchFamily="34" charset="0"/>
              </a:rPr>
              <a:t>Ringo</a:t>
            </a:r>
            <a:r>
              <a:rPr lang="en-US" sz="2800" dirty="0" smtClean="0">
                <a:solidFill>
                  <a:schemeClr val="accent1">
                    <a:lumMod val="75000"/>
                  </a:schemeClr>
                </a:solidFill>
                <a:latin typeface="Britannic Bold" pitchFamily="34" charset="0"/>
              </a:rPr>
              <a:t> Starr.</a:t>
            </a:r>
            <a:endParaRPr lang="ru-RU" sz="2800" dirty="0">
              <a:solidFill>
                <a:schemeClr val="accent1">
                  <a:lumMod val="75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Рисунок 1" descr="beatles-john-lennon-phot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Рисунок 2" descr="Джон.jpg"/>
          <p:cNvPicPr>
            <a:picLocks noChangeAspect="1" noChangeArrowheads="1"/>
          </p:cNvPicPr>
          <p:nvPr/>
        </p:nvPicPr>
        <p:blipFill>
          <a:blip r:embed="rId3" cstate="print"/>
          <a:srcRect/>
          <a:stretch>
            <a:fillRect/>
          </a:stretch>
        </p:blipFill>
        <p:spPr bwMode="auto">
          <a:xfrm>
            <a:off x="2225675" y="1103313"/>
            <a:ext cx="4260850" cy="4498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Рисунок 3" descr="paul_mc_cartney_pictu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Рисунок 4" descr="p2.jpg"/>
          <p:cNvPicPr>
            <a:picLocks noChangeAspect="1" noChangeArrowheads="1"/>
          </p:cNvPicPr>
          <p:nvPr/>
        </p:nvPicPr>
        <p:blipFill>
          <a:blip r:embed="rId3" cstate="print"/>
          <a:srcRect/>
          <a:stretch>
            <a:fillRect/>
          </a:stretch>
        </p:blipFill>
        <p:spPr bwMode="auto">
          <a:xfrm>
            <a:off x="420688" y="1133475"/>
            <a:ext cx="4297362" cy="3730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Рисунок 2" descr="george_harrison_wallpapers.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Рисунок 3" descr="x_6e81f6ca.jpg"/>
          <p:cNvPicPr>
            <a:picLocks noChangeAspect="1"/>
          </p:cNvPicPr>
          <p:nvPr/>
        </p:nvPicPr>
        <p:blipFill>
          <a:blip r:embed="rId3" cstate="print"/>
          <a:srcRect/>
          <a:stretch>
            <a:fillRect/>
          </a:stretch>
        </p:blipFill>
        <p:spPr bwMode="auto">
          <a:xfrm>
            <a:off x="4214813" y="857250"/>
            <a:ext cx="3000375" cy="4572000"/>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Рисунок 1" descr="ringo_starr_phot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Рисунок 2" descr="x_32229676.jpg"/>
          <p:cNvPicPr>
            <a:picLocks noChangeAspect="1" noChangeArrowheads="1"/>
          </p:cNvPicPr>
          <p:nvPr/>
        </p:nvPicPr>
        <p:blipFill>
          <a:blip r:embed="rId3" cstate="print"/>
          <a:srcRect/>
          <a:stretch>
            <a:fillRect/>
          </a:stretch>
        </p:blipFill>
        <p:spPr bwMode="auto">
          <a:xfrm>
            <a:off x="688975" y="2992438"/>
            <a:ext cx="3413125" cy="5608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83056-Sepik.jpg"/>
          <p:cNvPicPr>
            <a:picLocks noChangeAspect="1"/>
          </p:cNvPicPr>
          <p:nvPr/>
        </p:nvPicPr>
        <p:blipFill>
          <a:blip r:embed="rId2" cstate="print"/>
          <a:stretch>
            <a:fillRect/>
          </a:stretch>
        </p:blipFill>
        <p:spPr>
          <a:xfrm>
            <a:off x="0" y="-171400"/>
            <a:ext cx="9144000" cy="7181498"/>
          </a:xfrm>
          <a:prstGeom prst="rect">
            <a:avLst/>
          </a:prstGeom>
        </p:spPr>
      </p:pic>
      <p:sp>
        <p:nvSpPr>
          <p:cNvPr id="3" name="TextBox 2"/>
          <p:cNvSpPr txBox="1"/>
          <p:nvPr/>
        </p:nvSpPr>
        <p:spPr>
          <a:xfrm>
            <a:off x="683568" y="2708920"/>
            <a:ext cx="184731" cy="369332"/>
          </a:xfrm>
          <a:prstGeom prst="rect">
            <a:avLst/>
          </a:prstGeom>
          <a:noFill/>
        </p:spPr>
        <p:txBody>
          <a:bodyPr wrap="none" rtlCol="0">
            <a:spAutoFit/>
          </a:bodyPr>
          <a:lstStyle/>
          <a:p>
            <a:endParaRPr lang="ru-RU" dirty="0"/>
          </a:p>
        </p:txBody>
      </p:sp>
      <p:sp>
        <p:nvSpPr>
          <p:cNvPr id="5" name="TextBox 4"/>
          <p:cNvSpPr txBox="1"/>
          <p:nvPr/>
        </p:nvSpPr>
        <p:spPr>
          <a:xfrm>
            <a:off x="0" y="3441680"/>
            <a:ext cx="9144000" cy="3416320"/>
          </a:xfrm>
          <a:prstGeom prst="rect">
            <a:avLst/>
          </a:prstGeom>
          <a:noFill/>
        </p:spPr>
        <p:txBody>
          <a:bodyPr wrap="square" rtlCol="0">
            <a:spAutoFit/>
          </a:bodyPr>
          <a:lstStyle/>
          <a:p>
            <a:r>
              <a:rPr lang="ru-RU" sz="2400" b="1" dirty="0" err="1" smtClean="0">
                <a:solidFill>
                  <a:srgbClr val="FF0000"/>
                </a:solidFill>
                <a:latin typeface="Segoe Print" pitchFamily="2" charset="0"/>
              </a:rPr>
              <a:t>Rooted</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in</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skiffle</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and</a:t>
            </a:r>
            <a:r>
              <a:rPr lang="ru-RU" sz="2400" b="1" dirty="0" smtClean="0">
                <a:solidFill>
                  <a:srgbClr val="FF0000"/>
                </a:solidFill>
                <a:latin typeface="Segoe Print" pitchFamily="2" charset="0"/>
              </a:rPr>
              <a:t> 1950s </a:t>
            </a:r>
            <a:r>
              <a:rPr lang="ru-RU" sz="2400" b="1" dirty="0" err="1" smtClean="0">
                <a:solidFill>
                  <a:srgbClr val="FF0000"/>
                </a:solidFill>
                <a:latin typeface="Segoe Print" pitchFamily="2" charset="0"/>
              </a:rPr>
              <a:t>rock</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and</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roll</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they</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later</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utilised</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several</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genres</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ranging</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from</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pop</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ballads</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to</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psychedelic</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rock</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often</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incorporating</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classical</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and</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other</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elements</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in</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innovative</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ways</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In</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the</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early</a:t>
            </a:r>
            <a:r>
              <a:rPr lang="ru-RU" sz="2400" b="1" dirty="0" smtClean="0">
                <a:solidFill>
                  <a:srgbClr val="FF0000"/>
                </a:solidFill>
                <a:latin typeface="Segoe Print" pitchFamily="2" charset="0"/>
              </a:rPr>
              <a:t> 1960s, </a:t>
            </a:r>
            <a:r>
              <a:rPr lang="ru-RU" sz="2400" b="1" dirty="0" err="1" smtClean="0">
                <a:solidFill>
                  <a:srgbClr val="FF0000"/>
                </a:solidFill>
                <a:latin typeface="Segoe Print" pitchFamily="2" charset="0"/>
              </a:rPr>
              <a:t>their</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enormous</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popularity</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first</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emerged</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as</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Beatlemania</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but</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as</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their</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songwriting</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grew</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in</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sophistication</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they</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came</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to</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be</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perceived</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by</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many</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fans</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and</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cultural</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observers</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as</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an</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embodiment</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of</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the</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ideals</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shared</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by</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the</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era's</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sociocultural</a:t>
            </a:r>
            <a:r>
              <a:rPr lang="ru-RU" sz="2400" b="1" dirty="0" smtClean="0">
                <a:solidFill>
                  <a:srgbClr val="FF0000"/>
                </a:solidFill>
                <a:latin typeface="Segoe Print" pitchFamily="2" charset="0"/>
              </a:rPr>
              <a:t> </a:t>
            </a:r>
            <a:r>
              <a:rPr lang="ru-RU" sz="2400" b="1" dirty="0" err="1" smtClean="0">
                <a:solidFill>
                  <a:srgbClr val="FF0000"/>
                </a:solidFill>
                <a:latin typeface="Segoe Print" pitchFamily="2" charset="0"/>
              </a:rPr>
              <a:t>revolutions</a:t>
            </a:r>
            <a:r>
              <a:rPr lang="ru-RU" b="1" dirty="0" smtClean="0">
                <a:solidFill>
                  <a:srgbClr val="FF0000"/>
                </a:solidFill>
                <a:latin typeface="Segoe Print" pitchFamily="2" charset="0"/>
              </a:rPr>
              <a:t>.</a:t>
            </a:r>
            <a:endParaRPr lang="ru-RU" b="1" dirty="0">
              <a:solidFill>
                <a:srgbClr val="FF0000"/>
              </a:solidFill>
              <a:latin typeface="Segoe Print" pitchFamily="2"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 name="Рисунок 1" descr="beat.jpg"/>
          <p:cNvPicPr>
            <a:picLocks noChangeAspect="1"/>
          </p:cNvPicPr>
          <p:nvPr/>
        </p:nvPicPr>
        <p:blipFill>
          <a:blip r:embed="rId3" cstate="print"/>
          <a:stretch>
            <a:fillRect/>
          </a:stretch>
        </p:blipFill>
        <p:spPr>
          <a:xfrm>
            <a:off x="179512" y="1196752"/>
            <a:ext cx="4020265" cy="4032448"/>
          </a:xfrm>
          <a:prstGeom prst="rect">
            <a:avLst/>
          </a:prstGeom>
        </p:spPr>
      </p:pic>
      <p:sp>
        <p:nvSpPr>
          <p:cNvPr id="3" name="TextBox 2"/>
          <p:cNvSpPr txBox="1"/>
          <p:nvPr/>
        </p:nvSpPr>
        <p:spPr>
          <a:xfrm>
            <a:off x="4572000" y="548680"/>
            <a:ext cx="4320480" cy="5355312"/>
          </a:xfrm>
          <a:prstGeom prst="rect">
            <a:avLst/>
          </a:prstGeom>
          <a:noFill/>
        </p:spPr>
        <p:txBody>
          <a:bodyPr wrap="square" rtlCol="0">
            <a:spAutoFit/>
          </a:bodyPr>
          <a:lstStyle/>
          <a:p>
            <a:r>
              <a:rPr lang="en-US" dirty="0" smtClean="0">
                <a:latin typeface="Algerian" pitchFamily="82" charset="0"/>
              </a:rPr>
              <a:t>The Beatles built their reputation playing clubs in Liverpool and Hamburg over a three-year period from 1960. Manager Brian Epstein </a:t>
            </a:r>
            <a:r>
              <a:rPr lang="en-US" dirty="0" err="1" smtClean="0">
                <a:latin typeface="Algerian" pitchFamily="82" charset="0"/>
              </a:rPr>
              <a:t>moulded</a:t>
            </a:r>
            <a:r>
              <a:rPr lang="en-US" dirty="0" smtClean="0">
                <a:latin typeface="Algerian" pitchFamily="82" charset="0"/>
              </a:rPr>
              <a:t> them into a professional act and producer George Martin enhanced their musical potential. They gained popularity in the United Kingdom after their first single, "Love Me Do", became a modest hit in late 1962. They acquired the nickname the "</a:t>
            </a:r>
            <a:r>
              <a:rPr lang="en-US" dirty="0" err="1" smtClean="0">
                <a:latin typeface="Algerian" pitchFamily="82" charset="0"/>
              </a:rPr>
              <a:t>Fab</a:t>
            </a:r>
            <a:r>
              <a:rPr lang="en-US" dirty="0" smtClean="0">
                <a:latin typeface="Algerian" pitchFamily="82" charset="0"/>
              </a:rPr>
              <a:t> Four" as </a:t>
            </a:r>
            <a:r>
              <a:rPr lang="en-US" dirty="0" err="1" smtClean="0">
                <a:latin typeface="Algerian" pitchFamily="82" charset="0"/>
              </a:rPr>
              <a:t>Beatlemania</a:t>
            </a:r>
            <a:r>
              <a:rPr lang="en-US" dirty="0" smtClean="0">
                <a:latin typeface="Algerian" pitchFamily="82" charset="0"/>
              </a:rPr>
              <a:t> grew in Britain over the following year, and by early 1964 they had become international stars, leading the "British Invasion" into the United States pop market</a:t>
            </a:r>
            <a:endParaRPr lang="ru-RU"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TotalTime>
  <Words>574</Words>
  <Application>Microsoft Office PowerPoint</Application>
  <PresentationFormat>Экран (4:3)</PresentationFormat>
  <Paragraphs>8</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Yami</dc:creator>
  <cp:lastModifiedBy>USER</cp:lastModifiedBy>
  <cp:revision>14</cp:revision>
  <dcterms:created xsi:type="dcterms:W3CDTF">2012-10-20T14:48:29Z</dcterms:created>
  <dcterms:modified xsi:type="dcterms:W3CDTF">2012-10-21T16:15:20Z</dcterms:modified>
</cp:coreProperties>
</file>