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428868"/>
            <a:ext cx="7000924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«</a:t>
            </a:r>
            <a:r>
              <a:rPr lang="ru-RU" sz="4800" dirty="0" smtClean="0">
                <a:latin typeface="Monotype Corsiva" pitchFamily="66" charset="0"/>
              </a:rPr>
              <a:t>Лебедь, Щука и Рак »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0034" y="57148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dirty="0"/>
              <a:t>И.А.Крылов</a:t>
            </a:r>
          </a:p>
          <a:p>
            <a:pPr algn="ctr"/>
            <a:r>
              <a:rPr lang="ru-RU" sz="4800" dirty="0" smtClean="0"/>
              <a:t>Басня</a:t>
            </a:r>
            <a:endParaRPr lang="ru-RU" sz="4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6314" y="4071942"/>
            <a:ext cx="4114800" cy="757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Работу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выполнил учитель начальных классов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Дуркина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Тамара Семёновна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85984" y="5929330"/>
            <a:ext cx="4114800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2014г.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xMREhUQEhQWFhUWFRUVGBgYGBgXGRYVFBgZFhcbGBcYHCoiGxolGxgVIjEiJikrLy4uGB8zODMsQygtLisBCgoKDg0OGxAQGzYlHyU0LCwvNDAvLDA1LzQvNCw0LzI3MC0sLDQ0LCw0LCwsLCwsLC0yLCwsNiwsLCwtLDQsLP/AABEIALwBDQMBIgACEQEDEQH/xAAcAAEAAgMBAQEAAAAAAAAAAAAABQYDBAcCAQj/xAA/EAACAQMCAwcBBQYEBQUAAAABAhEAAyEEEgUxQQYTIjJRYXGBB0JSkaEUI2JyksEzQ4KxFaLR0vBTY7Lh8f/EABsBAQADAQEBAQAAAAAAAAAAAAACAwQBBQYH/8QALhEAAgECBQIFAwUBAQAAAAAAAAECAxEEEiExQRNRBSJhcfAy0fEUgaGx4cEG/9oADAMBAAIRAxEAPwDuNKUoBSlKAUpSgFKUoBSlKAUpSgFKUoBSlKAUpSgFKUoBSlKAUpSgFKUoBWnc4naUld0kGGCgttPPxbQdv1ivPFGY7LSkjvH2lgYKoFZ2IPQnbtkZG6elee+FsixZtTtUMQu1VVSSAJPNjDYHpkiRIH3/AI1pv/XtY5+NYHyZx9a3UcMAQQQeRGQfrWg2se4s21KkNDqwG9IKyAJjdtO4GSMCJkVzXjvGymoc2bgQqw2NbKqbg2kubsAIx3bQAQeTT92a6tWNOOaRbRoyqzUInW6VzPh/aHiWu/dWCmID3FULtkTD3CWUGCMIu7MgRXR9KjKiq7bnCqGaNu5gMmOkmTFcpVVUV4p2O1qEqTtJq/o7mWlKVaUilKUApSlAKUpQClKUApSlAKUpQClKUApStbiLXBbJsgF8QD6SN0ZHi27okgTE0Bs1jv6hLY3OyqPViAPzNV9hfbzjVH2BtWwPg2mB/NjWi2pVLwsppyLxEln7okLBMk95uYmOUz1MCgLCeMWz/hh7npsUlT8XDCf81ar8Ydm2L3dtonaxN677zZtdPffFa8T/AIi3W9jtI+NtswR8zXzTaja5WyrrJ8Xhtm2pAjxeIMMAeEEc+XM0BJWtCXE3XunPlLBAPpZIkezFq+PYFi5ba34Udu7dQfACwJRgPuncAuInvMzAjFau6i7IV7aqCQW2eKVMHapc4nqY+DW/qdMHt92zHkBvxuDCCrDEbgwBGIkcqA2aVqcP1RcFXAFxMOvv0ZfVG5g/Q5BA26AVR+P/AGjWrVzuNNbOouCQSDtQEc4aDujqcDIzWx9qHFWsaTbbJVrzi3I5hILNB6TAH+qqF2O4O14oiQGujezESEtDkY64KwPxP6SRRVqNPLHctpwTV2XTsz2k1Gs1SW7tm3bVUuXAVYscbUg9P8wcjVq4d/iag/8AvAD4Fm1/eaiuzfAbemv3Sju+1EQs5WdzS7CFUAeHuTy61G9jeJ95rNWoPhuvdue02Lgsbh/Mvdj4RanFtJKW7IySbeXYtOp4cGJZWa2WENt2kOIjxK6lSYgTEwAJjFVtvs40kQGuqerApLfMoR+lXGldnTjP6lcQqzh9La9jW4doLenti1ZQIg6AfqfUnqTk1s0pUyApSlAKUpQClY795UG52CqOrEAD6mo1e02jN3uBqbPefh3rk+gMwT7AzQ6k3sS1Kr3a3tVb0NtGjvLlwlbaKfMRzJP4RIGAeYqnWuNcT1TMUZpVZNqwLSqoPLdcu53GDEMOsTE1XKoou3JKMG1c6lXxjAk8hXLeAdtb1u6UvG4wQxctXAO8SDBZCMkg81JPKMSJ6hZuq6q6EMrAMpGQVIkEH0IrsJqWxyUHHcr+p4vqb/i4adFetQJuNfZpbqoW0hA+S/0rB2c7XG9fbRaqydPqVEhZ3JcAzKN8SYzgHJgx47UdmDJ12h/datAW8OFvgZKXF5MT6+sT0Iruu4qur1fBtZbENd75XA5juyiss9QC16PUGuSk0zVSpQnF+z15TSb9rO3456fSlKsMYpSsGq1lu0AbjqgOBuIEn0E8zQGelRr8ds/dY3D6IpaPkjCn5IrwOOJ1S6P9E/8AxJNZpYzDwdpVIp+rX3JKMnwStafENB3u073QoSQV2dRBkOrDkT71hXjtjq5T3uK9sf1XFA/Wt+1dVwGUhgeRBBB+CKuhUhNXi7r0ONWK1rOE33cqgZVGA51DhnEcwq+BMzzRp9q1ntNYAsooLiAFXUXrjDcfPclRAyWLEic5k1cai9dwi2VuMltWchmCEt3b3CMb0naZMSSKmcIS3plR5S0TeIG64bhV9k433F8W2VwvUjlgkZbV63auKbqnUXd3g2sbjJ/LbuMe7ABy+75IkCtXU8ONu2gISyrPEstovMNcdmMG3bG1HAVZGVyoEVsteYMGs23ZHOzcLZZcKzLsAIO0keYkJLCCcwBJNc79t4U2lQEC8WUNMiVCwVdOc7jEgQJErl0+vux5BeGIeyQA09dtwhY/ldvpVb49pHs2W1N9bZWQO5VVViWICy8kOScMpwASQTtk7FjjN1NPb1N7UWVVx5TtsiVwVUFXL8jgQYqOeObLfXcnkllz202IH7X9Q7WLJNp7cPc8xQydmPIze9bv2fI477ulWdtlNznwqoDxCrlsk4lZjnVb7adq14jbSzYt3CUubizAbYCspHhPIyD4ttR3COI3lsF7N10ZVKPtPmezIUkiREknEzurPOajUzFsYtwsdi1jDS6diG8RkB2+9dumAzdANxBPQAdAKp/Y3VWP2u/dW4gtoHsoNwJaWWIEyYW2h5f5g96t/E74W5ZYKC53nxSdqBYYqJw25rYJ9CRX23xYQQ4CtGCxi2x6eODt+Dn0nnWlq7RQnYynXs2LVpm93BtIPksNx+VUisdzTkkC/e8xgIk2lJ5gTO9jAONwBAPhrWbijsUa2CJkMjCUKwSGW4vKTETzB8tRN7jIVbquN9tTt7q4SGlT4yl19u5QIf7zAZkSorpwnNTorVop3WyxcY7VKpCuYJ2OFgMCJic+ma3NFrN8qw2XFjchMxPIqfvIYMN7EGCCBXhrZVbN12aMlGtu10Kp5seZQEgb9ufXJNZbmvQlAzMsIXs6obWSJhlcg+Xyzu8JBBncAQBZqVp6PW7j3dwbbgEx0ZRjch+8uRPUSJ5idygFUX7Qu39rRI2nsuG1RhQAAws7o8TzgHaZCmclZEGpvt5xltFob2oTzgKqdYe4wQGOsbt0e1fme7LEkySWbJJJLeIkknmS0marqTtoehgcJ1XnlsuO/wDhPcW7Q6zWlbVy5cvxuZECg+MDmERckKW6YBNQ4uKQZyqiI5g4kk+vSrX9llzWJq1bSIzoXtJqOq907HLknDKN5EZke5FXTt7wbSXtVb4fY01q3qLo7574XYLduWLMVSO8Yi2+Djl1MijJmV7nsfr+jV6cYpR30tZd7r+fWy3Od9lLS97ugbtp5YjHLHPE86sei7b6nQXb1m2tpkLhhvUzuNtMypEiABn0qO0vAH0+mtcUFxe4uXCkN4XVd7IpImDIUyAcSOeY1O2FrYyXejDYfTcuV/ME/wBNVPNGRVTlh6uKfUV4vf3/ACuP6PWt7Qve1Z1boAzHxBMKRsCQNxJ5qp+lW/sb9owsumlvoFsM5C3C2bRckw2I2SSZxtE9BXMO9nHrgRzk4Ee9fLtkpCOtzcAI3Ltb0UiQAZzmc59alGUk8xureHYJpxjpfVa7ftv81Opdr/tRuG41nQwEUlTfgNuIwTbDY2T96DPMQMmhcA7QXrGot6gMLncs7qjgbR3y+KNsEE7ifQQMVC2lZvCD5mC5G0EtjE+uBzI9YzVvXs1aSwg/aEOre4ba6a2Uv7yW2od9p4RdsGWEwOU4qbcpaoqVPB4aEYTjxr3ejT2ei/07twTiK6nT2tQogXEV4mdpIypI6gyD8VvVyG72N4lpyWRLV33tOEcgYEltkfmay8L/AOIO7WS2osxi4zXWcKCAYBYnMGfDnllZDDtbFRoQc6qskfMumm/Ky/6/irMTasGIJV7kSFIwVQHDOORJwpwZIKjRtaZVJbmx5uxLOfYscx7ch0Ar0ihQFUAACAAIAA5ADoK9TX554j4rWxsnd2jwvv3fxGynSUF6n2lKV5ZYKwHRpJcDax5shKMY9WUgkexkVnpU6dSdOWaDafpoGk9z3Y4jet+b98v+lLg/KEb4hfk1MaLWpeXcjTBgiCGU84ZTlTEGD6ioMtFa97nvtkpcAgOPT0YfeX2PrIIMEfTeHf8Ao6sGoYjzR78r7/37maph09YlqdQRkCOefbNVnjPb3Rac7Bc765kd3ZHeEkcxuB2g+xM+1U25wnX6+61jU3meMldwtWChMAhVkv8AkSDgkSCbRwnsDp7Czcm4QJKqNimPYHc56eJiD6V9jTrdWKlT1T5Mzgo/Uyocc7VXNf4SgtLbcgIJZxcbwqXEebawhQPv07H9iP2oO11o2NsJZS1xwQHB2vCr5uob161a+ItZ/dXf2LatogWlNkI/eZKjcVi2gInwzJgnaAZ8aniiSHebToqq10bkHesA3dW9wDXerRtIjaYM4rhhmpuc5XuaKmKUqcacI2sSOh7E2bUeO48GQXFpiMyAB3e1Y9VUH361MHh+ms/vSltSg/xGALDMkm43iJJJMkySaqPDeM6/UuU07SowXuonh6yxQAAxyUAnIOMxbtHwvbta87Xri53uAAD6pbXwrEkAxujmTWiDi15djLJPkjNRo9Rqbwvj93bW2y2w3mYllJLoRKhgDiZEISJlRk0/B7zMxuXO7WFCraKPnO4k3LM/hj61P0qZEiG7O2i6uxuMVDBZcgrvjdDiGE7RyMYrdscPtopQKCGO5t0uWMASxaSxgKM9AB0rapQCte3obSubi20DtzYKoYzzlok8hWxSgInU8DUgLbdragyoXaRbblut7gTbMSIHhyZUyZlqUoCK7T8ETXaZ9K7FQ+07liVZGDqc88gY9Jqj8P8Asc06Xt92+92yJItEbG3ERLXUYTBJMBV6e89NpXHFPctp16lNNRdjU4Zw61pra2bKBERQoA9FECSck+5zUX2q4E2oFu/YKpqtO2+y7eUn71t4zscSDGRM+oM/Su2K1Jp3OUcc7NXHtDRhTaS8/wC1aRGIizqgrG7pXIJWGBdkYYw31oGosag2jKXgtpiCpQxba1IdCdvMCRBOJHtX6Tu2lYQwBAIaCJypDKc9QQCD6itFuEJ3ty8sqbqbLqjy3CAAjsPxqsruHMEAztXbXKkpF9PEThJSW61OWdkO2+k0WjCHTg6lCwGxFXvVmVZrkYiQp5nEwa8cS7WLxRAl/TPaa2263qLBLm03up2kjkSFYthSBIFc62MhNu4CHQlGHVWU7WB+CD+VZrGrNvyMR7Sw/X/9rN1JbH0lbw+lldagvM3dXe3stE/3vodH0fH7JK29forWpfG29ZtW7j3JHNrThXQ+sgEmfCKmtFqU0Zu8TfRnSaW2i2ktratreuveuIveOqmQFO1Qs/eY/HNuGcQ1F5hatI91j9wBWJA5nny9zWzxa5eS09i/ZuWVYFRi5ZXcR4SFPhYgwanGpLdo8OvBxvBrK+2v9fF2sXbXdsrurBFpxbt8iLbS/wDrfBXphQpHqajuzmtaw5tct7M7u8rZt2lLOxUKYNxmZ5ZivNZmFU8+0l/eqXORI6GCp6wRkZEVJ2eKOpBYLciY3CGE5w4GOQ5gnFYsZh/1MHCbK45Vsda4fxVL7OtsNCbfERCtu3YWTONvUDmIma3JrnHDO1AVDbUmyzOWZm25wFUIcqBtVfNmZgdatFjtLbFtO8LF9svtWYCsyFj0yVJgSfQV8fjPCK1OV6cdL2XL99O5fGaZPTTdWCzqkcEowYAlSR6rgivveg8jyx9a8rI1uidzKXPrXkvXgvXkvRRB7JryTXkvWG7f28+XU+nz7e/T/acYti56ukyGQ7XUyrc4PoR1UjBHoemCLVwriC37YcYM7WXmUcc1P6EHqCD1qlvf2+bl+L/u9Pnl8Vo8Sv3VUm1cKB9q3YbbKZAbdzXbMkqQds84Ar6PwTHSw8+lP6Zbej/3kzVqalqib7YduU0x7iwUe8GAfcGKWwQT0I3PO3wAyA0n3rnZPhH7dqbly6FCrJLWrYt5dyzW9w8smWJHiM5IME2jgfYXT2tly5+8cMLkAlbQYZWEHmjBk8zmBiLdX13TnKV5vTt9yt1KcYZYrXv29tdjFpdMlpRbtqFUcgBAFZaUrQZhSlKAUpSgFKUoBSlKAUpSgFKUoBSlKAqnaj7P9JrmN1g1u6Ym5bIBaMDepBDfMTgZqu6X7HbAabmouMvoqqhPsWO7HwBXTaVFwi9WjRDF1oRyxk7EdwXgen0ad3p7S2x1jLNHVmOWPyakGUEQRI9K+0qRQ227s/Ova3ho02v1VhRtU3DdToIuRcMewLqPoaik1CuQqHc0jC+I/ks1a/tavWr+vIUSbaJZY9GfxOSB/Crx8g+gqrsoMLGOZHSByH5x+RrJO2ZmiN7GQYMGQfQgqffBzWTRu1ue7JTJJiIJ91OJiMxNb3Cr4cnTXJZSNyz90joDznqPTafatPuyrOhyVaPkQIP1EH61VfgstyS3Z/tFc0yspQOhZjCmDzPIMYGIWJztHlzU7wjtDbPeDcPFcd13eHDHwi5OU5DJEZHXFU2IB+p/IzWbYDzHx7fHpWHEeHUKzbas3yjqbRc9PxxZFwyqXPCwbPc3kXKvBIAKjmMShP3qkdTq9o7zJCgkwJJWJwBzOB+tc8tXXQeFsSBDCZCvIEjMzmTMSfUgyem4kE5b7R/hG9CeflAI+u0H3rzqvgut4P8AHzTnudUia1XFnDd9auB7UAMjCNhzkmNyAiMkEY5ZBGezxRHyrbGP3WiD7jMN8qfmq2e+3ApbETz3G2yBjnYASQv8BYemBAouglld3JL8woW2sbSeSAFuX3iasfhdNxS29ef3Wz99Dt2SPFeKvaZVVkUE48W4sc+EJtlemRI58uusNZqHXwDuyerLABnoA2fqo+lZLOlS2QqIqjxN4QBnlmPk1sVpp4SjCKWVN9+53L3ZL/Zst9NUbbXmZWtO7IBttAqUUFEJOwy45EAwcda6fVH+zmyC9+7jAt2x6g5dvzDW/wAqvFe5Qv01cxVbZnYUpSrisUpSgFKUoBSlKAUpSgFKUoBSlKAUpSgFKVUu1na0WJsaeGu8mbmtr/uf25DmegMKlSNOOaT0ONpK7JrjXHrGkE3nhiJCDxO3wo6e5ge9ULjH2h37krp0FlfxND3PmPKp9oaqzfLOxdiWZjLMTJJ9yawMleRU8QnLSOiMs60nsV65qGuMbrGWYlmJ6vdO5ifzH5msSMUuHcSQwkHr4en+/wCnrWxqLWwtb9SY+HJIPwBP9Jr4lsSFHTJJySemf1/Ktikmrnpwd4po2dAdr2yfMbi/m3hI+ikj6VscUxeuEeiH8lH9orzwdA1zvThLYJk4AxiT7+b4VfWseouEu7lW2sSZAnGAsrzBhRiKg2lLUlKcYpXdrntcyPf9IH/3XxrjHFtQYxLEgT1iASY/8POMZuBgdrAyQuDkfi+CFn8qzuMBBicY6KOfxjHyRUiV7mK09yN2IOfCCwj12yDnniedZbl/wEmMgwwMqcYz0P8A5JrKXAAIzMbY6zyj2/tWXQ6ddxRxuFwMCDy3ROB0lQ39I6ySb5O24J2tdB4VY/dAP/LH96Wr0JLsBBKkkgAlTE+08/rWJb8ptVWY7QMCByjzNAP0JrNZl1zZyAPXA+fX9JNG8wHyf7f3NYmW4xB8Kx8ufT2AOT61jvqiZu3DnA3MFB9tqwG+INLC5rcH4zcs6stbMMbjhT/KNpV481thbEjmDBHIEds4JxW3qrK3rZBBwwkEo48yNHJlOCK4FwpA18bRCh7rgRHg8QGOnnXFbGg4xe0moe7p32nvH3DmjgO2HXqJn3EmCK1wq5HZ7GDFTUIqT72P0JSoDsj2pta+3K+C6oHeWyZKn1B+8h6H84OKn62Jpq6Kk01dClKV06KUpQClKUApSlAKUpQClKUAqM4lx6xYbY7E3IB7u2j3bkHAPd2wWAJByRGDUnSgKhxTiuu1C7NLpbttTgu+y3cj+FXYbfnJzyByK6nY7Vn/ACwPl1/sTXUag+0Wr1Yi1pbJYkSbs24WSRCq7CW6ycZGGzGOvhYT81Rt2+bJEJRT3OacU4Zc0793dUBiu4QytImOhkZHUCcxMGNEgTEiR0q8aLsTeuMX1NwDcZaCXuN8sRCnp97AAqN7Xai2XXS2FC2tPuXHW4fPnmYiCZyxaeQNeTVwuSLqS8q4T1ZTKnyVDVaNXieYmCOYnnH/AErQfg/TvHgkzhZM+pj0xiOVWbQ8Nu6httm2zkYMRC/zMYAxmJk9AakOJ9n7ejRTqbm+8/ks2sAnl4rjCSvwqk8hNdoKu43jpHu9vnsI9RLR2RUhpwAFyQMgHkDzmBAn3ifevhSp/TdmNY4BTT3CP4ttv9LrA/71mudjdYAWNmAASSbloQBzk76kqVaWuVlUoTk7vUqN+2N9toE7iJjPkfrXlEFxm3ZHIDoVzn3kz+SmORrZ1dksp28xkQQcj0IxkSJ5ZmsG0uAbZC7QQpicxERjwj09QPTOnDyvG3Y34J+TL2MGncWnKufCORP3Zz+Rx9R71J6NSbttj6sQPwrsYZ9ySJ+g+dPSaMTuMtBmT95upA9P/OQFby3+6RtSVLKvhERO0kb2yeUgf0k8jV832NkFdmwdTZtvcZyobeBylv8ADQ4ABPQ/kaxXuOfgQn3YhR+Qk/nFRWm1Y1HflQ2SLqg85TCqB0JRGB92NReq1HeeXy7ZH8RPLHp8/wDSoKk27Fc3XlNQhot22tvnBNXeJXX+/tH8Aj9cn8iK8WLXNLgI35W4ZJkSfOfMVyeeVLDpWBLQUBRyAA/KvaAtFsOEBYeJiwRSMhm2gwJjMdc4moRlwjzaOOkpWnqSfDFWwrXbrANOwgZ2xnavVi2D7jb8mIkmWPNizH5Ylj/vW/xLROvnULdtiGAIYNbgNKsPMACGBHNW5SMR6sDkGfikr31O+IzldRtpv7m1w7X3NPdW/ZbbcQ4PMEHmrDqp6j/bBru3Zbj9vXWBeTDDw3EmSjjmJ6jqD1B6ZA4DVr+zO/fXXKtkSrgi8Dy7tc7ifxBiI/mIxJIuoVHGWXhmXD1XGWXhna6UpW89IUpSgFKUoBSlKAUpSgFKUoBSlKAUpSgMWpDFGCEB9p2k8g0YJ9piqlwzsMohtQ+7+BCQD/NcPib1xt95q5UqqpRhUaclexxpMx6fTrbUIihVGAqgAD4Ar5+zJv73Yu+Nu+Bu25MbucSTj3NZaVadMWptF0ZA7ISCAyxuU+o3AifkEVRe1nB74Q3NTrC1kEQgTxMxICW1tKQLjkwASeeYq/1pXOGo95dQ5LMilbany2y07nVfxkQu4zABAjc26E4KaszjVzknFOBvprSG8227cMraEEogyxutESZCgLHUzgqIleDX7wc6ZGbbBuALuAB+CCGI6LJPOOtdl4l2Z0+ou99dDMdoXbuIWFJI8sHqcTHtUnpdKlpQltFRRyVQFA+grHHB2qXTsvT/AKQjBxldOxwBHQYffgxtXu0EjEeefpI+K2HW5qSNPbtzuOwWhG5yJBVuQUCDI/hyYkV2XtJqTZtl7VrfqHIt2gFBJuMDBJ/CoDMZIELzFafZDsuujU3Lh36hx4357QTJVSc88lubHJjAHXh5OSV/4+alk6lSSy30OG8N072L+4hto8JYg4YSdrz5bm1Log89p9CBg1Gg7p3XojkgfwErcA+gxXde33DUbQ32VVDApfYgAE92V3lo5nuwwn0rkets7u7uboJU2yTkFkJiR7jeeY5Cr4Ry1FGT3RqVWTpty1ezOgdm+yWm1vDbJZQlybsXUADyLrjxGPGvsfpHOofiH2Y6pM2rlq6Pfdbb6KZH/NVc0XENRp07uzfuKmcI7BQWJY7VmFyScVH6m/cvkh3Z4yWuu1wL/UTn2x8jFWVMNTUbyex53SjUsrakve7M8RsEO2nubbYPIo4VQS0jaxMAljt6hnxJq0dkdPo9cn7LqbKFwP3TjwPsWJt94kE7MEeqEYO0mq5wzimttWxbt375QZElAF/lLjdt9BJFR+iNy24ey7hlYONrWWhgZGJmMkQOYMcsVkU4Rem3NzdDDtU8j17F44l9lQmdPqCB+G6ob8nSIH+k/NWrsb2YTQWonddeDcfoSOSr/CJP5k1EdmO3wvOtjVKLdxiFVxIRmOACrZtknAksDymSAbxWmEKf1RMvQjCV7ailKVaTFKUoBSlKAUpSgFKUoBSlKAUpSgFKUoBSlKAUpSgFKUoBSlKAUpSgMGt0y3bb2m8royH4cFT+hriPCbzWyGddz2nS4ywDJTFxAD6hWX/VXda4zx7T9xr76AQDdZh8XwLxP9bEfSs2J0SkuC+hq2jX7R9qNFrLYuWdNcs3lgghbYW5bPMMUaZAyMYOAcmoeyVspvuZhoAH+ZeI3H6AcvSD+EVpfs3d3TaIO1XLqendjxgfQlV9xWxbIuXRbblbUYkAG5c8b9c5BGMjaeU1KS6soxT03JSy005I0tZqrl7/ABDI/CPIPp94+5n2jlU/wPSjV6W5YIDXtNN60pAJewxm6igjJRwHHPLwPNWl2g4Xa0lizre9zddka2ATCF2QeNniQUJ2hejDpJ07VwEyjkMvIoxVlJkYZSGUxI6HnWlUYSTjFmXqSTzM32XvotWj43IRJbAuO207XOQkEHJgHYBnFfoJJgTzivzpwQlbZbYWskm2HIw6oBKz1KhgR6hiOcx2TsHx06m21pyWeyE8ZB8dt92xiTzbwsD67Z6wMlHyScHuaKvmipItFKUrSUClKUApSlAKUpQClKUApSlAKUpQClKUApSlAKUpQClKUApSlAKUpQCuY/ajpduptXh/mWivtusNI+p7wf0106qf9p+k36RbvW1dRsfhuTaI+JdT/pqusrwZZSdpo5vr7O97e0Fu9GyAGZmgFwFVQZO3vf0qzajsHdRFNu3vNxA11d6hlvN4nhmYAruyIODMYiILh+uNnZdEzacOP4gjSVB5CV3J9TXbLVwMoZTIYAgjqDkGqcLazLMTrZHDb2mIY6e+GD23kox5sIIaAYJgoTGD4TyKmtQ8MVZ2CJ+v+/T25Cuu9ouyFrVv3hYo8AGAGVivlJU53AYkEHl6CK5e+zi8PJqQfYqy/qzPW6E8rMUosrvDeJqNO2j1Vt7lgtvQ2youWn5kpuhSCSSQT95gdwYgdJ7E9wdKH06Oiszz3m3e7IxRmYqSD5YEYAAAAiKqWj+zzUd6ne3U7qZfa8sQAcAdyOZjr6/B6JoNGlm2lm2IRFCgSTgepOSfUnnSpkbulqThmtZ7GxSlKrJClKUApSlAKUpQClKUApSlAKUpQClKUApSlAKUpQClKUApSlAKUpQCtXimhXUWblh523EZCRzG4RI9xzHxW1SgOcHsLqxCK9grEbyXB9J7rYR7xv8ArXQdFpltW0tJ5URUX+VQFH6Cs1KhCnGH0kpTlLcUpSpkRSlKAUpSgFKUoBSlKAUp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i.novgorod.ru/caq/files/1/5/4/2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17007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«</a:t>
            </a:r>
            <a:r>
              <a:rPr lang="ru-RU" sz="4800" dirty="0" smtClean="0">
                <a:latin typeface="Monotype Corsiva" pitchFamily="66" charset="0"/>
              </a:rPr>
              <a:t>Лебедь, Щука и Рак 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5362" name="Picture 2" descr="http://vybor.ua/uploadfiles/article/50fed714965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409950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26431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Когда в товарищах согласья нет,</a:t>
            </a:r>
            <a:br>
              <a:rPr lang="ru-RU" dirty="0" smtClean="0"/>
            </a:br>
            <a:r>
              <a:rPr lang="ru-RU" dirty="0" smtClean="0"/>
              <a:t>На лад их дело не пойдет,</a:t>
            </a:r>
            <a:br>
              <a:rPr lang="ru-RU" dirty="0" smtClean="0"/>
            </a:br>
            <a:r>
              <a:rPr lang="ru-RU" dirty="0" smtClean="0"/>
              <a:t>И выйдет из него не дело, только мука.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 noGrp="1"/>
          </p:cNvGrpSpPr>
          <p:nvPr>
            <p:ph type="title"/>
          </p:nvPr>
        </p:nvGrpSpPr>
        <p:grpSpPr bwMode="auto">
          <a:xfrm>
            <a:off x="428596" y="1214422"/>
            <a:ext cx="8229600" cy="1143000"/>
            <a:chOff x="431" y="663"/>
            <a:chExt cx="5034" cy="939"/>
          </a:xfrm>
        </p:grpSpPr>
        <p:pic>
          <p:nvPicPr>
            <p:cNvPr id="5" name="Picture 16" descr="is?08Hr1ldvOMm092E4GuRSSngeBgmDai38KoirO9DO0v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2" y="663"/>
              <a:ext cx="1043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is?9l2ANj__jmPGN6K1edRY9LShwN0K0ve0MtZhezGOaA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709"/>
              <a:ext cx="1270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 descr="Лебедь шипун"/>
            <p:cNvPicPr>
              <a:picLocks noChangeAspect="1" noChangeArrowheads="1"/>
            </p:cNvPicPr>
            <p:nvPr/>
          </p:nvPicPr>
          <p:blipFill>
            <a:blip r:embed="rId4"/>
            <a:srcRect l="7468" t="-980" r="6471" b="24515"/>
            <a:stretch>
              <a:fillRect/>
            </a:stretch>
          </p:blipFill>
          <p:spPr bwMode="auto">
            <a:xfrm>
              <a:off x="431" y="663"/>
              <a:ext cx="1470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85786" y="4143380"/>
            <a:ext cx="1844675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ru-RU" dirty="0"/>
              <a:t>стремительный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42976" y="5357826"/>
            <a:ext cx="12954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ru-RU" dirty="0" smtClean="0"/>
              <a:t>упрямый</a:t>
            </a:r>
            <a:endParaRPr lang="ru-RU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86182" y="4214818"/>
            <a:ext cx="15303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ru-RU" dirty="0"/>
              <a:t>настойчивая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00496" y="5500702"/>
            <a:ext cx="2160587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ru-RU" dirty="0" smtClean="0"/>
              <a:t>неповоротливая</a:t>
            </a:r>
            <a:endParaRPr lang="ru-RU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000892" y="4214818"/>
            <a:ext cx="158432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ru-RU" dirty="0"/>
              <a:t>упрямый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7072330" y="5500702"/>
            <a:ext cx="18351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ru-RU" dirty="0"/>
              <a:t>нерасторопный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722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Басня Лебедь, щука и рак - анализ</a:t>
            </a:r>
          </a:p>
          <a:p>
            <a:pPr>
              <a:buNone/>
            </a:pPr>
            <a:r>
              <a:rPr lang="ru-RU" dirty="0" smtClean="0"/>
              <a:t>С героями на этот раз всё очень складно и просто, три разных по натуре: лебедь может только летать и физически и в своих мыслях, рак, что не поделай, пятиться назад, а щуке только плавать суждено. Мораль басни в том, что есть вещи, заложенные природой в зверей и людей, с которыми нельзя ничего поделать, их не удастся изменить, как ни старайся.</a:t>
            </a:r>
          </a:p>
          <a:p>
            <a:pPr>
              <a:buNone/>
            </a:pPr>
            <a:r>
              <a:rPr lang="ru-RU" dirty="0" smtClean="0"/>
              <a:t>В дружбе важно сочетание единых духом и в стремлениях персонажей, а если нет в товарищах согласья, то, как бы они не лезли из кожи вон, никто из них не будет прав иль виноват – дело спориться не будет. Каждый следует своему инстинкту, работает во благо, да только воз и ныне там. Какая идея вдохновила Крылова на эту басню? Вероятно люди, скрывающие или сами непонимающие свои истинные намерения в создании общего дела.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Басня Лебедь, щука и рак - крылатые выражения</a:t>
            </a:r>
          </a:p>
          <a:p>
            <a:pPr>
              <a:buNone/>
            </a:pPr>
            <a:r>
              <a:rPr lang="ru-RU" dirty="0" smtClean="0"/>
              <a:t>А воз и ныне 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И.А.Крылов</a:t>
            </a:r>
          </a:p>
        </p:txBody>
      </p:sp>
      <p:pic>
        <p:nvPicPr>
          <p:cNvPr id="5" name="Picture 4" descr="y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44640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40424" y="2636838"/>
            <a:ext cx="29892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4400" b="1" i="1" dirty="0">
                <a:latin typeface="French Script MT" pitchFamily="66" charset="0"/>
              </a:rPr>
              <a:t>1769 </a:t>
            </a:r>
            <a:r>
              <a:rPr lang="ru-RU" sz="4400" b="1" i="1" dirty="0" smtClean="0">
                <a:latin typeface="French Script MT" pitchFamily="66" charset="0"/>
              </a:rPr>
              <a:t>– 1844 </a:t>
            </a:r>
            <a:r>
              <a:rPr lang="ru-RU" sz="2000" b="1" i="1" dirty="0" err="1" smtClean="0">
                <a:latin typeface="French Script MT" pitchFamily="66" charset="0"/>
              </a:rPr>
              <a:t>гг</a:t>
            </a:r>
            <a:r>
              <a:rPr lang="ru-RU" b="1" i="1" dirty="0" smtClean="0">
                <a:latin typeface="French Script MT" pitchFamily="66" charset="0"/>
              </a:rPr>
              <a:t> </a:t>
            </a:r>
            <a:endParaRPr lang="ru-RU" b="1" i="1" dirty="0"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214546" y="285728"/>
            <a:ext cx="4900618" cy="8683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И.А.Крылов</a:t>
            </a:r>
          </a:p>
        </p:txBody>
      </p:sp>
      <p:pic>
        <p:nvPicPr>
          <p:cNvPr id="6" name="Picture 2" descr="C:\Users\11\Desktop\п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285860"/>
            <a:ext cx="6034617" cy="35718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492919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Скульптор П.К. </a:t>
            </a:r>
            <a:r>
              <a:rPr lang="ru-RU" sz="2400" dirty="0" err="1" smtClean="0">
                <a:solidFill>
                  <a:srgbClr val="002060"/>
                </a:solidFill>
              </a:rPr>
              <a:t>Клодт</a:t>
            </a:r>
            <a:r>
              <a:rPr lang="ru-RU" sz="2400" dirty="0" smtClean="0">
                <a:solidFill>
                  <a:srgbClr val="002060"/>
                </a:solidFill>
              </a:rPr>
              <a:t> изобразил Ивана Андреевича Крылова в обычной, будничной одежде, скопировав для большей точности просторный длиннополый сюртук, который баснописец носил в последние годы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Grp="1"/>
          </p:cNvGrpSpPr>
          <p:nvPr>
            <p:ph idx="1"/>
          </p:nvPr>
        </p:nvGrpSpPr>
        <p:grpSpPr bwMode="auto">
          <a:xfrm>
            <a:off x="214283" y="1928802"/>
            <a:ext cx="8001055" cy="4286270"/>
            <a:chOff x="703" y="709"/>
            <a:chExt cx="4536" cy="2308"/>
          </a:xfrm>
        </p:grpSpPr>
        <p:pic>
          <p:nvPicPr>
            <p:cNvPr id="5" name="Picture 4" descr="is?lDddZ79olWtUBY9bQp7xYe43rz1nhuTam8AeGdtmNu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0" y="709"/>
              <a:ext cx="1769" cy="2041"/>
            </a:xfrm>
            <a:prstGeom prst="rect">
              <a:avLst/>
            </a:prstGeom>
            <a:noFill/>
          </p:spPr>
        </p:pic>
        <p:pic>
          <p:nvPicPr>
            <p:cNvPr id="6" name="Picture 6" descr="is?mXi0jri1IDj7H3cHIm2nGrdUj6YX_6tqHNmiECKpVz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" y="975"/>
              <a:ext cx="2004" cy="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714348" y="28572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 каждой стороне высокого постамента, на котором разместился памятник,- барельефные изображения персонажей наиболее известных басен И.А.Крылова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признаки басни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Небольшой рассказ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Часто стихотворный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части: основное повествование и мораль (нравоучение)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Аллегорическая форма (иносказание)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Герои – чаще животные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Диалог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Олицетворение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 Стрекоза и муравей»</a:t>
            </a:r>
            <a:endParaRPr lang="ru-RU" dirty="0"/>
          </a:p>
        </p:txBody>
      </p:sp>
      <p:pic>
        <p:nvPicPr>
          <p:cNvPr id="4" name="Picture 4" descr="img1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42" t="10837" r="5051"/>
          <a:stretch>
            <a:fillRect/>
          </a:stretch>
        </p:blipFill>
        <p:spPr bwMode="auto">
          <a:xfrm>
            <a:off x="428596" y="1571612"/>
            <a:ext cx="3492263" cy="4525963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00562" y="2214554"/>
            <a:ext cx="4300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dirty="0"/>
              <a:t>«До того ль, голубчик было?</a:t>
            </a:r>
          </a:p>
          <a:p>
            <a:pPr eaLnBrk="1" hangingPunct="1"/>
            <a:r>
              <a:rPr lang="ru-RU" sz="2400" dirty="0"/>
              <a:t>В мягких </a:t>
            </a:r>
            <a:r>
              <a:rPr lang="ru-RU" sz="2400" dirty="0" err="1"/>
              <a:t>муравах</a:t>
            </a:r>
            <a:r>
              <a:rPr lang="ru-RU" sz="2400" dirty="0"/>
              <a:t> у нас</a:t>
            </a:r>
          </a:p>
          <a:p>
            <a:pPr eaLnBrk="1" hangingPunct="1"/>
            <a:r>
              <a:rPr lang="ru-RU" sz="2400" dirty="0"/>
              <a:t>Песни, резвость каждый час,</a:t>
            </a:r>
          </a:p>
          <a:p>
            <a:pPr eaLnBrk="1" hangingPunct="1"/>
            <a:r>
              <a:rPr lang="ru-RU" sz="2400" dirty="0"/>
              <a:t>Так, что голову вскружило»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«Слон и Моська»</a:t>
            </a:r>
            <a:endParaRPr lang="ru-RU" dirty="0"/>
          </a:p>
        </p:txBody>
      </p:sp>
      <p:grpSp>
        <p:nvGrpSpPr>
          <p:cNvPr id="4" name="Group 14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04" y="890"/>
            <a:chExt cx="5692" cy="3221"/>
          </a:xfrm>
        </p:grpSpPr>
        <p:pic>
          <p:nvPicPr>
            <p:cNvPr id="5" name="Picture 4" descr="img170"/>
            <p:cNvPicPr>
              <a:picLocks noChangeAspect="1" noChangeArrowheads="1"/>
            </p:cNvPicPr>
            <p:nvPr/>
          </p:nvPicPr>
          <p:blipFill>
            <a:blip r:embed="rId2"/>
            <a:srcRect l="3084" t="2307" r="5270"/>
            <a:stretch>
              <a:fillRect/>
            </a:stretch>
          </p:blipFill>
          <p:spPr bwMode="auto">
            <a:xfrm>
              <a:off x="204" y="890"/>
              <a:ext cx="2722" cy="3221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25" y="1661"/>
              <a:ext cx="29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ru-RU"/>
                <a:t>«</a:t>
              </a:r>
              <a:r>
                <a:rPr lang="ru-RU" sz="2400"/>
                <a:t>Ах, Моська, знать она сильна,</a:t>
              </a:r>
            </a:p>
            <a:p>
              <a:pPr algn="ctr" eaLnBrk="1" hangingPunct="1"/>
              <a:r>
                <a:rPr lang="ru-RU" sz="2400"/>
                <a:t>Что лает на слона»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«Ворона и лисица»</a:t>
            </a:r>
            <a:endParaRPr lang="ru-RU" dirty="0"/>
          </a:p>
        </p:txBody>
      </p:sp>
      <p:grpSp>
        <p:nvGrpSpPr>
          <p:cNvPr id="4" name="Group 6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340" y="845"/>
            <a:chExt cx="5262" cy="3311"/>
          </a:xfrm>
        </p:grpSpPr>
        <p:pic>
          <p:nvPicPr>
            <p:cNvPr id="5" name="Picture 4" descr="img168"/>
            <p:cNvPicPr>
              <a:picLocks noChangeAspect="1" noChangeArrowheads="1"/>
            </p:cNvPicPr>
            <p:nvPr/>
          </p:nvPicPr>
          <p:blipFill>
            <a:blip r:embed="rId2" cstate="print"/>
            <a:srcRect l="3175" t="-702" r="3740" b="2209"/>
            <a:stretch>
              <a:fillRect/>
            </a:stretch>
          </p:blipFill>
          <p:spPr bwMode="auto">
            <a:xfrm>
              <a:off x="340" y="845"/>
              <a:ext cx="2302" cy="3311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44" y="1872"/>
              <a:ext cx="285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ru-RU"/>
                <a:t>«</a:t>
              </a:r>
              <a:r>
                <a:rPr lang="ru-RU" b="1"/>
                <a:t>Голубушка! Как хороша!</a:t>
              </a:r>
            </a:p>
            <a:p>
              <a:pPr algn="ctr" eaLnBrk="1" hangingPunct="1"/>
              <a:r>
                <a:rPr lang="ru-RU" b="1"/>
                <a:t>Ну что за шейка, что за глазки!</a:t>
              </a:r>
            </a:p>
            <a:p>
              <a:pPr algn="ctr" eaLnBrk="1" hangingPunct="1"/>
              <a:r>
                <a:rPr lang="ru-RU" b="1"/>
                <a:t>Рассказывать, так, право, сказки!»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«Мартышка и очки»</a:t>
            </a:r>
            <a:endParaRPr lang="ru-RU" dirty="0"/>
          </a:p>
        </p:txBody>
      </p:sp>
      <p:pic>
        <p:nvPicPr>
          <p:cNvPr id="4" name="Picture 4" descr="img1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40" t="1228" r="2673" b="511"/>
          <a:stretch>
            <a:fillRect/>
          </a:stretch>
        </p:blipFill>
        <p:spPr>
          <a:xfrm>
            <a:off x="428596" y="1500174"/>
            <a:ext cx="3590007" cy="4525963"/>
          </a:xfr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59338" y="2620963"/>
            <a:ext cx="3889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000" dirty="0"/>
              <a:t>«Вертит очками так и сяк:</a:t>
            </a:r>
          </a:p>
          <a:p>
            <a:pPr algn="ctr" eaLnBrk="1" hangingPunct="1"/>
            <a:r>
              <a:rPr lang="ru-RU" sz="2000" dirty="0"/>
              <a:t>То к </a:t>
            </a:r>
            <a:r>
              <a:rPr lang="ru-RU" sz="2000" dirty="0" err="1"/>
              <a:t>темю</a:t>
            </a:r>
            <a:r>
              <a:rPr lang="ru-RU" sz="2000" dirty="0"/>
              <a:t> их прижмет, </a:t>
            </a:r>
          </a:p>
          <a:p>
            <a:pPr algn="ctr" eaLnBrk="1" hangingPunct="1"/>
            <a:r>
              <a:rPr lang="ru-RU" sz="2000" dirty="0"/>
              <a:t>То их на хвост нанижет, </a:t>
            </a:r>
          </a:p>
          <a:p>
            <a:pPr algn="ctr" eaLnBrk="1" hangingPunct="1"/>
            <a:r>
              <a:rPr lang="ru-RU" sz="2000" dirty="0"/>
              <a:t>То их понюхает, то их полижет</a:t>
            </a:r>
          </a:p>
          <a:p>
            <a:pPr algn="ctr" eaLnBrk="1" hangingPunct="1"/>
            <a:r>
              <a:rPr lang="ru-RU" sz="2000" dirty="0"/>
              <a:t>Очки не действуют никак…»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415</Words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И.А.Крылов Басня</vt:lpstr>
      <vt:lpstr>И.А.Крылов</vt:lpstr>
      <vt:lpstr>И.А.Крылов</vt:lpstr>
      <vt:lpstr>Слайд 4</vt:lpstr>
      <vt:lpstr>Основные признаки басни</vt:lpstr>
      <vt:lpstr>« Стрекоза и муравей»</vt:lpstr>
      <vt:lpstr>«Слон и Моська»</vt:lpstr>
      <vt:lpstr>«Ворона и лисица»</vt:lpstr>
      <vt:lpstr>«Мартышка и очки»</vt:lpstr>
      <vt:lpstr>«Лебедь, Щука и Рак »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И.А.Крылов Басня</dc:title>
  <dc:creator>Natalja</dc:creator>
  <cp:lastModifiedBy>ZavychTS</cp:lastModifiedBy>
  <cp:revision>17</cp:revision>
  <dcterms:created xsi:type="dcterms:W3CDTF">2015-01-13T08:04:20Z</dcterms:created>
  <dcterms:modified xsi:type="dcterms:W3CDTF">2015-01-14T12:47:31Z</dcterms:modified>
</cp:coreProperties>
</file>