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5" r:id="rId8"/>
    <p:sldId id="266" r:id="rId9"/>
    <p:sldId id="261" r:id="rId10"/>
    <p:sldId id="262" r:id="rId11"/>
    <p:sldId id="263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7" r:id="rId22"/>
    <p:sldId id="26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E4D"/>
    <a:srgbClr val="967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A01E9-FB1E-44B9-9A27-7FE88EC1A02B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F4670-829B-42DC-9434-CDFAFEB9F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0A6D4-A9DB-417D-9DBE-8986DC2F798D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BDB11-BC60-4577-9047-7E19CC2FB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415D-8695-4AFB-8427-B58EA25E974B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3C0B2-9457-40B2-A7FC-3263EF746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8F0DD-F691-4985-81DA-54C79A1ED360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9AD6F-85E1-40CF-81E7-57F9BEF76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C1E4E-7A24-4E4B-8850-7A9EC6BEC474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C8256-94ED-4E88-9DE2-AFFCABB37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A65FD-311B-45E9-A372-7A6DBB9397A3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640E-9B5F-4506-83F7-A7938C682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D50A6-918B-4E67-86C2-9006F2BCE6B3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FE044-3D40-4FC5-83EB-8C0A2A719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07767-9597-417F-BC6F-731385A650FA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5FD49-3187-4293-B90A-C4526DA82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16447-0AC3-4C75-A3CF-07E194F36188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DE5FD-7417-45E0-9D52-BCCEE81AF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6A419-E682-4D94-87CA-E321A2D52927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76E08-65AA-44AF-B053-60423B1BE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9A371-93EE-41A1-9A98-72A8F87F3FCA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A9C9-97AD-40C4-9ECE-2D093A2B5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AEBB29-4CFF-4EFC-9EF3-AF4D887956BB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3A7586-DD9E-483E-BC7F-D4A494FC1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3;&#1072;&#1090;&#1072;&#1083;&#1100;&#1103;%20&#1044;&#1084;&#1080;&#1090;&#1088;&#1080;&#1077;&#1074;&#1085;&#1072;\&#1056;&#1072;&#1073;&#1086;&#1095;&#1080;&#1081;%20&#1089;&#1090;&#1086;&#1083;\&#1055;&#1077;&#1089;&#1085;&#1080;%20&#1088;&#1072;&#1079;&#1085;&#1099;&#1077;\&#1055;&#1077;&#1089;&#1085;&#1080;%20&#1051;&#1077;&#1090;&#1085;&#1080;&#1081;%20&#1083;&#1072;&#1075;&#1077;&#1088;&#1100;\&#1045;&#1089;&#1083;&#1080;%20&#1089;%20&#1076;&#1088;&#1091;&#1075;&#1086;&#1084;%20&#1074;&#1099;&#1096;&#1077;&#1083;%20&#1074;%20&#1087;&#1091;&#1090;&#1100;%20-.mp3" TargetMode="External"/><Relationship Id="rId6" Type="http://schemas.openxmlformats.org/officeDocument/2006/relationships/hyperlink" Target="http://prezentacii.com/" TargetMode="Externa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jpeg"/><Relationship Id="rId7" Type="http://schemas.openxmlformats.org/officeDocument/2006/relationships/image" Target="../media/image31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gif"/><Relationship Id="rId4" Type="http://schemas.openxmlformats.org/officeDocument/2006/relationships/image" Target="../media/image28.jpeg"/><Relationship Id="rId9" Type="http://schemas.openxmlformats.org/officeDocument/2006/relationships/image" Target="../media/image3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hkolnymir.info/images/stories/Pisately/Dragunsky.jpg" TargetMode="External"/><Relationship Id="rId13" Type="http://schemas.openxmlformats.org/officeDocument/2006/relationships/hyperlink" Target="http://www.ozon.ru/multimedia/books_covers/1000350160.jpg" TargetMode="External"/><Relationship Id="rId3" Type="http://schemas.openxmlformats.org/officeDocument/2006/relationships/hyperlink" Target="http://i.getmovies.ru/artists/41826_w200_h270_fc.jpg" TargetMode="External"/><Relationship Id="rId7" Type="http://schemas.openxmlformats.org/officeDocument/2006/relationships/hyperlink" Target="http://www.tamada44.ru/wp-content/uploads/2009/10/01cl.gif" TargetMode="External"/><Relationship Id="rId12" Type="http://schemas.openxmlformats.org/officeDocument/2006/relationships/hyperlink" Target="http://covers.cnt.itdelo.com/m/ms/mso/msoyz673big.jpg" TargetMode="External"/><Relationship Id="rId2" Type="http://schemas.openxmlformats.org/officeDocument/2006/relationships/hyperlink" Target="http://alphabook.ru/wp-content/uploads/2009/12/Dragunsky.jpg" TargetMode="External"/><Relationship Id="rId16" Type="http://schemas.openxmlformats.org/officeDocument/2006/relationships/hyperlink" Target="http://www.rian.ru/society/20081130/15615497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ti-book.info/images/pis/dragynsky.jpg" TargetMode="External"/><Relationship Id="rId11" Type="http://schemas.openxmlformats.org/officeDocument/2006/relationships/hyperlink" Target="http://2003.novayagazeta.ru/nomer/2003/89n/n89n-s23.jpg" TargetMode="External"/><Relationship Id="rId5" Type="http://schemas.openxmlformats.org/officeDocument/2006/relationships/hyperlink" Target="http://www.teatr.ru/info/Gogol/p01.jpg" TargetMode="External"/><Relationship Id="rId15" Type="http://schemas.openxmlformats.org/officeDocument/2006/relationships/hyperlink" Target="http://www.glinskie.ru/common/message.php?table=calend&amp;num=850" TargetMode="External"/><Relationship Id="rId10" Type="http://schemas.openxmlformats.org/officeDocument/2006/relationships/hyperlink" Target="http://www.bibliogid.ru/images/docs/i_dragunskiy4_2.jpg" TargetMode="External"/><Relationship Id="rId4" Type="http://schemas.openxmlformats.org/officeDocument/2006/relationships/hyperlink" Target="http://gogolandmogol.narod.ru/Memuary/Albom_Pisatelei/Dragunskii.JPG" TargetMode="External"/><Relationship Id="rId9" Type="http://schemas.openxmlformats.org/officeDocument/2006/relationships/hyperlink" Target="http://www.kino-teatr.ru/acter/foto/sov/38269.jpg" TargetMode="External"/><Relationship Id="rId14" Type="http://schemas.openxmlformats.org/officeDocument/2006/relationships/hyperlink" Target="http://www.bibliogid.ru/authors/pisateli/dragunskiy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3;&#1072;&#1090;&#1072;&#1083;&#1100;&#1103;%20&#1044;&#1084;&#1080;&#1090;&#1088;&#1080;&#1077;&#1074;&#1085;&#1072;\&#1056;&#1072;&#1073;&#1086;&#1095;&#1080;&#1081;%20&#1089;&#1090;&#1086;&#1083;\&#1044;&#1088;&#1072;&#1075;&#1091;&#1085;&#1089;&#1082;&#1080;&#1081;\&#1056;&#1072;&#1089;&#1089;&#1082;&#1072;&#1079;&#1099;%20&#1044;&#1088;&#1072;&#1075;&#1091;&#1085;&#1089;&#1082;&#1086;&#1075;&#1086;%20-%20&#1045;&#1089;&#1083;&#1080;%20&#1073;&#1099;%20&#1103;%20&#1073;&#1099;&#1083;%20&#1074;&#1079;&#1088;&#1086;&#1089;&#1083;&#1099;&#1084;.mp3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3;&#1072;&#1090;&#1072;&#1083;&#1100;&#1103;%20&#1044;&#1084;&#1080;&#1090;&#1088;&#1080;&#1077;&#1074;&#1085;&#1072;\&#1056;&#1072;&#1073;&#1086;&#1095;&#1080;&#1081;%20&#1089;&#1090;&#1086;&#1083;\&#1044;&#1088;&#1072;&#1075;&#1091;&#1085;&#1089;&#1082;&#1080;&#1081;\&#1056;&#1072;&#1089;&#1089;&#1082;&#1072;&#1079;&#1099;%20&#1044;&#1088;&#1072;&#1075;&#1091;&#1085;&#1089;&#1082;&#1086;&#1075;&#1086;%20-%20&#1058;&#1072;&#1081;&#1085;&#1086;&#1077;%20&#1089;&#1090;&#1072;&#1085;&#1086;&#1074;&#1080;&#1090;&#1089;&#1103;%20&#1103;&#1074;&#1085;&#1099;&#1084;.mp3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3;&#1072;&#1090;&#1072;&#1083;&#1100;&#1103;%20&#1044;&#1084;&#1080;&#1090;&#1088;&#1080;&#1077;&#1074;&#1085;&#1072;\&#1056;&#1072;&#1073;&#1086;&#1095;&#1080;&#1081;%20&#1089;&#1090;&#1086;&#1083;\&#1044;&#1088;&#1072;&#1075;&#1091;&#1085;&#1089;&#1082;&#1080;&#1081;\&#1056;&#1072;&#1089;&#1089;&#1082;&#1072;&#1079;&#1099;%20&#1044;&#1088;&#1072;&#1075;&#1091;&#1085;&#1089;&#1082;&#1086;&#1075;&#1086;%20-%20&#1045;&#1089;&#1083;&#1080;%20&#1073;&#1099;%20&#1103;%20&#1073;&#1099;&#1083;%20&#1074;&#1079;&#1088;&#1086;&#1089;&#1083;&#1099;&#1084;.mp3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063" y="571481"/>
            <a:ext cx="8215312" cy="581697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latin typeface="Arial Narrow" pitchFamily="34" charset="0"/>
              </a:rPr>
              <a:t>Драгунский Виктор Юзефович</a:t>
            </a:r>
          </a:p>
          <a:p>
            <a:pPr algn="ctr"/>
            <a:r>
              <a:rPr lang="ru-RU" sz="6000" b="1" dirty="0">
                <a:latin typeface="Arial Narrow" pitchFamily="34" charset="0"/>
              </a:rPr>
              <a:t> (1913—1972)</a:t>
            </a:r>
          </a:p>
          <a:p>
            <a:pPr algn="ctr"/>
            <a:r>
              <a:rPr lang="ru-RU" sz="4400" dirty="0" smtClean="0">
                <a:latin typeface="Arial Narrow" pitchFamily="34" charset="0"/>
              </a:rPr>
              <a:t>Весёлый детский писатель, </a:t>
            </a:r>
          </a:p>
          <a:p>
            <a:pPr algn="ctr"/>
            <a:r>
              <a:rPr lang="ru-RU" sz="4400" dirty="0" smtClean="0">
                <a:latin typeface="Arial Narrow" pitchFamily="34" charset="0"/>
              </a:rPr>
              <a:t>автор </a:t>
            </a:r>
            <a:r>
              <a:rPr lang="ru-RU" sz="4400" dirty="0">
                <a:latin typeface="Arial Narrow" pitchFamily="34" charset="0"/>
              </a:rPr>
              <a:t>популярных </a:t>
            </a:r>
            <a:endParaRPr lang="ru-RU" sz="4400" dirty="0" smtClean="0">
              <a:latin typeface="Arial Narrow" pitchFamily="34" charset="0"/>
            </a:endParaRPr>
          </a:p>
          <a:p>
            <a:pPr algn="ctr"/>
            <a:r>
              <a:rPr lang="ru-RU" sz="4400" dirty="0" smtClean="0">
                <a:latin typeface="Arial Narrow" pitchFamily="34" charset="0"/>
              </a:rPr>
              <a:t>«Денискиных рассказов»</a:t>
            </a:r>
          </a:p>
          <a:p>
            <a:pPr algn="r"/>
            <a:r>
              <a:rPr lang="ru-RU" sz="2000" b="1" dirty="0" smtClean="0">
                <a:latin typeface="Calibri" pitchFamily="34" charset="0"/>
              </a:rPr>
              <a:t>Презентацию подготовила </a:t>
            </a:r>
          </a:p>
          <a:p>
            <a:pPr algn="r"/>
            <a:r>
              <a:rPr lang="ru-RU" sz="2000" b="1" dirty="0" smtClean="0">
                <a:latin typeface="Calibri" pitchFamily="34" charset="0"/>
              </a:rPr>
              <a:t>библиотекарь ГБОУ школа №1034 г. Москвы </a:t>
            </a:r>
          </a:p>
          <a:p>
            <a:pPr algn="r"/>
            <a:r>
              <a:rPr lang="ru-RU" sz="2000" b="1" dirty="0" smtClean="0">
                <a:latin typeface="Calibri" pitchFamily="34" charset="0"/>
              </a:rPr>
              <a:t>Бобрик Н. Д.</a:t>
            </a:r>
            <a:endParaRPr lang="ru-RU" sz="2000" b="1" dirty="0">
              <a:latin typeface="Calibri" pitchFamily="34" charset="0"/>
            </a:endParaRPr>
          </a:p>
        </p:txBody>
      </p:sp>
      <p:pic>
        <p:nvPicPr>
          <p:cNvPr id="1027" name="Picture 3" descr="G:\Content\English\Children\Faces\FACE_2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29686">
            <a:off x="6748463" y="2000250"/>
            <a:ext cx="1912937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G:\Content\English\Children\Faces\FACE_13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624842">
            <a:off x="762000" y="2103438"/>
            <a:ext cx="1438275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 bwMode="auto">
          <a:xfrm>
            <a:off x="3786188" y="0"/>
            <a:ext cx="2214562" cy="428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hlinkClick r:id="rId6"/>
              </a:rPr>
              <a:t>Prezentacii.com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8" name="Если с другом вышел в путь 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57224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984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357688" y="285750"/>
            <a:ext cx="457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Arial Narrow" pitchFamily="34" charset="0"/>
              </a:rPr>
              <a:t>Особенно любил Виктор Драгунский выступать перед детьми. </a:t>
            </a:r>
          </a:p>
          <a:p>
            <a:pPr algn="just"/>
            <a:r>
              <a:rPr lang="ru-RU" sz="2400" dirty="0">
                <a:latin typeface="Arial Narrow" pitchFamily="34" charset="0"/>
              </a:rPr>
              <a:t>Для него не было большего наслаждения, чем следить за маленькими зрителями, которые во время его выступлений от смеха часто сползали со стульев. </a:t>
            </a:r>
          </a:p>
        </p:txBody>
      </p:sp>
      <p:pic>
        <p:nvPicPr>
          <p:cNvPr id="7170" name="Picture 2" descr="C:\Documents and Settings\Admin\Рабочий стол\Драгунский\drag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5351" t="10345" r="7253" b="4311"/>
          <a:stretch>
            <a:fillRect/>
          </a:stretch>
        </p:blipFill>
        <p:spPr bwMode="auto">
          <a:xfrm>
            <a:off x="214313" y="285750"/>
            <a:ext cx="41370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G:\bonus\КЛИП-АРТЫ\Люди\Лицо\00020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3357563"/>
            <a:ext cx="21431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dmin\Рабочий стол\Драгунский\708big.jpg"/>
          <p:cNvPicPr>
            <a:picLocks noChangeAspect="1" noChangeArrowheads="1"/>
          </p:cNvPicPr>
          <p:nvPr/>
        </p:nvPicPr>
        <p:blipFill>
          <a:blip r:embed="rId4" cstate="print"/>
          <a:srcRect l="19154" t="7281"/>
          <a:stretch>
            <a:fillRect/>
          </a:stretch>
        </p:blipFill>
        <p:spPr bwMode="auto">
          <a:xfrm>
            <a:off x="6000750" y="3357563"/>
            <a:ext cx="271462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Admin\Рабочий стол\Драгунский\fc5e9a3b10a8fdcc7835a9bc4fdcbd45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3214688"/>
            <a:ext cx="27828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0"/>
            <a:ext cx="7358114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66E4D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Фильмы знакомые с детства</a:t>
            </a:r>
          </a:p>
        </p:txBody>
      </p:sp>
      <p:pic>
        <p:nvPicPr>
          <p:cNvPr id="2050" name="Picture 2" descr="C:\Documents and Settings\Admin\Рабочий стол\Драгунский\19e16b8c6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2000250"/>
            <a:ext cx="2428875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Admin\Рабочий стол\Драгунский\957a83d172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2000250"/>
            <a:ext cx="2428875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Documents and Settings\Admin\Рабочий стол\Драгунский\Udivitel'nye_priklyucheniya_Denisa_Korableva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3286125" y="2000250"/>
            <a:ext cx="251460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Documents and Settings\Admin\Рабочий стол\Драгунский\16022951.jpg"/>
          <p:cNvPicPr>
            <a:picLocks noChangeAspect="1" noChangeArrowheads="1"/>
          </p:cNvPicPr>
          <p:nvPr/>
        </p:nvPicPr>
        <p:blipFill>
          <a:blip r:embed="rId5" cstate="print"/>
          <a:srcRect t="3125" r="7053"/>
          <a:stretch>
            <a:fillRect/>
          </a:stretch>
        </p:blipFill>
        <p:spPr bwMode="auto">
          <a:xfrm>
            <a:off x="3143250" y="2000250"/>
            <a:ext cx="3143250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Documents and Settings\Admin\Рабочий стол\Драгунский\06df1388530f.jpg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/>
          <a:stretch>
            <a:fillRect/>
          </a:stretch>
        </p:blipFill>
        <p:spPr bwMode="auto">
          <a:xfrm>
            <a:off x="3143250" y="1928813"/>
            <a:ext cx="3170238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 descr="D:\АНИМАШКИ.RU (G)\animashky\3D\компьютеры, технологии, бытовая техника\камеры\5204.gif"/>
          <p:cNvPicPr>
            <a:picLocks noChangeAspect="1" noChangeArrowheads="1" noCrop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6786563" y="857250"/>
            <a:ext cx="26193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0" descr="D:\АНИМАШКИ.RU (G)\animashky\3D\наука\глаза\6568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928688"/>
            <a:ext cx="23574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5" descr="D:\АНИМАШКИ.RU (G)\animashky\СМАЙЛЫ\Большие смайлы\Эмоции\848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625" y="428625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6" descr="D:\АНИМАШКИ.RU (G)\animashky\СМАЙЛЫ\Большие смайлы\Эмоции\698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72250" y="3786188"/>
            <a:ext cx="2309813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3116"/>
            <a:ext cx="8786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Конкурс 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«Читаем внимательно».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4290"/>
            <a:ext cx="6311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Чей это портрет: «…Сто граммов веснушек – вот это и есть…»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571480"/>
            <a:ext cx="430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Денис . «Расскажите мне про Сингапур».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28670"/>
            <a:ext cx="383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 что Дениска выменял светлячка?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96" y="1000108"/>
            <a:ext cx="3993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На самосвал. «Он живой и светится».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00174"/>
            <a:ext cx="530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Самое короткое название рассказа В. Драгунского.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7884" y="1571612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« Бы».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071678"/>
            <a:ext cx="589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Сколько лет Дениска собирался провести под кроватью?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8998" y="2143116"/>
            <a:ext cx="328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«Двадцать лет под кроватью».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571744"/>
            <a:ext cx="214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Фамилия Дениски?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8860" y="2643182"/>
            <a:ext cx="120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Кораблев.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3438" y="2643182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Фамилия Мишки?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00958" y="2714620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Слонов.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071810"/>
            <a:ext cx="260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Сколько весит Дениска?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8926" y="3143248"/>
            <a:ext cx="94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24, 5 кг.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643314"/>
            <a:ext cx="497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Что подарил Дениска на день рождения другу?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72132" y="3714752"/>
            <a:ext cx="1903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«Гусиное горло».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214818"/>
            <a:ext cx="5479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Что пытались приготовить на обед Дениска с папой?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57884" y="4214818"/>
            <a:ext cx="2160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«Куриный бульон».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4786322"/>
            <a:ext cx="4277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Какого цвета глаза у Денискиной мамы?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35284" y="4714884"/>
            <a:ext cx="4908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Зеленые, как крыжовник. 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«Тайное становится явным», «Гусиное горло».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500702"/>
            <a:ext cx="4395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Какая буква была заколдована и почему?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0" y="5500702"/>
            <a:ext cx="3861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Буква «Ш». «Заколдованная буква».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6072206"/>
            <a:ext cx="510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Стихотворение какого поэта не выучил Дениска?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86380" y="6072206"/>
            <a:ext cx="344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Н.А.Некрасов. «Главные реки».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6488668"/>
            <a:ext cx="464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Название реки, которое не выучил Дениска.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86380" y="6488668"/>
            <a:ext cx="310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Миссисипи. «Главные реки».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214290"/>
            <a:ext cx="772700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800" b="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48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Иллюстрации </a:t>
            </a:r>
            <a:r>
              <a:rPr lang="ru-RU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 каким </a:t>
            </a:r>
            <a:endParaRPr lang="ru-RU" sz="48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рассказам В. Драгунского </a:t>
            </a:r>
          </a:p>
          <a:p>
            <a:pPr algn="ctr"/>
            <a:r>
              <a:rPr lang="ru-RU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вы здесь видите?</a:t>
            </a:r>
            <a:endParaRPr lang="ru-RU" sz="4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28"/>
            <a:ext cx="7137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«Тайное становится явным</a:t>
            </a:r>
            <a:r>
              <a:rPr lang="ru-RU" sz="3600" b="1" i="1" dirty="0" smtClean="0">
                <a:solidFill>
                  <a:srgbClr val="C00000"/>
                </a:solidFill>
              </a:rPr>
              <a:t>»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86380" y="966332"/>
            <a:ext cx="3491100" cy="5543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8613" y="6000768"/>
            <a:ext cx="8609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«Где это видано, где это </a:t>
            </a:r>
            <a:r>
              <a:rPr lang="ru-RU" sz="3600" b="1" i="1" dirty="0" smtClean="0">
                <a:solidFill>
                  <a:srgbClr val="C00000"/>
                </a:solidFill>
              </a:rPr>
              <a:t>слыхано»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214290"/>
            <a:ext cx="3767328" cy="59557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0" y="428604"/>
            <a:ext cx="4020312" cy="61722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428596" y="5786454"/>
            <a:ext cx="4532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«Куриный бульон</a:t>
            </a:r>
            <a:r>
              <a:rPr lang="ru-RU" sz="3600" b="1" i="1" dirty="0" smtClean="0">
                <a:solidFill>
                  <a:srgbClr val="C00000"/>
                </a:solidFill>
              </a:rPr>
              <a:t>»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285728"/>
            <a:ext cx="3904488" cy="59436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2196905" y="5929330"/>
            <a:ext cx="7671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«Двадцать лет под кроватью</a:t>
            </a:r>
            <a:r>
              <a:rPr lang="ru-RU" sz="3600" b="1" i="1" dirty="0" smtClean="0">
                <a:solidFill>
                  <a:srgbClr val="C00000"/>
                </a:solidFill>
              </a:rPr>
              <a:t>»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43504" y="285728"/>
            <a:ext cx="3685888" cy="602229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214282" y="5929330"/>
            <a:ext cx="787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«Расскажите мне про Сингапур</a:t>
            </a:r>
            <a:r>
              <a:rPr lang="ru-RU" sz="3600" b="1" i="1" dirty="0" smtClean="0">
                <a:solidFill>
                  <a:srgbClr val="C00000"/>
                </a:solidFill>
              </a:rPr>
              <a:t>»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85720" y="1"/>
            <a:ext cx="864396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Arial Narrow" pitchFamily="34" charset="0"/>
                <a:cs typeface="Arial" pitchFamily="34" charset="0"/>
              </a:rPr>
              <a:t>Виктор Драгунский </a:t>
            </a: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>родился </a:t>
            </a:r>
            <a:r>
              <a:rPr lang="ru-RU" sz="2400" dirty="0">
                <a:latin typeface="Arial Narrow" pitchFamily="34" charset="0"/>
                <a:cs typeface="Arial" pitchFamily="34" charset="0"/>
              </a:rPr>
              <a:t>17 ноября 1913 года в Нью-Йорке, в семье эмигрантов из России. </a:t>
            </a:r>
            <a:endParaRPr lang="ru-RU" sz="2400" dirty="0" smtClean="0">
              <a:latin typeface="Arial Narrow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 Narrow" pitchFamily="34" charset="0"/>
                <a:cs typeface="Arial" pitchFamily="34" charset="0"/>
              </a:rPr>
              <a:t>Вскоре </a:t>
            </a:r>
            <a:r>
              <a:rPr lang="ru-RU" sz="2400" dirty="0">
                <a:latin typeface="Arial Narrow" pitchFamily="34" charset="0"/>
                <a:cs typeface="Arial" pitchFamily="34" charset="0"/>
              </a:rPr>
              <a:t>после этого родители вернулись на родину и обосновались в </a:t>
            </a: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>Белоруссии, в городе </a:t>
            </a: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>Гомель. Мальчик рано лишился отца, он умер </a:t>
            </a:r>
            <a:r>
              <a:rPr lang="ru-RU" sz="2400" dirty="0">
                <a:latin typeface="Arial Narrow" pitchFamily="34" charset="0"/>
                <a:cs typeface="Arial" pitchFamily="34" charset="0"/>
              </a:rPr>
              <a:t>от тифа. </a:t>
            </a:r>
            <a:endParaRPr lang="ru-RU" sz="2400" dirty="0" smtClean="0">
              <a:latin typeface="Arial Narrow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>Через несколько лет мать вышла замуж за комиссара Красной Армии, который очень полюбил Витю, сажал его на своего коня, давал подержать саблю. И мальчик не ощущал сиротства. Второй отчим Виктора был актёр, поэтому он мог бывать на всех театральных спектаклях и объездил с театром весь юго-запад России.</a:t>
            </a:r>
          </a:p>
          <a:p>
            <a:pPr>
              <a:buFontTx/>
              <a:buNone/>
            </a:pP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>В </a:t>
            </a:r>
            <a:r>
              <a:rPr lang="ru-RU" sz="2400" dirty="0">
                <a:latin typeface="Arial Narrow" pitchFamily="34" charset="0"/>
                <a:cs typeface="Arial" pitchFamily="34" charset="0"/>
              </a:rPr>
              <a:t>1925 году семья переехала в Москву</a:t>
            </a: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>. </a:t>
            </a: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>Жизнь в семье была нелёгкой. </a:t>
            </a: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>Мама </a:t>
            </a: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>работала машинисткой, днём ходила на работу, а вечером брала подработку на дом, чтобы заработать побольше денег. </a:t>
            </a:r>
            <a:endParaRPr lang="ru-RU" sz="2400" dirty="0" smtClean="0">
              <a:latin typeface="Arial Narrow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>В школе Виктору больше всего из предметов нравилась литература, он читал много книг, цитировал любимых героев, одним из них был Том </a:t>
            </a:r>
            <a:r>
              <a:rPr lang="ru-RU" sz="2400" dirty="0" err="1" smtClean="0">
                <a:latin typeface="Arial Narrow" pitchFamily="34" charset="0"/>
                <a:cs typeface="Arial" pitchFamily="34" charset="0"/>
              </a:rPr>
              <a:t>Сойер</a:t>
            </a: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> Марка Твена.</a:t>
            </a:r>
            <a:endParaRPr lang="ru-RU" sz="2400" dirty="0" smtClean="0">
              <a:latin typeface="Arial Narrow" pitchFamily="34" charset="0"/>
              <a:cs typeface="Arial" pitchFamily="34" charset="0"/>
            </a:endParaRPr>
          </a:p>
          <a:p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214290"/>
            <a:ext cx="3983736" cy="5961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86116" y="5500702"/>
            <a:ext cx="6035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«Шляпа гроссмейстера</a:t>
            </a:r>
            <a:r>
              <a:rPr lang="ru-RU" sz="3600" b="1" i="1" dirty="0" smtClean="0">
                <a:solidFill>
                  <a:srgbClr val="C00000"/>
                </a:solidFill>
              </a:rPr>
              <a:t>»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43438" y="765175"/>
            <a:ext cx="4043362" cy="5434013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ru-RU" sz="2800" i="1" dirty="0">
                <a:solidFill>
                  <a:schemeClr val="accent2"/>
                </a:solidFill>
              </a:rPr>
              <a:t>   </a:t>
            </a:r>
            <a:r>
              <a:rPr lang="ru-RU" sz="2800" dirty="0">
                <a:solidFill>
                  <a:schemeClr val="accent2"/>
                </a:solidFill>
              </a:rPr>
              <a:t>Виктор Драгунский прожил интересную и многообразную жизнь. </a:t>
            </a:r>
          </a:p>
          <a:p>
            <a:pPr algn="ctr">
              <a:buFontTx/>
              <a:buNone/>
            </a:pPr>
            <a:r>
              <a:rPr lang="ru-RU" sz="2800" dirty="0">
                <a:solidFill>
                  <a:schemeClr val="accent2"/>
                </a:solidFill>
              </a:rPr>
              <a:t>Его нет с нами уже много лет, </a:t>
            </a:r>
            <a:r>
              <a:rPr lang="ru-RU" sz="2800" dirty="0" smtClean="0">
                <a:solidFill>
                  <a:schemeClr val="accent2"/>
                </a:solidFill>
              </a:rPr>
              <a:t>но </a:t>
            </a:r>
            <a:r>
              <a:rPr lang="ru-RU" sz="2800" dirty="0">
                <a:solidFill>
                  <a:schemeClr val="accent2"/>
                </a:solidFill>
              </a:rPr>
              <a:t>книжки Драгунского с удовольствием читают ребятишки и перечитывают взрослые</a:t>
            </a:r>
            <a:r>
              <a:rPr lang="ru-RU" sz="2800" dirty="0"/>
              <a:t>…</a:t>
            </a:r>
          </a:p>
        </p:txBody>
      </p:sp>
      <p:pic>
        <p:nvPicPr>
          <p:cNvPr id="15365" name="Picture 5" descr="Драгунский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836613"/>
            <a:ext cx="3738562" cy="5256212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633412"/>
          </a:xfrm>
        </p:spPr>
        <p:txBody>
          <a:bodyPr/>
          <a:lstStyle/>
          <a:p>
            <a:r>
              <a:rPr lang="ru-RU" sz="2400" i="1" dirty="0">
                <a:solidFill>
                  <a:srgbClr val="993300"/>
                </a:solidFill>
              </a:rPr>
              <a:t>Ссылки на источники </a:t>
            </a:r>
            <a:r>
              <a:rPr lang="ru-RU" sz="2400" i="1" dirty="0" smtClean="0">
                <a:solidFill>
                  <a:srgbClr val="993300"/>
                </a:solidFill>
              </a:rPr>
              <a:t>информации</a:t>
            </a:r>
            <a:endParaRPr lang="ru-RU" sz="2400" i="1" dirty="0">
              <a:solidFill>
                <a:srgbClr val="9933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4"/>
            <a:ext cx="8229600" cy="437516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dirty="0">
                <a:hlinkClick r:id="rId2"/>
              </a:rPr>
              <a:t>http://alphabook.ru/wp-content/uploads/2009/12/Dragunsky.jpg</a:t>
            </a:r>
            <a:r>
              <a:rPr lang="ru-RU" sz="1800" dirty="0"/>
              <a:t> - В.Ю.Драгунский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>
                <a:hlinkClick r:id="rId3"/>
              </a:rPr>
              <a:t>http://i.getmovies.ru/artists/41826_w200_h270_fc.jpg</a:t>
            </a:r>
            <a:r>
              <a:rPr lang="ru-RU" sz="1800" dirty="0"/>
              <a:t> - В.Ю.Драгунский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>
                <a:hlinkClick r:id="rId4"/>
              </a:rPr>
              <a:t>http://gogolandmogol.narod.ru/Memuary/Albom_Pisatelei/Dragunskii.JPG</a:t>
            </a:r>
            <a:r>
              <a:rPr lang="ru-RU" sz="1800" dirty="0"/>
              <a:t>   - В.Ю.Драгунский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>
                <a:hlinkClick r:id="rId5"/>
              </a:rPr>
              <a:t>http://www.teatr.ru/info/Gogol/p01.jpg</a:t>
            </a:r>
            <a:r>
              <a:rPr lang="ru-RU" sz="1800" dirty="0"/>
              <a:t> - Театр им. Н.В.гоголя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>
                <a:hlinkClick r:id="rId6"/>
              </a:rPr>
              <a:t>http://www.deti-book.info/images/pis/dragynsky.jpg</a:t>
            </a:r>
            <a:r>
              <a:rPr lang="ru-RU" sz="1800" dirty="0"/>
              <a:t>  - В.Ю.Драгунский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>
                <a:hlinkClick r:id="rId7"/>
              </a:rPr>
              <a:t>http://www.tamada44.ru/wp-content/uploads/2009/10/01cl.gif</a:t>
            </a:r>
            <a:r>
              <a:rPr lang="ru-RU" sz="1800" dirty="0"/>
              <a:t> - Клоун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>
                <a:hlinkClick r:id="rId8"/>
              </a:rPr>
              <a:t>http://www.shkolnymir.info/images/stories/Pisately/Dragunsky.jpg</a:t>
            </a:r>
            <a:r>
              <a:rPr lang="ru-RU" sz="1800" dirty="0"/>
              <a:t> - В.Ю.Драгунский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>
                <a:hlinkClick r:id="rId9"/>
              </a:rPr>
              <a:t>http://www.kino-teatr.ru/acter/foto/sov/38269.jpg</a:t>
            </a:r>
            <a:r>
              <a:rPr lang="ru-RU" sz="1800" dirty="0"/>
              <a:t>  - В.Ю.Драгунский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>
                <a:hlinkClick r:id="rId10"/>
              </a:rPr>
              <a:t>http://www.bibliogid.ru/images/docs/i_dragunskiy4_2.jpg</a:t>
            </a:r>
            <a:r>
              <a:rPr lang="ru-RU" sz="1800" dirty="0"/>
              <a:t> -В.Ю.Драгунский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>
                <a:hlinkClick r:id="rId11"/>
              </a:rPr>
              <a:t>http://2003.novayagazeta.ru/nomer/2003/89n/n89n-s23.jpg</a:t>
            </a:r>
            <a:r>
              <a:rPr lang="ru-RU" sz="1800" dirty="0"/>
              <a:t> -   В.Ю. Драгунский с сыном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>
                <a:hlinkClick r:id="rId12"/>
              </a:rPr>
              <a:t>http://covers.cnt.itdelo.com/m/ms/mso/msoyz673big.jpg</a:t>
            </a:r>
            <a:r>
              <a:rPr lang="ru-RU" sz="1800" dirty="0"/>
              <a:t> -  Обложка книги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>
                <a:hlinkClick r:id="rId13"/>
              </a:rPr>
              <a:t>http://www.ozon.ru/multimedia/books_covers/1000350160.jpg</a:t>
            </a:r>
            <a:r>
              <a:rPr lang="ru-RU" sz="1800" dirty="0"/>
              <a:t>   -Обложка </a:t>
            </a:r>
            <a:r>
              <a:rPr lang="ru-RU" sz="1800" dirty="0" smtClean="0"/>
              <a:t>книги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hlinkClick r:id="rId14"/>
              </a:rPr>
              <a:t>http://www.bibliogid.ru/authors/pisateli/dragunskiy.html</a:t>
            </a:r>
            <a:endParaRPr lang="ru-RU" sz="1800" dirty="0" smtClean="0"/>
          </a:p>
          <a:p>
            <a:pPr>
              <a:lnSpc>
                <a:spcPct val="80000"/>
              </a:lnSpc>
            </a:pPr>
            <a:r>
              <a:rPr lang="ru-RU" sz="1800" dirty="0" smtClean="0">
                <a:hlinkClick r:id="rId15"/>
              </a:rPr>
              <a:t>http://www.glinskie.ru/common/message.php?table=calend&amp;num=850</a:t>
            </a:r>
            <a:endParaRPr lang="ru-RU" sz="1800" dirty="0" smtClean="0"/>
          </a:p>
          <a:p>
            <a:pPr>
              <a:lnSpc>
                <a:spcPct val="80000"/>
              </a:lnSpc>
            </a:pPr>
            <a:r>
              <a:rPr lang="ru-RU" sz="1800" dirty="0" smtClean="0">
                <a:hlinkClick r:id="rId16"/>
              </a:rPr>
              <a:t>http://www.rian.ru/society/20081130/156154975.html</a:t>
            </a:r>
            <a:endParaRPr lang="ru-RU" sz="1800" dirty="0" smtClean="0"/>
          </a:p>
          <a:p>
            <a:pPr>
              <a:lnSpc>
                <a:spcPct val="80000"/>
              </a:lnSpc>
              <a:buFontTx/>
              <a:buNone/>
            </a:pPr>
            <a:endParaRPr lang="ru-RU" sz="1800" dirty="0"/>
          </a:p>
          <a:p>
            <a:pPr>
              <a:lnSpc>
                <a:spcPct val="80000"/>
              </a:lnSpc>
              <a:buFontTx/>
              <a:buNone/>
            </a:pPr>
            <a:endParaRPr lang="ru-RU" sz="1000" dirty="0"/>
          </a:p>
          <a:p>
            <a:pPr>
              <a:lnSpc>
                <a:spcPct val="80000"/>
              </a:lnSpc>
              <a:buFontTx/>
              <a:buNone/>
            </a:pPr>
            <a:endParaRPr lang="ru-RU" sz="1000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 flipV="1">
            <a:off x="395288" y="4133849"/>
            <a:ext cx="82296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2000" i="1" dirty="0">
              <a:solidFill>
                <a:srgbClr val="993300"/>
              </a:solidFill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39750" y="4076700"/>
            <a:ext cx="822960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6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6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42875" y="214290"/>
            <a:ext cx="4572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100" dirty="0" smtClean="0">
                <a:latin typeface="Arial Narrow" pitchFamily="34" charset="0"/>
              </a:rPr>
              <a:t>Виктор рано начал работать, чтобы обеспечить себе пропитание.</a:t>
            </a:r>
          </a:p>
          <a:p>
            <a:r>
              <a:rPr lang="ru-RU" sz="2100" dirty="0" smtClean="0">
                <a:latin typeface="Arial Narrow" pitchFamily="34" charset="0"/>
              </a:rPr>
              <a:t>В 16 лет он уже работал токарем, затем шорником, даже был лодочником, катал на лодке людей по Москве-реке у Нескучного сада. </a:t>
            </a:r>
          </a:p>
          <a:p>
            <a:r>
              <a:rPr lang="ru-RU" sz="2100" dirty="0" smtClean="0">
                <a:latin typeface="Arial Narrow" pitchFamily="34" charset="0"/>
              </a:rPr>
              <a:t>В 1930 году Драгунский  стал посещать «Литературно-театральные мастерские». В 1935 году начал выступать как актёр в Театре транспорта (ныне Театр им. Н. В. Гоголя). </a:t>
            </a:r>
            <a:r>
              <a:rPr lang="ru-RU" sz="2100" dirty="0" smtClean="0">
                <a:latin typeface="Arial Narrow" pitchFamily="34" charset="0"/>
              </a:rPr>
              <a:t>Виктора Драгунского больше всего на свете манил театр, цирк, эстрада, возможность веселить, радовать людей. </a:t>
            </a:r>
          </a:p>
          <a:p>
            <a:r>
              <a:rPr lang="ru-RU" sz="2100" dirty="0" smtClean="0">
                <a:latin typeface="Arial Narrow" pitchFamily="34" charset="0"/>
              </a:rPr>
              <a:t>Он организовывал небольшие театральные группы. Артисты в них пели, танцевали, разыгрывали сценки. </a:t>
            </a:r>
          </a:p>
          <a:p>
            <a:r>
              <a:rPr lang="ru-RU" sz="2100" dirty="0" smtClean="0">
                <a:latin typeface="Arial Narrow" pitchFamily="34" charset="0"/>
              </a:rPr>
              <a:t>В этих группах Драгунский был автором маленьких пьес, актером, режиссером. </a:t>
            </a:r>
          </a:p>
          <a:p>
            <a:pPr algn="just"/>
            <a:endParaRPr lang="ru-RU" sz="2100" dirty="0">
              <a:latin typeface="Calibri" pitchFamily="34" charset="0"/>
            </a:endParaRPr>
          </a:p>
        </p:txBody>
      </p:sp>
      <p:pic>
        <p:nvPicPr>
          <p:cNvPr id="3074" name="Picture 2" descr="C:\Documents and Settings\Admin\Рабочий стол\Драгунский\element-556560-misc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857250"/>
            <a:ext cx="41306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638" y="214290"/>
            <a:ext cx="4475162" cy="573407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>
                <a:solidFill>
                  <a:srgbClr val="000066"/>
                </a:solidFill>
              </a:rPr>
              <a:t>    </a:t>
            </a:r>
            <a:r>
              <a:rPr lang="ru-RU" sz="2600" dirty="0" smtClean="0">
                <a:solidFill>
                  <a:srgbClr val="740027"/>
                </a:solidFill>
                <a:latin typeface="Arial Narrow" pitchFamily="34" charset="0"/>
              </a:rPr>
              <a:t>Когда началась война, Виктору было 18 лет. </a:t>
            </a:r>
            <a:r>
              <a:rPr lang="ru-RU" sz="2600" dirty="0" smtClean="0">
                <a:solidFill>
                  <a:srgbClr val="740027"/>
                </a:solidFill>
                <a:latin typeface="Arial Narrow" pitchFamily="34" charset="0"/>
              </a:rPr>
              <a:t>Во </a:t>
            </a:r>
            <a:r>
              <a:rPr lang="ru-RU" sz="2600" dirty="0">
                <a:solidFill>
                  <a:srgbClr val="740027"/>
                </a:solidFill>
                <a:latin typeface="Arial Narrow" pitchFamily="34" charset="0"/>
              </a:rPr>
              <a:t>время Великой Отечественной войны </a:t>
            </a:r>
            <a:r>
              <a:rPr lang="ru-RU" sz="2600" dirty="0" smtClean="0">
                <a:solidFill>
                  <a:srgbClr val="740027"/>
                </a:solidFill>
                <a:latin typeface="Arial Narrow" pitchFamily="34" charset="0"/>
              </a:rPr>
              <a:t>Драгунский  был </a:t>
            </a:r>
            <a:r>
              <a:rPr lang="ru-RU" sz="2600" dirty="0">
                <a:solidFill>
                  <a:srgbClr val="740027"/>
                </a:solidFill>
                <a:latin typeface="Arial Narrow" pitchFamily="34" charset="0"/>
              </a:rPr>
              <a:t>в ополчении, </a:t>
            </a:r>
            <a:r>
              <a:rPr lang="ru-RU" sz="2600" dirty="0" smtClean="0">
                <a:solidFill>
                  <a:srgbClr val="740027"/>
                </a:solidFill>
                <a:latin typeface="Arial Narrow" pitchFamily="34" charset="0"/>
              </a:rPr>
              <a:t>вместе с другими артистами рыли глубокие траншеи, устанавливали противотанковые заграждения, дежурили на крышах и гасили зажигательные бомбы. А </a:t>
            </a:r>
            <a:r>
              <a:rPr lang="ru-RU" sz="2600" dirty="0">
                <a:solidFill>
                  <a:srgbClr val="740027"/>
                </a:solidFill>
                <a:latin typeface="Arial Narrow" pitchFamily="34" charset="0"/>
              </a:rPr>
              <a:t>также </a:t>
            </a:r>
            <a:r>
              <a:rPr lang="ru-RU" sz="2600" dirty="0" smtClean="0">
                <a:solidFill>
                  <a:srgbClr val="740027"/>
                </a:solidFill>
                <a:latin typeface="Arial Narrow" pitchFamily="34" charset="0"/>
              </a:rPr>
              <a:t>он выступал </a:t>
            </a:r>
            <a:r>
              <a:rPr lang="ru-RU" sz="2600" dirty="0">
                <a:solidFill>
                  <a:srgbClr val="740027"/>
                </a:solidFill>
                <a:latin typeface="Arial Narrow" pitchFamily="34" charset="0"/>
              </a:rPr>
              <a:t>с фронтовыми концертными бригадами</a:t>
            </a:r>
            <a:r>
              <a:rPr lang="ru-RU" sz="2600" dirty="0" smtClean="0">
                <a:solidFill>
                  <a:srgbClr val="740027"/>
                </a:solidFill>
                <a:latin typeface="Arial Narrow" pitchFamily="34" charset="0"/>
              </a:rPr>
              <a:t>. Позже он написал книгу «Он упал на траву».</a:t>
            </a:r>
            <a:endParaRPr lang="ru-RU" sz="2600" dirty="0">
              <a:solidFill>
                <a:srgbClr val="740027"/>
              </a:solidFill>
              <a:latin typeface="Arial Narrow" pitchFamily="34" charset="0"/>
            </a:endParaRPr>
          </a:p>
        </p:txBody>
      </p:sp>
      <p:pic>
        <p:nvPicPr>
          <p:cNvPr id="8196" name="Picture 4" descr="Dragunsk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857233"/>
            <a:ext cx="3889374" cy="5164156"/>
          </a:xfrm>
          <a:prstGeom prst="rect">
            <a:avLst/>
          </a:prstGeom>
          <a:noFill/>
          <a:ln w="88900" cmpd="tri">
            <a:solidFill>
              <a:srgbClr val="9966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7153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Совершенно неожиданно </a:t>
            </a:r>
            <a:r>
              <a:rPr lang="ru-RU" sz="2400" dirty="0">
                <a:latin typeface="Arial Narrow" pitchFamily="34" charset="0"/>
              </a:rPr>
              <a:t>Виктор Драгунский </a:t>
            </a:r>
            <a:r>
              <a:rPr lang="ru-RU" sz="2400" dirty="0" smtClean="0">
                <a:latin typeface="Arial Narrow" pitchFamily="34" charset="0"/>
              </a:rPr>
              <a:t>ушёл из театра работать в цирк. Он признавался</a:t>
            </a:r>
            <a:r>
              <a:rPr lang="ru-RU" sz="2400" dirty="0">
                <a:latin typeface="Arial Narrow" pitchFamily="34" charset="0"/>
              </a:rPr>
              <a:t>, </a:t>
            </a:r>
            <a:r>
              <a:rPr lang="ru-RU" sz="2400" dirty="0" smtClean="0">
                <a:latin typeface="Arial Narrow" pitchFamily="34" charset="0"/>
              </a:rPr>
              <a:t>что видел, </a:t>
            </a:r>
            <a:r>
              <a:rPr lang="ru-RU" sz="2400" dirty="0">
                <a:latin typeface="Arial Narrow" pitchFamily="34" charset="0"/>
              </a:rPr>
              <a:t>как зрители, особенно дети, получают удовольствие от клоунов, ему больше всего хотелось быть </a:t>
            </a: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</a:rPr>
              <a:t>КЛОУНОМ</a:t>
            </a:r>
            <a:r>
              <a:rPr lang="ru-RU" sz="2400" dirty="0">
                <a:latin typeface="Arial Narrow" pitchFamily="34" charset="0"/>
              </a:rPr>
              <a:t>. </a:t>
            </a:r>
          </a:p>
          <a:p>
            <a:r>
              <a:rPr lang="ru-RU" sz="2400" dirty="0">
                <a:latin typeface="Arial Narrow" pitchFamily="34" charset="0"/>
              </a:rPr>
              <a:t>Но ведь зрители смеются не только над смешной внешностью клоунов, но и над тем, что они делают на манеже, и прежде всего над тем, что они говорят...</a:t>
            </a:r>
          </a:p>
          <a:p>
            <a:r>
              <a:rPr lang="ru-RU" sz="2400" dirty="0">
                <a:latin typeface="Arial Narrow" pitchFamily="34" charset="0"/>
              </a:rPr>
              <a:t> Самое главное придумывать веселый и умный текст для клоунов. Вот этим-то и занимался Виктор Драгунский. Он писал репризы ( так называется текст для клоунов), эстрадные сценки, песни.</a:t>
            </a:r>
          </a:p>
        </p:txBody>
      </p:sp>
      <p:pic>
        <p:nvPicPr>
          <p:cNvPr id="4099" name="Picture 3" descr="G:\Content\English\Theatre\CLOWNJ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3500438"/>
            <a:ext cx="2357437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G:\Content\English\Theatre\CLWNFACR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6763" y="3427413"/>
            <a:ext cx="3297237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G:\Content\English\People\People 3\LB15018A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3714750"/>
            <a:ext cx="28575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715375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latin typeface="Arial Narrow" pitchFamily="34" charset="0"/>
              </a:rPr>
              <a:t>Виктор Драгунский  создал и руководил театром пародии </a:t>
            </a:r>
            <a:r>
              <a:rPr lang="ru-RU" sz="2400" dirty="0">
                <a:latin typeface="Arial Narrow" pitchFamily="34" charset="0"/>
              </a:rPr>
              <a:t>«Синяя птичка» (1948—1958</a:t>
            </a:r>
            <a:r>
              <a:rPr lang="ru-RU" sz="2400" dirty="0" smtClean="0">
                <a:latin typeface="Arial Narrow" pitchFamily="34" charset="0"/>
              </a:rPr>
              <a:t>). Вся Москва рвалась на эти весёлые спектакли. В них одну роль играли сразу несколько актёров, получалось смешно и остроумно.</a:t>
            </a:r>
            <a:endParaRPr lang="ru-RU" sz="2400" dirty="0">
              <a:latin typeface="Arial Narrow" pitchFamily="34" charset="0"/>
            </a:endParaRPr>
          </a:p>
          <a:p>
            <a:pPr algn="just"/>
            <a:r>
              <a:rPr lang="ru-RU" sz="2400" dirty="0">
                <a:latin typeface="Arial Narrow" pitchFamily="34" charset="0"/>
              </a:rPr>
              <a:t> По субботам в квартире В</a:t>
            </a:r>
            <a:r>
              <a:rPr lang="ru-RU" sz="2400" dirty="0" smtClean="0">
                <a:latin typeface="Arial Narrow" pitchFamily="34" charset="0"/>
              </a:rPr>
              <a:t>. Драгунского  </a:t>
            </a:r>
            <a:r>
              <a:rPr lang="ru-RU" sz="2400" dirty="0">
                <a:latin typeface="Arial Narrow" pitchFamily="34" charset="0"/>
              </a:rPr>
              <a:t>собирались друзья - артисты, художники, поэты, писатели. Читали стихи, спорили о новых книгах, пели... Здесь было шумно, людно, интересно и весело.</a:t>
            </a:r>
          </a:p>
          <a:p>
            <a:pPr algn="just"/>
            <a:r>
              <a:rPr lang="ru-RU" sz="2300" dirty="0">
                <a:latin typeface="Calibri" pitchFamily="34" charset="0"/>
              </a:rPr>
              <a:t> </a:t>
            </a:r>
          </a:p>
          <a:p>
            <a:endParaRPr lang="ru-RU" sz="2400" dirty="0">
              <a:latin typeface="Calibri" pitchFamily="34" charset="0"/>
            </a:endParaRPr>
          </a:p>
        </p:txBody>
      </p:sp>
      <p:pic>
        <p:nvPicPr>
          <p:cNvPr id="5122" name="Picture 2" descr="C:\Documents and Settings\Admin\Рабочий стол\Драгунский\333dca1d12fbd1990e58c3874823db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857500"/>
            <a:ext cx="2928938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Documents and Settings\Admin\Рабочий стол\Драгунский\deniskinu_rasskazu.gif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r="1785" b="16537"/>
          <a:stretch>
            <a:fillRect/>
          </a:stretch>
        </p:blipFill>
        <p:spPr bwMode="auto">
          <a:xfrm>
            <a:off x="428625" y="3071813"/>
            <a:ext cx="44767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4663" y="1196975"/>
            <a:ext cx="4475162" cy="4237038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i="1" dirty="0">
                <a:solidFill>
                  <a:srgbClr val="430086"/>
                </a:solidFill>
              </a:rPr>
              <a:t>       </a:t>
            </a:r>
            <a:r>
              <a:rPr lang="ru-RU" dirty="0">
                <a:solidFill>
                  <a:srgbClr val="740027"/>
                </a:solidFill>
                <a:latin typeface="Arial Narrow" pitchFamily="34" charset="0"/>
              </a:rPr>
              <a:t>Весёлые рассказы для детей под общим названием </a:t>
            </a:r>
            <a:endParaRPr lang="ru-RU" dirty="0" smtClean="0">
              <a:solidFill>
                <a:srgbClr val="740027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740027"/>
                </a:solidFill>
                <a:latin typeface="Arial Narrow" pitchFamily="34" charset="0"/>
              </a:rPr>
              <a:t>«</a:t>
            </a:r>
            <a:r>
              <a:rPr lang="ru-RU" b="1" dirty="0">
                <a:solidFill>
                  <a:srgbClr val="740027"/>
                </a:solidFill>
                <a:latin typeface="Arial Narrow" pitchFamily="34" charset="0"/>
              </a:rPr>
              <a:t>Денискины рассказы» </a:t>
            </a:r>
            <a:r>
              <a:rPr lang="ru-RU" dirty="0">
                <a:solidFill>
                  <a:srgbClr val="740027"/>
                </a:solidFill>
                <a:latin typeface="Arial Narrow" pitchFamily="34" charset="0"/>
              </a:rPr>
              <a:t>В.Ю.Драгунский</a:t>
            </a:r>
            <a:r>
              <a:rPr lang="ru-RU" b="1" dirty="0">
                <a:solidFill>
                  <a:srgbClr val="740027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rgbClr val="740027"/>
                </a:solidFill>
                <a:latin typeface="Arial Narrow" pitchFamily="34" charset="0"/>
              </a:rPr>
              <a:t>начал писать</a:t>
            </a:r>
            <a:endParaRPr lang="ru-RU" b="1" dirty="0">
              <a:solidFill>
                <a:srgbClr val="740027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rgbClr val="740027"/>
                </a:solidFill>
                <a:latin typeface="Arial Narrow" pitchFamily="34" charset="0"/>
              </a:rPr>
              <a:t>в</a:t>
            </a:r>
            <a:r>
              <a:rPr lang="ru-RU" b="1" dirty="0">
                <a:solidFill>
                  <a:srgbClr val="740027"/>
                </a:solidFill>
                <a:latin typeface="Arial Narrow" pitchFamily="34" charset="0"/>
              </a:rPr>
              <a:t> 1959</a:t>
            </a:r>
            <a:r>
              <a:rPr lang="ru-RU" dirty="0">
                <a:solidFill>
                  <a:srgbClr val="740027"/>
                </a:solidFill>
                <a:latin typeface="Arial Narrow" pitchFamily="34" charset="0"/>
              </a:rPr>
              <a:t> году.</a:t>
            </a:r>
            <a:endParaRPr lang="ru-RU" b="1" dirty="0">
              <a:solidFill>
                <a:srgbClr val="740027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b="1" dirty="0">
              <a:solidFill>
                <a:srgbClr val="740027"/>
              </a:solidFill>
            </a:endParaRPr>
          </a:p>
        </p:txBody>
      </p:sp>
      <p:pic>
        <p:nvPicPr>
          <p:cNvPr id="10245" name="Picture 5" descr="Обложка книги Драгунског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196975"/>
            <a:ext cx="3529012" cy="4752975"/>
          </a:xfrm>
          <a:prstGeom prst="rect">
            <a:avLst/>
          </a:prstGeom>
          <a:noFill/>
          <a:ln w="57150" cmpd="thinThick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4" name="Рассказы Драгунского - Если бы я был взрослы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43900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9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7175" y="1341438"/>
            <a:ext cx="4619625" cy="452596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dirty="0"/>
              <a:t>       </a:t>
            </a:r>
            <a:r>
              <a:rPr lang="ru-RU" dirty="0">
                <a:solidFill>
                  <a:srgbClr val="740027"/>
                </a:solidFill>
                <a:latin typeface="Arial Narrow" pitchFamily="34" charset="0"/>
              </a:rPr>
              <a:t>Писателю и выдумывать-то ничего  не приходилось.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rgbClr val="740027"/>
                </a:solidFill>
                <a:latin typeface="Arial Narrow" pitchFamily="34" charset="0"/>
              </a:rPr>
              <a:t>Отец в этих рассказах - это сам Виктор Юзефович,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rgbClr val="740027"/>
                </a:solidFill>
                <a:latin typeface="Arial Narrow" pitchFamily="34" charset="0"/>
              </a:rPr>
              <a:t>а Дениска – это его сын.</a:t>
            </a:r>
          </a:p>
        </p:txBody>
      </p:sp>
      <p:pic>
        <p:nvPicPr>
          <p:cNvPr id="11268" name="Picture 4" descr="n89n-s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981075"/>
            <a:ext cx="3295650" cy="5111750"/>
          </a:xfrm>
          <a:prstGeom prst="rect">
            <a:avLst/>
          </a:prstGeom>
          <a:noFill/>
          <a:ln w="88900" cmpd="tri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4" name="Рассказы Драгунского - Тайное становится явны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5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4313" y="0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Arial Narrow" pitchFamily="34" charset="0"/>
              </a:rPr>
              <a:t> </a:t>
            </a:r>
            <a:r>
              <a:rPr lang="ru-RU" sz="2400" dirty="0">
                <a:latin typeface="Arial Narrow" pitchFamily="34" charset="0"/>
              </a:rPr>
              <a:t>Ему было без малого почти пятьдесят, когда стали выходить его книжки для детей. Всем очень нравились эти безудержно веселые книги. Когда читаешь их, чувствуешь себя как в цирке.</a:t>
            </a:r>
          </a:p>
        </p:txBody>
      </p:sp>
      <p:pic>
        <p:nvPicPr>
          <p:cNvPr id="7171" name="Picture 2" descr="C:\Documents and Settings\Admin\Рабочий стол\Драгунский\200015-Deniskiny_rasskaz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2714625"/>
            <a:ext cx="38100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 descr="C:\Documents and Settings\Admin\Рабочий стол\Драгунский\10005054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214313"/>
            <a:ext cx="1500187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C:\Documents and Settings\Admin\Рабочий стол\Драгунский\10008941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8013" y="142875"/>
            <a:ext cx="17859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5" descr="C:\Documents and Settings\Admin\Рабочий стол\Драгунский\big.jpg"/>
          <p:cNvPicPr>
            <a:picLocks noChangeAspect="1" noChangeArrowheads="1"/>
          </p:cNvPicPr>
          <p:nvPr/>
        </p:nvPicPr>
        <p:blipFill>
          <a:blip r:embed="rId6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14313" y="2571750"/>
            <a:ext cx="2095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6" descr="C:\Documents and Settings\Admin\Рабочий стол\Драгунский\oza214383.jpg"/>
          <p:cNvPicPr>
            <a:picLocks noChangeAspect="1" noChangeArrowheads="1"/>
          </p:cNvPicPr>
          <p:nvPr/>
        </p:nvPicPr>
        <p:blipFill>
          <a:blip r:embed="rId7" cstate="print">
            <a:lum bright="-10000"/>
          </a:blip>
          <a:srcRect/>
          <a:stretch>
            <a:fillRect/>
          </a:stretch>
        </p:blipFill>
        <p:spPr bwMode="auto">
          <a:xfrm>
            <a:off x="2500313" y="3286125"/>
            <a:ext cx="222408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ассказы Драгунского - Если бы я был взрослы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49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985</Words>
  <Application>Microsoft Office PowerPoint</Application>
  <PresentationFormat>Экран (4:3)</PresentationFormat>
  <Paragraphs>101</Paragraphs>
  <Slides>22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Ссылки на источники информации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66</cp:revision>
  <dcterms:created xsi:type="dcterms:W3CDTF">2009-07-29T06:56:31Z</dcterms:created>
  <dcterms:modified xsi:type="dcterms:W3CDTF">2015-01-14T12:55:32Z</dcterms:modified>
</cp:coreProperties>
</file>