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460C92-DA8B-4CF3-922C-98D49FEE602C}" type="datetimeFigureOut">
              <a:rPr lang="ru-RU" smtClean="0"/>
              <a:t>25.03.2013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D4AD17-27DA-4043-81D4-A6C3066C95AE}" type="slidenum">
              <a:rPr lang="ru-RU" smtClean="0"/>
              <a:t>‹#›</a:t>
            </a:fld>
            <a:endParaRPr lang="ru-RU"/>
          </a:p>
        </p:txBody>
      </p:sp>
    </p:spTree>
    <p:extLst>
      <p:ext uri="{BB962C8B-B14F-4D97-AF65-F5344CB8AC3E}">
        <p14:creationId xmlns:p14="http://schemas.microsoft.com/office/powerpoint/2010/main" val="293822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9D4AD17-27DA-4043-81D4-A6C3066C95AE}" type="slidenum">
              <a:rPr lang="ru-RU" smtClean="0"/>
              <a:t>5</a:t>
            </a:fld>
            <a:endParaRPr lang="ru-RU"/>
          </a:p>
        </p:txBody>
      </p:sp>
    </p:spTree>
    <p:extLst>
      <p:ext uri="{BB962C8B-B14F-4D97-AF65-F5344CB8AC3E}">
        <p14:creationId xmlns:p14="http://schemas.microsoft.com/office/powerpoint/2010/main" val="3376946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25.03.2013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25.03.2013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027" name="Picture 3" descr="C:\Users\ОЛЬГА\Desktop\тропики\лес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01008"/>
            <a:ext cx="4572000" cy="33569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ОЛЬГА\Desktop\тропики\лес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501009"/>
            <a:ext cx="4572000" cy="33628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ОЛЬГА\Desktop\тропики\птиц2.jp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 y="0"/>
            <a:ext cx="4572001" cy="350100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ОЛЬГА\Desktop\тропики\лес.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2" y="0"/>
            <a:ext cx="4572000" cy="3501008"/>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403648" y="2708920"/>
            <a:ext cx="6480719" cy="1754326"/>
          </a:xfrm>
          <a:prstGeom prst="rect">
            <a:avLst/>
          </a:prstGeom>
        </p:spPr>
        <p:txBody>
          <a:bodyPr wrap="square">
            <a:spAutoFit/>
          </a:bodyPr>
          <a:lstStyle/>
          <a:p>
            <a:pPr algn="ctr"/>
            <a:r>
              <a:rPr lang="en-US" sz="5400" b="1" dirty="0">
                <a:solidFill>
                  <a:srgbClr val="FF0000"/>
                </a:solidFill>
                <a:latin typeface="Verdana" pitchFamily="34" charset="0"/>
                <a:ea typeface="Verdana" pitchFamily="34" charset="0"/>
                <a:cs typeface="Verdana" pitchFamily="34" charset="0"/>
              </a:rPr>
              <a:t>Life in the rain </a:t>
            </a:r>
            <a:r>
              <a:rPr lang="en-US" sz="5400" b="1" dirty="0" smtClean="0">
                <a:solidFill>
                  <a:srgbClr val="FF0000"/>
                </a:solidFill>
                <a:latin typeface="Verdana" pitchFamily="34" charset="0"/>
                <a:ea typeface="Verdana" pitchFamily="34" charset="0"/>
                <a:cs typeface="Verdana" pitchFamily="34" charset="0"/>
              </a:rPr>
              <a:t>forest</a:t>
            </a:r>
            <a:endParaRPr lang="ru-RU" sz="5400" b="1" dirty="0">
              <a:solidFill>
                <a:srgbClr val="FF0000"/>
              </a:solidFill>
              <a:latin typeface="Verdana" pitchFamily="34" charset="0"/>
              <a:ea typeface="Verdana" pitchFamily="34" charset="0"/>
              <a:cs typeface="Verdana" pitchFamily="34" charset="0"/>
            </a:endParaRPr>
          </a:p>
        </p:txBody>
      </p:sp>
      <p:sp>
        <p:nvSpPr>
          <p:cNvPr id="7" name="TextBox 6"/>
          <p:cNvSpPr txBox="1"/>
          <p:nvPr/>
        </p:nvSpPr>
        <p:spPr>
          <a:xfrm>
            <a:off x="467544" y="6165304"/>
            <a:ext cx="8424936" cy="369332"/>
          </a:xfrm>
          <a:prstGeom prst="rect">
            <a:avLst/>
          </a:prstGeom>
          <a:noFill/>
        </p:spPr>
        <p:txBody>
          <a:bodyPr wrap="square" rtlCol="0">
            <a:spAutoFit/>
          </a:bodyPr>
          <a:lstStyle/>
          <a:p>
            <a:r>
              <a:rPr lang="ru-RU" b="1" dirty="0" smtClean="0">
                <a:solidFill>
                  <a:srgbClr val="FFFF00"/>
                </a:solidFill>
              </a:rPr>
              <a:t>Бобченко О.В. учитель английского языка  МБОУ «СОШ №12» г. </a:t>
            </a:r>
            <a:r>
              <a:rPr lang="ru-RU" b="1" dirty="0" smtClean="0">
                <a:solidFill>
                  <a:srgbClr val="FFFF00"/>
                </a:solidFill>
              </a:rPr>
              <a:t>Астрахань; </a:t>
            </a:r>
            <a:r>
              <a:rPr lang="ru-RU" b="1" smtClean="0">
                <a:solidFill>
                  <a:srgbClr val="FFFF00"/>
                </a:solidFill>
              </a:rPr>
              <a:t>4 класс</a:t>
            </a:r>
            <a:endParaRPr lang="ru-RU" b="1" dirty="0">
              <a:solidFill>
                <a:srgbClr val="FFFF00"/>
              </a:solidFill>
            </a:endParaRPr>
          </a:p>
        </p:txBody>
      </p:sp>
    </p:spTree>
    <p:extLst>
      <p:ext uri="{BB962C8B-B14F-4D97-AF65-F5344CB8AC3E}">
        <p14:creationId xmlns:p14="http://schemas.microsoft.com/office/powerpoint/2010/main" val="29802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1000"/>
                                        <p:tgtEl>
                                          <p:spTgt spid="7">
                                            <p:txEl>
                                              <p:pRg st="0" end="0"/>
                                            </p:txEl>
                                          </p:spTgt>
                                        </p:tgtEl>
                                      </p:cBhvr>
                                    </p:animEffect>
                                    <p:anim calcmode="lin" valueType="num">
                                      <p:cBhvr>
                                        <p:cTn id="1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434364" y="260648"/>
            <a:ext cx="8496944" cy="6986528"/>
          </a:xfrm>
          <a:prstGeom prst="rect">
            <a:avLst/>
          </a:prstGeom>
          <a:noFill/>
        </p:spPr>
        <p:txBody>
          <a:bodyPr wrap="square" rtlCol="0">
            <a:spAutoFit/>
          </a:bodyPr>
          <a:lstStyle/>
          <a:p>
            <a:r>
              <a:rPr lang="en-US" sz="2600" b="1" dirty="0" smtClean="0">
                <a:latin typeface="Times New Roman" pitchFamily="18" charset="0"/>
                <a:cs typeface="Times New Roman" pitchFamily="18" charset="0"/>
              </a:rPr>
              <a:t>The weather in the tropics is very hot and wet.  The trees in the rain forest grow very tall. There are lots of different kinds of trees. Some trees are seventy meters tall. The floor of the rain forest is quite dark. There are a lot of dead leaves there, but not many green plants.  The leaves at the top of the trees are very thick. They make a canopy. Smaller plants, like orchids, live on the tree trunks in the </a:t>
            </a:r>
            <a:r>
              <a:rPr lang="en-US" sz="2600" b="1" dirty="0">
                <a:latin typeface="Times New Roman" pitchFamily="18" charset="0"/>
                <a:cs typeface="Times New Roman" pitchFamily="18" charset="0"/>
              </a:rPr>
              <a:t>canopy. </a:t>
            </a:r>
            <a:r>
              <a:rPr lang="en-US" sz="2600" b="1" dirty="0" smtClean="0">
                <a:latin typeface="Times New Roman" pitchFamily="18" charset="0"/>
                <a:cs typeface="Times New Roman" pitchFamily="18" charset="0"/>
              </a:rPr>
              <a:t> Smaller plants and new trees grow by the side of the rivers. When a tree falls down, new plants can grow in the space. Once there were a lot of rain forests. Now there aren‘t  many. They are disappearing quickly. </a:t>
            </a:r>
          </a:p>
          <a:p>
            <a:endParaRPr lang="en-US" dirty="0"/>
          </a:p>
          <a:p>
            <a:r>
              <a:rPr lang="en-US" sz="2400" b="1" dirty="0" smtClean="0">
                <a:latin typeface="Times New Roman" pitchFamily="18" charset="0"/>
                <a:cs typeface="Times New Roman" pitchFamily="18" charset="0"/>
              </a:rPr>
              <a:t>dead – </a:t>
            </a:r>
            <a:r>
              <a:rPr lang="ru-RU" sz="2400" b="1" dirty="0" smtClean="0">
                <a:latin typeface="Times New Roman" pitchFamily="18" charset="0"/>
                <a:cs typeface="Times New Roman" pitchFamily="18" charset="0"/>
              </a:rPr>
              <a:t>сухие</a:t>
            </a:r>
            <a:endParaRPr lang="en-US" sz="2400" b="1" dirty="0" smtClean="0">
              <a:latin typeface="Times New Roman" pitchFamily="18" charset="0"/>
              <a:cs typeface="Times New Roman" pitchFamily="18" charset="0"/>
            </a:endParaRPr>
          </a:p>
          <a:p>
            <a:r>
              <a:rPr lang="en-US" sz="2400" b="1" dirty="0">
                <a:latin typeface="Times New Roman" pitchFamily="18" charset="0"/>
                <a:cs typeface="Times New Roman" pitchFamily="18" charset="0"/>
              </a:rPr>
              <a:t>f</a:t>
            </a:r>
            <a:r>
              <a:rPr lang="en-US" sz="2400" b="1" dirty="0" smtClean="0">
                <a:latin typeface="Times New Roman" pitchFamily="18" charset="0"/>
                <a:cs typeface="Times New Roman" pitchFamily="18" charset="0"/>
              </a:rPr>
              <a:t>loor – </a:t>
            </a:r>
            <a:r>
              <a:rPr lang="ru-RU" sz="2400" b="1" dirty="0" smtClean="0">
                <a:latin typeface="Times New Roman" pitchFamily="18" charset="0"/>
                <a:cs typeface="Times New Roman" pitchFamily="18" charset="0"/>
              </a:rPr>
              <a:t>нижний ярус леса, земля</a:t>
            </a:r>
            <a:endParaRPr lang="en-US" sz="2400" b="1" dirty="0" smtClean="0">
              <a:latin typeface="Times New Roman" pitchFamily="18" charset="0"/>
              <a:cs typeface="Times New Roman" pitchFamily="18" charset="0"/>
            </a:endParaRPr>
          </a:p>
          <a:p>
            <a:r>
              <a:rPr lang="en-US" sz="2400" b="1" dirty="0">
                <a:latin typeface="Times New Roman" pitchFamily="18" charset="0"/>
                <a:cs typeface="Times New Roman" pitchFamily="18" charset="0"/>
              </a:rPr>
              <a:t>a</a:t>
            </a:r>
            <a:r>
              <a:rPr lang="en-US" sz="2400" b="1" dirty="0" smtClean="0">
                <a:latin typeface="Times New Roman" pitchFamily="18" charset="0"/>
                <a:cs typeface="Times New Roman" pitchFamily="18" charset="0"/>
              </a:rPr>
              <a:t>t the top</a:t>
            </a:r>
            <a:r>
              <a:rPr lang="ru-RU" sz="2400" b="1" dirty="0" smtClean="0">
                <a:latin typeface="Times New Roman" pitchFamily="18" charset="0"/>
                <a:cs typeface="Times New Roman" pitchFamily="18" charset="0"/>
              </a:rPr>
              <a:t> – на верхушках</a:t>
            </a:r>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canopy – </a:t>
            </a:r>
            <a:r>
              <a:rPr lang="ru-RU" sz="2400" b="1" dirty="0" smtClean="0">
                <a:latin typeface="Times New Roman" pitchFamily="18" charset="0"/>
                <a:cs typeface="Times New Roman" pitchFamily="18" charset="0"/>
              </a:rPr>
              <a:t> полог, верхний ярус леса</a:t>
            </a:r>
            <a:endParaRPr lang="en-US" sz="2400" b="1" dirty="0" smtClean="0">
              <a:latin typeface="Times New Roman" pitchFamily="18" charset="0"/>
              <a:cs typeface="Times New Roman" pitchFamily="18" charset="0"/>
            </a:endParaRPr>
          </a:p>
          <a:p>
            <a:r>
              <a:rPr lang="en-US" sz="2400" b="1" dirty="0">
                <a:latin typeface="Times New Roman" pitchFamily="18" charset="0"/>
                <a:cs typeface="Times New Roman" pitchFamily="18" charset="0"/>
              </a:rPr>
              <a:t>b</a:t>
            </a:r>
            <a:r>
              <a:rPr lang="en-US" sz="2400" b="1" dirty="0" smtClean="0">
                <a:latin typeface="Times New Roman" pitchFamily="18" charset="0"/>
                <a:cs typeface="Times New Roman" pitchFamily="18" charset="0"/>
              </a:rPr>
              <a:t>y the side of the rivers – </a:t>
            </a:r>
            <a:r>
              <a:rPr lang="ru-RU" sz="2400" b="1" dirty="0" smtClean="0">
                <a:latin typeface="Times New Roman" pitchFamily="18" charset="0"/>
                <a:cs typeface="Times New Roman" pitchFamily="18" charset="0"/>
              </a:rPr>
              <a:t>по берегам рек</a:t>
            </a:r>
            <a:endParaRPr lang="en-US" sz="2400" b="1" dirty="0" smtClean="0">
              <a:latin typeface="Times New Roman" pitchFamily="18" charset="0"/>
              <a:cs typeface="Times New Roman" pitchFamily="18" charset="0"/>
            </a:endParaRPr>
          </a:p>
          <a:p>
            <a:endParaRPr lang="ru-RU" sz="24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4797152"/>
            <a:ext cx="3217881" cy="2060849"/>
          </a:xfrm>
          <a:prstGeom prst="rect">
            <a:avLst/>
          </a:prstGeom>
        </p:spPr>
      </p:pic>
    </p:spTree>
    <p:extLst>
      <p:ext uri="{BB962C8B-B14F-4D97-AF65-F5344CB8AC3E}">
        <p14:creationId xmlns:p14="http://schemas.microsoft.com/office/powerpoint/2010/main" val="1953409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544" y="850117"/>
            <a:ext cx="8571928" cy="5258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923928" y="1268760"/>
            <a:ext cx="180020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canopy</a:t>
            </a:r>
            <a:endParaRPr lang="ru-RU" sz="2800" b="1" dirty="0">
              <a:latin typeface="Times New Roman" pitchFamily="18" charset="0"/>
              <a:cs typeface="Times New Roman" pitchFamily="18" charset="0"/>
            </a:endParaRPr>
          </a:p>
        </p:txBody>
      </p:sp>
      <p:sp>
        <p:nvSpPr>
          <p:cNvPr id="3" name="TextBox 2"/>
          <p:cNvSpPr txBox="1"/>
          <p:nvPr/>
        </p:nvSpPr>
        <p:spPr>
          <a:xfrm>
            <a:off x="3635896" y="3393790"/>
            <a:ext cx="144016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orchids</a:t>
            </a:r>
            <a:endParaRPr lang="ru-RU" sz="2800" b="1" dirty="0">
              <a:latin typeface="Times New Roman" pitchFamily="18" charset="0"/>
              <a:cs typeface="Times New Roman" pitchFamily="18" charset="0"/>
            </a:endParaRPr>
          </a:p>
        </p:txBody>
      </p:sp>
      <p:sp>
        <p:nvSpPr>
          <p:cNvPr id="4" name="TextBox 3"/>
          <p:cNvSpPr txBox="1"/>
          <p:nvPr/>
        </p:nvSpPr>
        <p:spPr>
          <a:xfrm>
            <a:off x="7020272" y="4509120"/>
            <a:ext cx="1800200" cy="461665"/>
          </a:xfrm>
          <a:prstGeom prst="rect">
            <a:avLst/>
          </a:prstGeom>
          <a:noFill/>
        </p:spPr>
        <p:txBody>
          <a:bodyPr wrap="square" rtlCol="0">
            <a:spAutoFit/>
          </a:bodyPr>
          <a:lstStyle/>
          <a:p>
            <a:r>
              <a:rPr lang="en-US" sz="2400" b="1" dirty="0">
                <a:latin typeface="Times New Roman" pitchFamily="18" charset="0"/>
                <a:cs typeface="Times New Roman" pitchFamily="18" charset="0"/>
              </a:rPr>
              <a:t>f</a:t>
            </a:r>
            <a:r>
              <a:rPr lang="en-US" sz="2400" b="1" dirty="0" smtClean="0">
                <a:latin typeface="Times New Roman" pitchFamily="18" charset="0"/>
                <a:cs typeface="Times New Roman" pitchFamily="18" charset="0"/>
              </a:rPr>
              <a:t>allen tree</a:t>
            </a:r>
            <a:endParaRPr lang="ru-RU" sz="2400" b="1" dirty="0">
              <a:latin typeface="Times New Roman" pitchFamily="18" charset="0"/>
              <a:cs typeface="Times New Roman" pitchFamily="18" charset="0"/>
            </a:endParaRPr>
          </a:p>
        </p:txBody>
      </p:sp>
      <p:sp>
        <p:nvSpPr>
          <p:cNvPr id="7" name="TextBox 6"/>
          <p:cNvSpPr txBox="1"/>
          <p:nvPr/>
        </p:nvSpPr>
        <p:spPr>
          <a:xfrm>
            <a:off x="3635896" y="5733256"/>
            <a:ext cx="1368152"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floor</a:t>
            </a:r>
            <a:endParaRPr lang="ru-RU" sz="2400" b="1" dirty="0">
              <a:latin typeface="Times New Roman" pitchFamily="18" charset="0"/>
              <a:cs typeface="Times New Roman" pitchFamily="18" charset="0"/>
            </a:endParaRPr>
          </a:p>
        </p:txBody>
      </p:sp>
      <p:sp>
        <p:nvSpPr>
          <p:cNvPr id="8" name="TextBox 7"/>
          <p:cNvSpPr txBox="1"/>
          <p:nvPr/>
        </p:nvSpPr>
        <p:spPr>
          <a:xfrm>
            <a:off x="179512" y="118373"/>
            <a:ext cx="8856984" cy="707886"/>
          </a:xfrm>
          <a:prstGeom prst="rect">
            <a:avLst/>
          </a:prstGeom>
          <a:noFill/>
        </p:spPr>
        <p:txBody>
          <a:bodyPr wrap="square" rtlCol="0">
            <a:spAutoFit/>
          </a:bodyPr>
          <a:lstStyle/>
          <a:p>
            <a:pPr algn="ctr"/>
            <a:r>
              <a:rPr lang="en-US" sz="4000" b="1" u="sng" dirty="0" smtClean="0">
                <a:solidFill>
                  <a:srgbClr val="FF0000"/>
                </a:solidFill>
                <a:latin typeface="Times New Roman" pitchFamily="18" charset="0"/>
                <a:cs typeface="Times New Roman" pitchFamily="18" charset="0"/>
              </a:rPr>
              <a:t>What do you know about rain forests?</a:t>
            </a:r>
            <a:endParaRPr lang="ru-RU" sz="4000" b="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10608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403648" y="266745"/>
            <a:ext cx="6696744" cy="707886"/>
          </a:xfrm>
          <a:prstGeom prst="rect">
            <a:avLst/>
          </a:prstGeom>
          <a:noFill/>
        </p:spPr>
        <p:txBody>
          <a:bodyPr wrap="square" rtlCol="0">
            <a:spAutoFit/>
          </a:bodyPr>
          <a:lstStyle/>
          <a:p>
            <a:pPr algn="ctr"/>
            <a:r>
              <a:rPr lang="en-US" sz="4000" b="1" dirty="0" smtClean="0">
                <a:solidFill>
                  <a:srgbClr val="FF0000"/>
                </a:solidFill>
                <a:latin typeface="Times New Roman" pitchFamily="18" charset="0"/>
                <a:cs typeface="Times New Roman" pitchFamily="18" charset="0"/>
              </a:rPr>
              <a:t>Answer the questions, please!</a:t>
            </a:r>
            <a:endParaRPr lang="ru-RU" sz="4000" b="1" dirty="0">
              <a:solidFill>
                <a:srgbClr val="FF0000"/>
              </a:solidFill>
              <a:latin typeface="Times New Roman" pitchFamily="18" charset="0"/>
              <a:cs typeface="Times New Roman" pitchFamily="18" charset="0"/>
            </a:endParaRPr>
          </a:p>
        </p:txBody>
      </p:sp>
      <p:sp>
        <p:nvSpPr>
          <p:cNvPr id="4" name="TextBox 3"/>
          <p:cNvSpPr txBox="1"/>
          <p:nvPr/>
        </p:nvSpPr>
        <p:spPr>
          <a:xfrm>
            <a:off x="259129" y="988098"/>
            <a:ext cx="8640960" cy="2677656"/>
          </a:xfrm>
          <a:prstGeom prst="rect">
            <a:avLst/>
          </a:prstGeom>
          <a:noFill/>
        </p:spPr>
        <p:txBody>
          <a:bodyPr wrap="square" rtlCol="0">
            <a:spAutoFit/>
          </a:bodyPr>
          <a:lstStyle/>
          <a:p>
            <a:pPr marL="342900" indent="-342900">
              <a:buAutoNum type="arabicPeriod"/>
            </a:pPr>
            <a:r>
              <a:rPr lang="en-US" sz="2800" b="1" dirty="0" smtClean="0">
                <a:latin typeface="Times New Roman" pitchFamily="18" charset="0"/>
                <a:cs typeface="Times New Roman" pitchFamily="18" charset="0"/>
              </a:rPr>
              <a:t>Are there any rain forests in Russia?</a:t>
            </a:r>
          </a:p>
          <a:p>
            <a:pPr marL="342900" indent="-342900">
              <a:buAutoNum type="arabicPeriod"/>
            </a:pPr>
            <a:r>
              <a:rPr lang="en-US" sz="2800" b="1" dirty="0" smtClean="0">
                <a:latin typeface="Times New Roman" pitchFamily="18" charset="0"/>
                <a:cs typeface="Times New Roman" pitchFamily="18" charset="0"/>
              </a:rPr>
              <a:t>What‘s  the weather like in the rain forest?</a:t>
            </a:r>
          </a:p>
          <a:p>
            <a:pPr marL="342900" indent="-342900">
              <a:buAutoNum type="arabicPeriod"/>
            </a:pPr>
            <a:r>
              <a:rPr lang="en-US" sz="2800" b="1" dirty="0" smtClean="0">
                <a:latin typeface="Times New Roman" pitchFamily="18" charset="0"/>
                <a:cs typeface="Times New Roman" pitchFamily="18" charset="0"/>
              </a:rPr>
              <a:t>How tall are some trees in the rain forest?</a:t>
            </a:r>
          </a:p>
          <a:p>
            <a:pPr marL="342900" indent="-342900">
              <a:buAutoNum type="arabicPeriod"/>
            </a:pPr>
            <a:r>
              <a:rPr lang="en-US" sz="2800" b="1" dirty="0" smtClean="0">
                <a:latin typeface="Times New Roman" pitchFamily="18" charset="0"/>
                <a:cs typeface="Times New Roman" pitchFamily="18" charset="0"/>
              </a:rPr>
              <a:t>Are the leaves at the top of  the trees thick?</a:t>
            </a:r>
          </a:p>
          <a:p>
            <a:pPr marL="342900" indent="-342900">
              <a:buFontTx/>
              <a:buAutoNum type="arabicPeriod"/>
            </a:pPr>
            <a:r>
              <a:rPr lang="en-US" sz="2800" b="1" dirty="0">
                <a:latin typeface="Times New Roman" pitchFamily="18" charset="0"/>
                <a:cs typeface="Times New Roman" pitchFamily="18" charset="0"/>
              </a:rPr>
              <a:t>Do orchids grow on the floor of the rain forest?</a:t>
            </a:r>
          </a:p>
          <a:p>
            <a:endParaRPr lang="ru-RU" sz="2800" b="1" dirty="0">
              <a:latin typeface="Times New Roman" pitchFamily="18" charset="0"/>
              <a:cs typeface="Times New Roman" pitchFamily="18" charset="0"/>
            </a:endParaRPr>
          </a:p>
        </p:txBody>
      </p:sp>
      <p:sp>
        <p:nvSpPr>
          <p:cNvPr id="5" name="TextBox 4"/>
          <p:cNvSpPr txBox="1"/>
          <p:nvPr/>
        </p:nvSpPr>
        <p:spPr>
          <a:xfrm>
            <a:off x="259129" y="3645024"/>
            <a:ext cx="8203682" cy="4093428"/>
          </a:xfrm>
          <a:prstGeom prst="rect">
            <a:avLst/>
          </a:prstGeom>
          <a:noFill/>
        </p:spPr>
        <p:txBody>
          <a:bodyPr wrap="square" rtlCol="0">
            <a:spAutoFit/>
          </a:bodyPr>
          <a:lstStyle/>
          <a:p>
            <a:pPr algn="ctr"/>
            <a:r>
              <a:rPr lang="en-US" sz="2800" b="1" dirty="0" smtClean="0">
                <a:solidFill>
                  <a:srgbClr val="FF0000"/>
                </a:solidFill>
                <a:latin typeface="Times New Roman" pitchFamily="18" charset="0"/>
                <a:cs typeface="Times New Roman" pitchFamily="18" charset="0"/>
              </a:rPr>
              <a:t>ANSWERS</a:t>
            </a:r>
          </a:p>
          <a:p>
            <a:pPr marL="342900" indent="-342900">
              <a:buAutoNum type="arabicPeriod"/>
            </a:pPr>
            <a:r>
              <a:rPr lang="en-US" sz="2800" b="1" dirty="0" smtClean="0">
                <a:latin typeface="Times New Roman" pitchFamily="18" charset="0"/>
                <a:cs typeface="Times New Roman" pitchFamily="18" charset="0"/>
              </a:rPr>
              <a:t>No, there are not.</a:t>
            </a:r>
          </a:p>
          <a:p>
            <a:pPr marL="342900" indent="-342900">
              <a:buAutoNum type="arabicPeriod"/>
            </a:pPr>
            <a:r>
              <a:rPr lang="en-US" sz="2800" b="1" dirty="0">
                <a:latin typeface="Times New Roman" pitchFamily="18" charset="0"/>
                <a:cs typeface="Times New Roman" pitchFamily="18" charset="0"/>
              </a:rPr>
              <a:t>The weather in the tropics is very hot and wet</a:t>
            </a:r>
            <a:r>
              <a:rPr lang="en-US" sz="2800" b="1" dirty="0" smtClean="0">
                <a:latin typeface="Times New Roman" pitchFamily="18" charset="0"/>
                <a:cs typeface="Times New Roman" pitchFamily="18" charset="0"/>
              </a:rPr>
              <a:t>.</a:t>
            </a:r>
          </a:p>
          <a:p>
            <a:pPr marL="342900" indent="-342900">
              <a:buAutoNum type="arabicPeriod"/>
            </a:pPr>
            <a:r>
              <a:rPr lang="en-US" sz="2800" b="1" dirty="0">
                <a:latin typeface="Times New Roman" pitchFamily="18" charset="0"/>
                <a:cs typeface="Times New Roman" pitchFamily="18" charset="0"/>
              </a:rPr>
              <a:t>Some trees are seventy </a:t>
            </a:r>
            <a:r>
              <a:rPr lang="en-US" sz="2800" b="1" dirty="0" smtClean="0">
                <a:latin typeface="Times New Roman" pitchFamily="18" charset="0"/>
                <a:cs typeface="Times New Roman" pitchFamily="18" charset="0"/>
              </a:rPr>
              <a:t>meters </a:t>
            </a:r>
            <a:r>
              <a:rPr lang="en-US" sz="2800" b="1" dirty="0">
                <a:latin typeface="Times New Roman" pitchFamily="18" charset="0"/>
                <a:cs typeface="Times New Roman" pitchFamily="18" charset="0"/>
              </a:rPr>
              <a:t>tall</a:t>
            </a:r>
            <a:r>
              <a:rPr lang="en-US" sz="2800" b="1" dirty="0" smtClean="0">
                <a:latin typeface="Times New Roman" pitchFamily="18" charset="0"/>
                <a:cs typeface="Times New Roman" pitchFamily="18" charset="0"/>
              </a:rPr>
              <a:t>.</a:t>
            </a:r>
          </a:p>
          <a:p>
            <a:pPr marL="342900" indent="-342900">
              <a:buAutoNum type="arabicPeriod"/>
            </a:pPr>
            <a:r>
              <a:rPr lang="en-US" sz="2800" b="1" dirty="0" smtClean="0">
                <a:latin typeface="Times New Roman" pitchFamily="18" charset="0"/>
                <a:cs typeface="Times New Roman" pitchFamily="18" charset="0"/>
              </a:rPr>
              <a:t>The </a:t>
            </a:r>
            <a:r>
              <a:rPr lang="en-US" sz="2800" b="1" dirty="0">
                <a:latin typeface="Times New Roman" pitchFamily="18" charset="0"/>
                <a:cs typeface="Times New Roman" pitchFamily="18" charset="0"/>
              </a:rPr>
              <a:t>leaves at the top of the trees are very thick</a:t>
            </a:r>
            <a:r>
              <a:rPr lang="en-US" sz="2800" b="1" dirty="0" smtClean="0">
                <a:latin typeface="Times New Roman" pitchFamily="18" charset="0"/>
                <a:cs typeface="Times New Roman" pitchFamily="18" charset="0"/>
              </a:rPr>
              <a:t>.</a:t>
            </a:r>
          </a:p>
          <a:p>
            <a:pPr marL="342900" indent="-342900">
              <a:buFontTx/>
              <a:buAutoNum type="arabicPeriod"/>
            </a:pPr>
            <a:r>
              <a:rPr lang="en-US" sz="2800" b="1" dirty="0">
                <a:latin typeface="Times New Roman" pitchFamily="18" charset="0"/>
                <a:cs typeface="Times New Roman" pitchFamily="18" charset="0"/>
              </a:rPr>
              <a:t>Orchids grow on the tree trunks in the canopy.</a:t>
            </a:r>
          </a:p>
          <a:p>
            <a:pPr marL="342900" indent="-342900">
              <a:buAutoNum type="arabicPeriod"/>
            </a:pPr>
            <a:endParaRPr lang="en-US" sz="2800" b="1" dirty="0" smtClean="0">
              <a:latin typeface="Times New Roman" pitchFamily="18" charset="0"/>
              <a:cs typeface="Times New Roman" pitchFamily="18" charset="0"/>
            </a:endParaRPr>
          </a:p>
          <a:p>
            <a:pPr marL="342900" indent="-342900">
              <a:buAutoNum type="arabicPeriod"/>
            </a:pPr>
            <a:endParaRPr lang="en-US" sz="2800" b="1" dirty="0" smtClean="0">
              <a:latin typeface="Times New Roman" pitchFamily="18" charset="0"/>
              <a:cs typeface="Times New Roman" pitchFamily="18" charset="0"/>
            </a:endParaRPr>
          </a:p>
          <a:p>
            <a:pPr marL="342900" indent="-342900">
              <a:buAutoNum type="arabicPeriod"/>
            </a:pPr>
            <a:endParaRPr lang="en-US" dirty="0" smtClean="0"/>
          </a:p>
          <a:p>
            <a:pPr marL="342900" indent="-342900">
              <a:buAutoNum type="arabicPeriod"/>
            </a:pPr>
            <a:endParaRPr lang="ru-RU" dirty="0"/>
          </a:p>
        </p:txBody>
      </p:sp>
    </p:spTree>
    <p:extLst>
      <p:ext uri="{BB962C8B-B14F-4D97-AF65-F5344CB8AC3E}">
        <p14:creationId xmlns:p14="http://schemas.microsoft.com/office/powerpoint/2010/main" val="328823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 calcmode="lin" valueType="num">
                                      <p:cBhvr additive="base">
                                        <p:cTn id="30"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3573016"/>
            <a:ext cx="2998185" cy="2232248"/>
          </a:xfrm>
          <a:prstGeom prst="rect">
            <a:avLst/>
          </a:prstGeom>
        </p:spPr>
      </p:pic>
      <p:pic>
        <p:nvPicPr>
          <p:cNvPr id="3" name="Рисунок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52120" y="771524"/>
            <a:ext cx="2941315" cy="2262157"/>
          </a:xfrm>
          <a:prstGeom prst="rect">
            <a:avLst/>
          </a:prstGeom>
        </p:spPr>
      </p:pic>
      <p:sp>
        <p:nvSpPr>
          <p:cNvPr id="4" name="TextBox 3"/>
          <p:cNvSpPr txBox="1"/>
          <p:nvPr/>
        </p:nvSpPr>
        <p:spPr>
          <a:xfrm>
            <a:off x="683568" y="771525"/>
            <a:ext cx="4680520" cy="4524315"/>
          </a:xfrm>
          <a:prstGeom prst="rect">
            <a:avLst/>
          </a:prstGeom>
          <a:noFill/>
        </p:spPr>
        <p:txBody>
          <a:bodyPr wrap="square" rtlCol="0">
            <a:spAutoFit/>
          </a:bodyPr>
          <a:lstStyle/>
          <a:p>
            <a:r>
              <a:rPr lang="en-US" sz="3600" b="1" dirty="0" smtClean="0">
                <a:latin typeface="Times New Roman" pitchFamily="18" charset="0"/>
                <a:cs typeface="Times New Roman" pitchFamily="18" charset="0"/>
              </a:rPr>
              <a:t>There are lots of beautiful birds in the rain forest.</a:t>
            </a:r>
          </a:p>
          <a:p>
            <a:r>
              <a:rPr lang="en-US" sz="3600" b="1" dirty="0" smtClean="0">
                <a:latin typeface="Times New Roman" pitchFamily="18" charset="0"/>
                <a:cs typeface="Times New Roman" pitchFamily="18" charset="0"/>
              </a:rPr>
              <a:t>They are in danger because people sometimes</a:t>
            </a:r>
          </a:p>
          <a:p>
            <a:r>
              <a:rPr lang="en-US" sz="3600" b="1" dirty="0">
                <a:latin typeface="Times New Roman" pitchFamily="18" charset="0"/>
                <a:cs typeface="Times New Roman" pitchFamily="18" charset="0"/>
              </a:rPr>
              <a:t>c</a:t>
            </a:r>
            <a:r>
              <a:rPr lang="en-US" sz="3600" b="1" dirty="0" smtClean="0">
                <a:latin typeface="Times New Roman" pitchFamily="18" charset="0"/>
                <a:cs typeface="Times New Roman" pitchFamily="18" charset="0"/>
              </a:rPr>
              <a:t>atch them and sell them for pets</a:t>
            </a:r>
            <a:r>
              <a:rPr lang="en-US"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2072332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3717032"/>
            <a:ext cx="3172197" cy="2232248"/>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836712"/>
            <a:ext cx="3172197" cy="2232248"/>
          </a:xfrm>
          <a:prstGeom prst="rect">
            <a:avLst/>
          </a:prstGeom>
        </p:spPr>
      </p:pic>
      <p:sp>
        <p:nvSpPr>
          <p:cNvPr id="4" name="TextBox 3"/>
          <p:cNvSpPr txBox="1"/>
          <p:nvPr/>
        </p:nvSpPr>
        <p:spPr>
          <a:xfrm>
            <a:off x="467544" y="692696"/>
            <a:ext cx="5040560" cy="4401205"/>
          </a:xfrm>
          <a:prstGeom prst="rect">
            <a:avLst/>
          </a:prstGeom>
          <a:noFill/>
        </p:spPr>
        <p:txBody>
          <a:bodyPr wrap="square" rtlCol="0">
            <a:spAutoFit/>
          </a:bodyPr>
          <a:lstStyle/>
          <a:p>
            <a:r>
              <a:rPr lang="en-US" sz="4000" b="1" dirty="0" smtClean="0">
                <a:latin typeface="Times New Roman" pitchFamily="18" charset="0"/>
                <a:cs typeface="Times New Roman" pitchFamily="18" charset="0"/>
              </a:rPr>
              <a:t>Leopards are very beautiful.</a:t>
            </a:r>
          </a:p>
          <a:p>
            <a:endParaRPr lang="en-US" sz="4000" b="1" dirty="0" smtClean="0">
              <a:latin typeface="Times New Roman" pitchFamily="18" charset="0"/>
              <a:cs typeface="Times New Roman" pitchFamily="18" charset="0"/>
            </a:endParaRPr>
          </a:p>
          <a:p>
            <a:r>
              <a:rPr lang="en-US" sz="4000" b="1" dirty="0" smtClean="0">
                <a:latin typeface="Times New Roman" pitchFamily="18" charset="0"/>
                <a:cs typeface="Times New Roman" pitchFamily="18" charset="0"/>
              </a:rPr>
              <a:t>They are in danger because  some people kill them for their fur.</a:t>
            </a:r>
          </a:p>
          <a:p>
            <a:endParaRPr lang="ru-RU" sz="4000" b="1" dirty="0">
              <a:latin typeface="Times New Roman" pitchFamily="18" charset="0"/>
              <a:cs typeface="Times New Roman" pitchFamily="18" charset="0"/>
            </a:endParaRPr>
          </a:p>
        </p:txBody>
      </p:sp>
      <p:sp>
        <p:nvSpPr>
          <p:cNvPr id="5" name="TextBox 4"/>
          <p:cNvSpPr txBox="1"/>
          <p:nvPr/>
        </p:nvSpPr>
        <p:spPr>
          <a:xfrm>
            <a:off x="467544" y="5093901"/>
            <a:ext cx="3240360" cy="1569660"/>
          </a:xfrm>
          <a:prstGeom prst="rect">
            <a:avLst/>
          </a:prstGeom>
          <a:noFill/>
        </p:spPr>
        <p:txBody>
          <a:bodyPr wrap="square" rtlCol="0">
            <a:spAutoFit/>
          </a:bodyPr>
          <a:lstStyle/>
          <a:p>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fur – </a:t>
            </a:r>
            <a:r>
              <a:rPr lang="ru-RU" sz="3200" b="1" dirty="0" smtClean="0">
                <a:latin typeface="Times New Roman" pitchFamily="18" charset="0"/>
                <a:cs typeface="Times New Roman" pitchFamily="18" charset="0"/>
              </a:rPr>
              <a:t>мех</a:t>
            </a:r>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kill - </a:t>
            </a:r>
            <a:r>
              <a:rPr lang="ru-RU" sz="3200" b="1" dirty="0" smtClean="0">
                <a:latin typeface="Times New Roman" pitchFamily="18" charset="0"/>
                <a:cs typeface="Times New Roman" pitchFamily="18" charset="0"/>
              </a:rPr>
              <a:t>убивать</a:t>
            </a:r>
            <a:endParaRPr lang="en-US" sz="32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193297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5" y="3429000"/>
            <a:ext cx="3707905" cy="3429000"/>
          </a:xfrm>
          <a:prstGeom prst="rect">
            <a:avLst/>
          </a:prstGeom>
        </p:spPr>
      </p:pic>
      <p:sp>
        <p:nvSpPr>
          <p:cNvPr id="3" name="TextBox 2"/>
          <p:cNvSpPr txBox="1"/>
          <p:nvPr/>
        </p:nvSpPr>
        <p:spPr>
          <a:xfrm>
            <a:off x="493231" y="3284984"/>
            <a:ext cx="3862745" cy="3416320"/>
          </a:xfrm>
          <a:prstGeom prst="rect">
            <a:avLst/>
          </a:prstGeom>
          <a:noFill/>
        </p:spPr>
        <p:txBody>
          <a:bodyPr wrap="square" rtlCol="0">
            <a:spAutoFit/>
          </a:bodyPr>
          <a:lstStyle/>
          <a:p>
            <a:r>
              <a:rPr lang="en-US" sz="3600" b="1" dirty="0" smtClean="0">
                <a:latin typeface="Times New Roman" pitchFamily="18" charset="0"/>
                <a:cs typeface="Times New Roman" pitchFamily="18" charset="0"/>
              </a:rPr>
              <a:t>This frog lives in trees.</a:t>
            </a:r>
          </a:p>
          <a:p>
            <a:r>
              <a:rPr lang="en-US" sz="3600" b="1" dirty="0" smtClean="0">
                <a:latin typeface="Times New Roman" pitchFamily="18" charset="0"/>
                <a:cs typeface="Times New Roman" pitchFamily="18" charset="0"/>
              </a:rPr>
              <a:t>It uses suckers on its feet</a:t>
            </a:r>
          </a:p>
          <a:p>
            <a:r>
              <a:rPr lang="en-US" sz="3600" b="1" dirty="0">
                <a:latin typeface="Times New Roman" pitchFamily="18" charset="0"/>
                <a:cs typeface="Times New Roman" pitchFamily="18" charset="0"/>
              </a:rPr>
              <a:t>t</a:t>
            </a:r>
            <a:r>
              <a:rPr lang="en-US" sz="3600" b="1" dirty="0" smtClean="0">
                <a:latin typeface="Times New Roman" pitchFamily="18" charset="0"/>
                <a:cs typeface="Times New Roman" pitchFamily="18" charset="0"/>
              </a:rPr>
              <a:t>o hold on to the leaves.</a:t>
            </a:r>
            <a:endParaRPr lang="ru-RU" sz="3600" b="1" dirty="0">
              <a:latin typeface="Times New Roman" pitchFamily="18" charset="0"/>
              <a:cs typeface="Times New Roman" pitchFamily="18"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6095" y="0"/>
            <a:ext cx="3713197" cy="2996952"/>
          </a:xfrm>
          <a:prstGeom prst="rect">
            <a:avLst/>
          </a:prstGeom>
        </p:spPr>
      </p:pic>
      <p:sp>
        <p:nvSpPr>
          <p:cNvPr id="5" name="TextBox 4"/>
          <p:cNvSpPr txBox="1"/>
          <p:nvPr/>
        </p:nvSpPr>
        <p:spPr>
          <a:xfrm>
            <a:off x="493230" y="404664"/>
            <a:ext cx="4942865" cy="2308324"/>
          </a:xfrm>
          <a:prstGeom prst="rect">
            <a:avLst/>
          </a:prstGeom>
          <a:noFill/>
        </p:spPr>
        <p:txBody>
          <a:bodyPr wrap="square" rtlCol="0">
            <a:spAutoFit/>
          </a:bodyPr>
          <a:lstStyle/>
          <a:p>
            <a:r>
              <a:rPr lang="en-US" sz="3600" b="1" dirty="0" smtClean="0">
                <a:latin typeface="Times New Roman" pitchFamily="18" charset="0"/>
                <a:cs typeface="Times New Roman" pitchFamily="18" charset="0"/>
              </a:rPr>
              <a:t>This flying squirrel lives in the canopy </a:t>
            </a:r>
          </a:p>
          <a:p>
            <a:r>
              <a:rPr lang="en-US" sz="3600" b="1" dirty="0" smtClean="0">
                <a:latin typeface="Times New Roman" pitchFamily="18" charset="0"/>
                <a:cs typeface="Times New Roman" pitchFamily="18" charset="0"/>
              </a:rPr>
              <a:t>of the rain forest. It </a:t>
            </a:r>
            <a:r>
              <a:rPr lang="ru-RU" sz="3600" b="1" dirty="0" smtClean="0">
                <a:latin typeface="Times New Roman" pitchFamily="18" charset="0"/>
                <a:cs typeface="Times New Roman" pitchFamily="18" charset="0"/>
              </a:rPr>
              <a:t>«</a:t>
            </a:r>
            <a:r>
              <a:rPr lang="en-US" sz="3600" b="1" dirty="0" smtClean="0">
                <a:latin typeface="Times New Roman" pitchFamily="18" charset="0"/>
                <a:cs typeface="Times New Roman" pitchFamily="18" charset="0"/>
              </a:rPr>
              <a:t>flies</a:t>
            </a:r>
            <a:r>
              <a:rPr lang="ru-RU"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from tree to tree.</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291443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560837" y="188640"/>
            <a:ext cx="8064896" cy="1231106"/>
          </a:xfrm>
          <a:prstGeom prst="rect">
            <a:avLst/>
          </a:prstGeom>
          <a:noFill/>
        </p:spPr>
        <p:txBody>
          <a:bodyPr wrap="square" rtlCol="0">
            <a:spAutoFit/>
          </a:bodyPr>
          <a:lstStyle/>
          <a:p>
            <a:pPr algn="ctr"/>
            <a:r>
              <a:rPr lang="en-US" sz="4000" b="1" dirty="0" smtClean="0">
                <a:solidFill>
                  <a:srgbClr val="FF0000"/>
                </a:solidFill>
                <a:latin typeface="Times New Roman" pitchFamily="18" charset="0"/>
                <a:cs typeface="Times New Roman" pitchFamily="18" charset="0"/>
              </a:rPr>
              <a:t>Why? Because…</a:t>
            </a:r>
          </a:p>
          <a:p>
            <a:pPr algn="ctr"/>
            <a:r>
              <a:rPr lang="en-US" sz="3400" b="1" u="sng" dirty="0" smtClean="0">
                <a:latin typeface="Times New Roman" pitchFamily="18" charset="0"/>
                <a:cs typeface="Times New Roman" pitchFamily="18" charset="0"/>
              </a:rPr>
              <a:t>Read the questions and find the answers.</a:t>
            </a:r>
            <a:endParaRPr lang="ru-RU" sz="3400" b="1" u="sng" dirty="0">
              <a:latin typeface="Times New Roman" pitchFamily="18" charset="0"/>
              <a:cs typeface="Times New Roman" pitchFamily="18" charset="0"/>
            </a:endParaRPr>
          </a:p>
        </p:txBody>
      </p:sp>
      <p:sp>
        <p:nvSpPr>
          <p:cNvPr id="3" name="TextBox 2"/>
          <p:cNvSpPr txBox="1"/>
          <p:nvPr/>
        </p:nvSpPr>
        <p:spPr>
          <a:xfrm>
            <a:off x="366098" y="1484784"/>
            <a:ext cx="8259635" cy="2554545"/>
          </a:xfrm>
          <a:prstGeom prst="rect">
            <a:avLst/>
          </a:prstGeom>
          <a:noFill/>
        </p:spPr>
        <p:txBody>
          <a:bodyPr wrap="square" rtlCol="0">
            <a:spAutoFit/>
          </a:bodyPr>
          <a:lstStyle/>
          <a:p>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Why do some people kill leopards?</a:t>
            </a:r>
          </a:p>
          <a:p>
            <a:r>
              <a:rPr lang="en-US" sz="3200" b="1" dirty="0" smtClean="0">
                <a:latin typeface="Times New Roman" pitchFamily="18" charset="0"/>
                <a:cs typeface="Times New Roman" pitchFamily="18" charset="0"/>
              </a:rPr>
              <a:t>Why do hunters catch birds in the rain forest?</a:t>
            </a:r>
          </a:p>
          <a:p>
            <a:r>
              <a:rPr lang="en-US" sz="3200" b="1" dirty="0" smtClean="0">
                <a:latin typeface="Times New Roman" pitchFamily="18" charset="0"/>
                <a:cs typeface="Times New Roman" pitchFamily="18" charset="0"/>
              </a:rPr>
              <a:t>Why do some frogs have special feet</a:t>
            </a:r>
            <a:r>
              <a:rPr lang="en-US" sz="3200" b="1" dirty="0" smtClean="0">
                <a:latin typeface="Times New Roman" pitchFamily="18" charset="0"/>
                <a:cs typeface="Times New Roman" pitchFamily="18" charset="0"/>
              </a:rPr>
              <a:t>?</a:t>
            </a:r>
          </a:p>
          <a:p>
            <a:r>
              <a:rPr lang="en-US" sz="3200" b="1" dirty="0" smtClean="0">
                <a:latin typeface="Times New Roman" pitchFamily="18" charset="0"/>
                <a:cs typeface="Times New Roman" pitchFamily="18" charset="0"/>
              </a:rPr>
              <a:t>Why do some squirrels </a:t>
            </a:r>
            <a:r>
              <a:rPr lang="ru-RU"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fly</a:t>
            </a:r>
            <a:r>
              <a:rPr lang="ru-RU"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endParaRPr lang="ru-RU" sz="3200" b="1" dirty="0">
              <a:latin typeface="Times New Roman" pitchFamily="18" charset="0"/>
              <a:cs typeface="Times New Roman" pitchFamily="18" charset="0"/>
            </a:endParaRPr>
          </a:p>
        </p:txBody>
      </p:sp>
      <p:sp>
        <p:nvSpPr>
          <p:cNvPr id="4" name="TextBox 3"/>
          <p:cNvSpPr txBox="1"/>
          <p:nvPr/>
        </p:nvSpPr>
        <p:spPr>
          <a:xfrm>
            <a:off x="971600" y="4221088"/>
            <a:ext cx="7992888" cy="255454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Because they need to </a:t>
            </a:r>
            <a:r>
              <a:rPr lang="en-US" sz="3200" b="1" dirty="0">
                <a:latin typeface="Times New Roman" pitchFamily="18" charset="0"/>
                <a:cs typeface="Times New Roman" pitchFamily="18" charset="0"/>
              </a:rPr>
              <a:t>hold on to the leaves</a:t>
            </a:r>
            <a:r>
              <a:rPr lang="en-US" sz="3200" b="1" dirty="0" smtClean="0">
                <a:latin typeface="Times New Roman" pitchFamily="18" charset="0"/>
                <a:cs typeface="Times New Roman" pitchFamily="18" charset="0"/>
              </a:rPr>
              <a:t>.</a:t>
            </a:r>
          </a:p>
          <a:p>
            <a:r>
              <a:rPr lang="en-US" sz="3200" b="1" dirty="0" smtClean="0">
                <a:latin typeface="Times New Roman" pitchFamily="18" charset="0"/>
                <a:cs typeface="Times New Roman" pitchFamily="18" charset="0"/>
              </a:rPr>
              <a:t>Because they want their fur</a:t>
            </a:r>
            <a:r>
              <a:rPr lang="en-US" sz="3200" b="1" dirty="0" smtClean="0">
                <a:latin typeface="Times New Roman" pitchFamily="18" charset="0"/>
                <a:cs typeface="Times New Roman" pitchFamily="18" charset="0"/>
              </a:rPr>
              <a:t>.</a:t>
            </a:r>
            <a:endParaRPr lang="ru-RU"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Because they need to move from </a:t>
            </a:r>
            <a:r>
              <a:rPr lang="en-US" sz="3200" b="1" dirty="0">
                <a:latin typeface="Times New Roman" pitchFamily="18" charset="0"/>
                <a:cs typeface="Times New Roman" pitchFamily="18" charset="0"/>
              </a:rPr>
              <a:t>tree to </a:t>
            </a:r>
            <a:r>
              <a:rPr lang="en-US" sz="3200" b="1" dirty="0" smtClean="0">
                <a:latin typeface="Times New Roman" pitchFamily="18" charset="0"/>
                <a:cs typeface="Times New Roman" pitchFamily="18" charset="0"/>
              </a:rPr>
              <a:t>tree.</a:t>
            </a:r>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Because they want to sell them.</a:t>
            </a:r>
            <a:endParaRPr lang="ru-RU" sz="3200" b="1" dirty="0" smtClean="0">
              <a:latin typeface="Times New Roman" pitchFamily="18" charset="0"/>
              <a:cs typeface="Times New Roman" pitchFamily="18" charset="0"/>
            </a:endParaRPr>
          </a:p>
          <a:p>
            <a:endParaRPr lang="ru-RU"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250986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
              <a:srgbClr val="92D050"/>
            </a:gs>
            <a:gs pos="9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899592" y="332656"/>
            <a:ext cx="7704856" cy="646331"/>
          </a:xfrm>
          <a:prstGeom prst="rect">
            <a:avLst/>
          </a:prstGeom>
          <a:noFill/>
        </p:spPr>
        <p:txBody>
          <a:bodyPr wrap="square" rtlCol="0">
            <a:spAutoFit/>
          </a:bodyPr>
          <a:lstStyle/>
          <a:p>
            <a:pPr algn="ctr"/>
            <a:r>
              <a:rPr lang="en-US" sz="3600" b="1" dirty="0" smtClean="0">
                <a:solidFill>
                  <a:srgbClr val="FF0000"/>
                </a:solidFill>
                <a:latin typeface="Times New Roman" pitchFamily="18" charset="0"/>
                <a:cs typeface="Times New Roman" pitchFamily="18" charset="0"/>
              </a:rPr>
              <a:t>Write down your homework</a:t>
            </a:r>
            <a:endParaRPr lang="ru-RU" sz="3600" b="1" dirty="0">
              <a:solidFill>
                <a:srgbClr val="FF0000"/>
              </a:solidFill>
              <a:latin typeface="Times New Roman" pitchFamily="18" charset="0"/>
              <a:cs typeface="Times New Roman" pitchFamily="18" charset="0"/>
            </a:endParaRPr>
          </a:p>
        </p:txBody>
      </p:sp>
      <p:sp>
        <p:nvSpPr>
          <p:cNvPr id="7" name="TextBox 6"/>
          <p:cNvSpPr txBox="1"/>
          <p:nvPr/>
        </p:nvSpPr>
        <p:spPr>
          <a:xfrm>
            <a:off x="755576" y="1340768"/>
            <a:ext cx="7488832" cy="3046988"/>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 Ex.4 p. 69. A project.</a:t>
            </a:r>
          </a:p>
          <a:p>
            <a:r>
              <a:rPr lang="en-US" sz="3200" b="1" dirty="0" smtClean="0">
                <a:latin typeface="Times New Roman" pitchFamily="18" charset="0"/>
                <a:cs typeface="Times New Roman" pitchFamily="18" charset="0"/>
              </a:rPr>
              <a:t>Why are forests </a:t>
            </a:r>
            <a:r>
              <a:rPr lang="en-US" sz="3200" b="1" dirty="0">
                <a:latin typeface="Times New Roman" pitchFamily="18" charset="0"/>
                <a:cs typeface="Times New Roman" pitchFamily="18" charset="0"/>
              </a:rPr>
              <a:t>disappearing </a:t>
            </a:r>
            <a:r>
              <a:rPr lang="en-US" sz="3200" b="1" dirty="0" smtClean="0">
                <a:latin typeface="Times New Roman" pitchFamily="18" charset="0"/>
                <a:cs typeface="Times New Roman" pitchFamily="18" charset="0"/>
              </a:rPr>
              <a:t>quickly?  Write about it.</a:t>
            </a:r>
          </a:p>
          <a:p>
            <a:r>
              <a:rPr lang="en-US" sz="3200" b="1" dirty="0" smtClean="0">
                <a:latin typeface="Times New Roman" pitchFamily="18" charset="0"/>
                <a:cs typeface="Times New Roman" pitchFamily="18" charset="0"/>
              </a:rPr>
              <a:t>What animals are in danger in Russia? Write about them. Draw pictures and collect photos for your project.</a:t>
            </a:r>
            <a:endParaRPr lang="ru-RU" sz="3200" b="1" dirty="0">
              <a:latin typeface="Times New Roman" pitchFamily="18" charset="0"/>
              <a:cs typeface="Times New Roman" pitchFamily="18" charset="0"/>
            </a:endParaRPr>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7" y="4387757"/>
            <a:ext cx="3347864" cy="2470244"/>
          </a:xfrm>
          <a:prstGeom prst="rect">
            <a:avLst/>
          </a:prstGeom>
        </p:spPr>
      </p:pic>
      <p:sp>
        <p:nvSpPr>
          <p:cNvPr id="10" name="TextBox 9"/>
          <p:cNvSpPr txBox="1"/>
          <p:nvPr/>
        </p:nvSpPr>
        <p:spPr>
          <a:xfrm rot="20342190">
            <a:off x="899592" y="5013176"/>
            <a:ext cx="3600400" cy="830997"/>
          </a:xfrm>
          <a:prstGeom prst="rect">
            <a:avLst/>
          </a:prstGeom>
          <a:noFill/>
        </p:spPr>
        <p:txBody>
          <a:bodyPr wrap="square" rtlCol="0">
            <a:spAutoFit/>
          </a:bodyPr>
          <a:lstStyle/>
          <a:p>
            <a:r>
              <a:rPr lang="en-US" sz="4800" b="1" dirty="0" smtClean="0">
                <a:solidFill>
                  <a:srgbClr val="009900"/>
                </a:solidFill>
                <a:latin typeface="Aharoni" pitchFamily="2" charset="-79"/>
                <a:cs typeface="Aharoni" pitchFamily="2" charset="-79"/>
              </a:rPr>
              <a:t>Goodbye!</a:t>
            </a:r>
            <a:endParaRPr lang="ru-RU" sz="4800" b="1" dirty="0">
              <a:solidFill>
                <a:srgbClr val="009900"/>
              </a:solidFill>
              <a:cs typeface="Aharoni" pitchFamily="2" charset="-79"/>
            </a:endParaRPr>
          </a:p>
        </p:txBody>
      </p:sp>
    </p:spTree>
    <p:extLst>
      <p:ext uri="{BB962C8B-B14F-4D97-AF65-F5344CB8AC3E}">
        <p14:creationId xmlns:p14="http://schemas.microsoft.com/office/powerpoint/2010/main" val="331118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TotalTime>
  <Words>526</Words>
  <Application>Microsoft Office PowerPoint</Application>
  <PresentationFormat>Экран (4:3)</PresentationFormat>
  <Paragraphs>59</Paragraphs>
  <Slides>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ОЛЬГА</dc:creator>
  <cp:lastModifiedBy>ОЛЬГА</cp:lastModifiedBy>
  <cp:revision>31</cp:revision>
  <dcterms:created xsi:type="dcterms:W3CDTF">2013-03-23T13:18:06Z</dcterms:created>
  <dcterms:modified xsi:type="dcterms:W3CDTF">2013-03-25T15:59:37Z</dcterms:modified>
</cp:coreProperties>
</file>