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60" r:id="rId2"/>
    <p:sldId id="267" r:id="rId3"/>
    <p:sldId id="266" r:id="rId4"/>
    <p:sldId id="261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CC0000"/>
    <a:srgbClr val="6600FF"/>
    <a:srgbClr val="008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960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1379" name="Текс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rgbClr val="000066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96FAD7-9E6C-44EF-B9A8-1265269DC2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" name="Picture 4" descr="http://pics.tata.ru/tata_pics/uniora/94/1205480181_0194.300x25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01613"/>
            <a:ext cx="2571750" cy="66563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97E1C-1254-41D3-97FF-AEAD92ED3B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71C81-783D-4A3D-96D0-E2DE31FF1A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C2679-38B3-4F0C-839C-80014E5585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401C8-CC63-439B-8F13-390CD6DA5D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3619F-485F-42B0-A723-7178930094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65B14-87FF-4386-A5A2-956E2C2E89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5B4F4-5C4E-463D-83C1-8BA42477E7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B395B-536E-45FA-891B-A9E021A986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FD825-A441-4602-BB09-3F35659CA7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1AF9E-04D3-48AF-A219-F7A3669E9A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03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4DAD1E-1494-4140-A9B7-92E3B74F9C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4" descr="http://pics.tata.ru/tata_pics/uniora/94/1205480181_0194.300x250.jpeg"/>
          <p:cNvPicPr>
            <a:picLocks noChangeAspect="1" noChangeArrowheads="1"/>
          </p:cNvPicPr>
          <p:nvPr/>
        </p:nvPicPr>
        <p:blipFill>
          <a:blip r:embed="rId13"/>
          <a:srcRect l="27777" r="34723"/>
          <a:stretch>
            <a:fillRect/>
          </a:stretch>
        </p:blipFill>
        <p:spPr bwMode="auto">
          <a:xfrm>
            <a:off x="142844" y="214290"/>
            <a:ext cx="500034" cy="100010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66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66CC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66CC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66CC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66CC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66CC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66CC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66CC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66CC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oport.ru/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52400"/>
            <a:ext cx="4876800" cy="33528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6666"/>
                </a:solidFill>
              </a:rPr>
              <a:t>Поиск </a:t>
            </a:r>
            <a:r>
              <a:rPr lang="en-US" sz="3600" b="1" dirty="0" smtClean="0">
                <a:solidFill>
                  <a:srgbClr val="006666"/>
                </a:solidFill>
              </a:rPr>
              <a:t/>
            </a:r>
            <a:br>
              <a:rPr lang="en-US" sz="3600" b="1" dirty="0" smtClean="0">
                <a:solidFill>
                  <a:srgbClr val="006666"/>
                </a:solidFill>
              </a:rPr>
            </a:br>
            <a:r>
              <a:rPr lang="ru-RU" sz="3600" b="1" dirty="0" smtClean="0">
                <a:solidFill>
                  <a:srgbClr val="006666"/>
                </a:solidFill>
              </a:rPr>
              <a:t>информации </a:t>
            </a:r>
            <a:r>
              <a:rPr lang="en-US" sz="3600" b="1" dirty="0" smtClean="0">
                <a:solidFill>
                  <a:srgbClr val="006666"/>
                </a:solidFill>
              </a:rPr>
              <a:t/>
            </a:r>
            <a:br>
              <a:rPr lang="en-US" sz="3600" b="1" dirty="0" smtClean="0">
                <a:solidFill>
                  <a:srgbClr val="006666"/>
                </a:solidFill>
              </a:rPr>
            </a:br>
            <a:r>
              <a:rPr lang="ru-RU" sz="3600" b="1" dirty="0" smtClean="0">
                <a:solidFill>
                  <a:srgbClr val="006666"/>
                </a:solidFill>
              </a:rPr>
              <a:t>в сети  </a:t>
            </a:r>
            <a:br>
              <a:rPr lang="ru-RU" sz="3600" b="1" dirty="0" smtClean="0">
                <a:solidFill>
                  <a:srgbClr val="006666"/>
                </a:solidFill>
              </a:rPr>
            </a:br>
            <a:r>
              <a:rPr lang="ru-RU" sz="3600" b="1" dirty="0" smtClean="0">
                <a:solidFill>
                  <a:srgbClr val="006666"/>
                </a:solidFill>
              </a:rPr>
              <a:t>Интернет</a:t>
            </a:r>
          </a:p>
        </p:txBody>
      </p:sp>
      <p:pic>
        <p:nvPicPr>
          <p:cNvPr id="6149" name="Picture 5" descr="владимир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28601"/>
            <a:ext cx="2438400" cy="354654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676400" y="3429000"/>
            <a:ext cx="495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6666"/>
                </a:solidFill>
                <a:latin typeface="Times New Roman" pitchFamily="18" charset="0"/>
              </a:rPr>
              <a:t>                </a:t>
            </a:r>
            <a:r>
              <a:rPr lang="ru-RU" sz="2400" b="1" dirty="0">
                <a:solidFill>
                  <a:srgbClr val="006666"/>
                </a:solidFill>
                <a:latin typeface="Times New Roman" pitchFamily="18" charset="0"/>
              </a:rPr>
              <a:t>Фрагмент урока</a:t>
            </a:r>
          </a:p>
          <a:p>
            <a:r>
              <a:rPr lang="ru-RU" sz="2400" b="1" dirty="0">
                <a:solidFill>
                  <a:srgbClr val="006666"/>
                </a:solidFill>
                <a:latin typeface="Times New Roman" pitchFamily="18" charset="0"/>
              </a:rPr>
              <a:t>    информатики  и ИКТ </a:t>
            </a:r>
            <a:r>
              <a:rPr lang="ru-RU" sz="2400" b="1" dirty="0" smtClean="0">
                <a:solidFill>
                  <a:srgbClr val="006666"/>
                </a:solidFill>
                <a:latin typeface="Times New Roman" pitchFamily="18" charset="0"/>
              </a:rPr>
              <a:t>в </a:t>
            </a:r>
            <a:r>
              <a:rPr lang="ru-RU" sz="2400" b="1" dirty="0">
                <a:solidFill>
                  <a:srgbClr val="006666"/>
                </a:solidFill>
                <a:latin typeface="Times New Roman" pitchFamily="18" charset="0"/>
              </a:rPr>
              <a:t>4 </a:t>
            </a:r>
            <a:r>
              <a:rPr lang="ru-RU" sz="2400" b="1" dirty="0" smtClean="0">
                <a:solidFill>
                  <a:srgbClr val="006666"/>
                </a:solidFill>
                <a:latin typeface="Times New Roman" pitchFamily="18" charset="0"/>
              </a:rPr>
              <a:t>классе</a:t>
            </a:r>
            <a:endParaRPr lang="ru-RU" sz="2400" b="1" dirty="0">
              <a:solidFill>
                <a:srgbClr val="006666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5334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4724400"/>
            <a:ext cx="4658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66"/>
                </a:solidFill>
                <a:latin typeface="Times New Roman" pitchFamily="18" charset="0"/>
              </a:rPr>
              <a:t> Разработала  учитель начальных классов </a:t>
            </a:r>
            <a:endParaRPr lang="en-US" sz="2400" b="1" dirty="0" smtClean="0">
              <a:solidFill>
                <a:srgbClr val="006666"/>
              </a:solidFill>
              <a:latin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6666"/>
                </a:solidFill>
                <a:latin typeface="Times New Roman" pitchFamily="18" charset="0"/>
              </a:rPr>
              <a:t>МОУ Аннинская СОШ № 1</a:t>
            </a:r>
          </a:p>
          <a:p>
            <a:pPr algn="ctr"/>
            <a:r>
              <a:rPr lang="ru-RU" sz="2400" b="1" dirty="0" smtClean="0">
                <a:solidFill>
                  <a:srgbClr val="006666"/>
                </a:solidFill>
                <a:latin typeface="Times New Roman" pitchFamily="18" charset="0"/>
              </a:rPr>
              <a:t>     Рыжкова Юлия Ивановна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685800" y="0"/>
            <a:ext cx="8153400" cy="19812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sz="3200" dirty="0">
                <a:solidFill>
                  <a:schemeClr val="tx1"/>
                </a:solidFill>
              </a:rPr>
              <a:t>Интернет</a:t>
            </a:r>
            <a:r>
              <a:rPr lang="ru-RU" sz="2800" dirty="0">
                <a:solidFill>
                  <a:schemeClr val="tx1"/>
                </a:solidFill>
              </a:rPr>
              <a:t> предоставляет  громадный выбор источников информации  посредством </a:t>
            </a:r>
            <a:r>
              <a:rPr lang="ru-RU" sz="2800" u="sng" dirty="0">
                <a:solidFill>
                  <a:schemeClr val="tx1"/>
                </a:solidFill>
              </a:rPr>
              <a:t>поисковых систем </a:t>
            </a:r>
            <a:endParaRPr lang="ru-RU" sz="2800" u="sng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57200" y="1447800"/>
            <a:ext cx="8534400" cy="5638800"/>
          </a:xfrm>
          <a:prstGeom prst="horizontalScroll">
            <a:avLst>
              <a:gd name="adj" fmla="val 1047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1295400" y="2286000"/>
            <a:ext cx="73152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Поисковая система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-это специальная программа, предназначенная для поиска информации в сети Интернет</a:t>
            </a:r>
            <a:r>
              <a:rPr lang="en-US" sz="2800" dirty="0"/>
              <a:t>.</a:t>
            </a:r>
            <a:endParaRPr lang="ru-RU" sz="2800" dirty="0"/>
          </a:p>
          <a:p>
            <a:r>
              <a:rPr lang="ru-RU" dirty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рубежом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амыми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популярными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поисковыми системами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являются: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Alta Vista (www.altavista.com);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Fast Search (www.alltheweb.com);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Northern Light (www.northernlight.com).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endParaRPr lang="ru-RU" sz="2800" dirty="0"/>
          </a:p>
        </p:txBody>
      </p:sp>
      <p:pic>
        <p:nvPicPr>
          <p:cNvPr id="5" name="Picture 4" descr="Backup_of_Сомик Марина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39000" y="3429000"/>
            <a:ext cx="1211695" cy="164890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0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0813" cy="914400"/>
          </a:xfrm>
        </p:spPr>
        <p:txBody>
          <a:bodyPr/>
          <a:lstStyle/>
          <a:p>
            <a:pPr eaLnBrk="1" hangingPunct="1"/>
            <a:r>
              <a:rPr lang="ru-RU" sz="4000" dirty="0" smtClean="0"/>
              <a:t>Поисковые системы интернета</a:t>
            </a: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066800"/>
            <a:ext cx="6858000" cy="5143500"/>
          </a:xfrm>
          <a:noFill/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447800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990600"/>
            <a:ext cx="7366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838200" y="1295400"/>
            <a:ext cx="7696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России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наиболее распространенными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поисковыми системами являются: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Рамблер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www.rambler.ru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algn="ctr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Яндекс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www.yandex.ru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algn="ctr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Мэйл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www.mail.ru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Апорт(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hlinkClick r:id="rId5"/>
              </a:rPr>
              <a:t>www.oport.ru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Google (www.google.ru)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447800"/>
            <a:ext cx="8354929" cy="470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Алгоритм поиска информации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71600"/>
            <a:ext cx="7313612" cy="2592387"/>
          </a:xfrm>
        </p:spPr>
        <p:txBody>
          <a:bodyPr/>
          <a:lstStyle/>
          <a:p>
            <a:r>
              <a:rPr lang="ru-RU" sz="3200" dirty="0" smtClean="0"/>
              <a:t>Поиск информации задается введением ключевого слова в специальную рамку (поле)  и нажатием кнопки «Найти»,   справа от рамки. </a:t>
            </a:r>
            <a:endParaRPr lang="ru-RU" sz="4400" dirty="0" smtClean="0"/>
          </a:p>
          <a:p>
            <a:pPr>
              <a:buFont typeface="Wingdings" pitchFamily="2" charset="2"/>
              <a:buNone/>
            </a:pPr>
            <a:r>
              <a:rPr lang="ru-RU" sz="3200" dirty="0" smtClean="0"/>
              <a:t>   </a:t>
            </a:r>
            <a:endParaRPr lang="ru-RU" sz="2800" dirty="0" smtClean="0"/>
          </a:p>
        </p:txBody>
      </p:sp>
      <p:pic>
        <p:nvPicPr>
          <p:cNvPr id="6148" name="Picture 4" descr="nai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513" y="4419600"/>
            <a:ext cx="81581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Результаты  поиска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0013" y="1600200"/>
            <a:ext cx="7313612" cy="4038600"/>
          </a:xfrm>
        </p:spPr>
        <p:txBody>
          <a:bodyPr/>
          <a:lstStyle/>
          <a:p>
            <a:r>
              <a:rPr lang="ru-RU" smtClean="0"/>
              <a:t>   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 Результаты поиска появляются в течение нескольких секунд, причем ранжированные по значимости – наиболее важные документы размещаются в начале списка. При этом ранг найденного документа определяется тем, в каком месте документа находится ключевое слово  и  числом упоминаний ключевого слова (чем больше упоминаний, тем ранг выше). </a:t>
            </a:r>
          </a:p>
        </p:txBody>
      </p:sp>
      <p:pic>
        <p:nvPicPr>
          <p:cNvPr id="26626" name="Picture 2" descr="poisk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7543800" cy="50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poi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371600"/>
            <a:ext cx="746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313612" cy="1444625"/>
          </a:xfrm>
        </p:spPr>
        <p:txBody>
          <a:bodyPr/>
          <a:lstStyle/>
          <a:p>
            <a:r>
              <a:rPr lang="ru-RU" dirty="0" smtClean="0"/>
              <a:t>Структура поискового </a:t>
            </a:r>
            <a:r>
              <a:rPr lang="ru-RU" dirty="0" err="1" smtClean="0"/>
              <a:t>интернет-каталога</a:t>
            </a:r>
            <a:r>
              <a:rPr lang="ru-RU" dirty="0" smtClean="0"/>
              <a:t> </a:t>
            </a:r>
            <a:r>
              <a:rPr lang="ru-RU" dirty="0" err="1" smtClean="0"/>
              <a:t>Яндекс</a:t>
            </a:r>
            <a:r>
              <a:rPr lang="ru-RU" dirty="0" smtClean="0"/>
              <a:t>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676400"/>
            <a:ext cx="8077200" cy="541020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каталог общего назначения,  в нем представлены ссылки на ресурсы Интернета  по всем возможным направлениям.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Бизнес и экономика;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Общество и политика;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Наука и образование;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Компьютеры и связь;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Справочники и ссылки;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 и семья;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Развлечения и отдых;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Культура и искусство.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 Каждая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включает множество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подразделов.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rub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85105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Вопросы и задания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Какой вид поиска является самым быстрым и надежным? 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пользователь может найти адреса Web-страниц? 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Каково основное назначение поисковой системы? 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каких частей состоит поисковая система? 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поисковые системы вы знаете?  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Какова технология поиска по ключевым словам?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Тема Office">
  <a:themeElements>
    <a:clrScheme name="6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nch</Template>
  <TotalTime>329</TotalTime>
  <Words>230</Words>
  <Application>Microsoft Office PowerPoint</Application>
  <PresentationFormat>Экран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6_Тема Office</vt:lpstr>
      <vt:lpstr>Поиск  информации  в сети   Интернет</vt:lpstr>
      <vt:lpstr>Слайд 2</vt:lpstr>
      <vt:lpstr>Поисковые системы интернета</vt:lpstr>
      <vt:lpstr>Алгоритм поиска информации</vt:lpstr>
      <vt:lpstr>Результаты  поиска</vt:lpstr>
      <vt:lpstr>Структура поискового интернет-каталога Яндекс. </vt:lpstr>
      <vt:lpstr>Вопросы и задания</vt:lpstr>
    </vt:vector>
  </TitlesOfParts>
  <Company>VOIPKRO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Поиск информации в сети интернет</dc:title>
  <dc:creator>Vitaliy Praslov</dc:creator>
  <cp:lastModifiedBy>Admin</cp:lastModifiedBy>
  <cp:revision>34</cp:revision>
  <dcterms:created xsi:type="dcterms:W3CDTF">2010-06-04T08:44:27Z</dcterms:created>
  <dcterms:modified xsi:type="dcterms:W3CDTF">2010-07-29T21:34:53Z</dcterms:modified>
</cp:coreProperties>
</file>