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6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86A15-D210-47E4-AC22-542D421255E2}" type="datetimeFigureOut">
              <a:rPr lang="ru-RU"/>
              <a:pPr>
                <a:defRPr/>
              </a:pPr>
              <a:t>08.12.2013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D5611-6142-4EC2-A965-CB4B1DFAE9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61755-E8CB-40C1-8B74-C2FF8BF2FCDB}" type="datetimeFigureOut">
              <a:rPr lang="ru-RU"/>
              <a:pPr>
                <a:defRPr/>
              </a:pPr>
              <a:t>08.12.2013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96951-E56E-49EB-868D-8EE6A7FF9D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EE7E4-3349-4663-987D-6E98FCC18592}" type="datetimeFigureOut">
              <a:rPr lang="ru-RU"/>
              <a:pPr>
                <a:defRPr/>
              </a:pPr>
              <a:t>08.12.2013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A44B8-82B4-4BE1-AAFD-84A4DACB50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53E28-3DBB-44B4-A9C0-774CD3DDB785}" type="datetimeFigureOut">
              <a:rPr lang="ru-RU"/>
              <a:pPr>
                <a:defRPr/>
              </a:pPr>
              <a:t>08.12.2013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33DA1-5978-4CF9-9DB9-4D08B5AD73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4B277-58E2-4272-8854-E1A1E96B8EBE}" type="datetimeFigureOut">
              <a:rPr lang="ru-RU"/>
              <a:pPr>
                <a:defRPr/>
              </a:pPr>
              <a:t>08.12.2013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523FE-862A-46ED-ACBE-0E3EA226B6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92734-EE45-47B6-8A03-EF80438B264E}" type="datetimeFigureOut">
              <a:rPr lang="ru-RU"/>
              <a:pPr>
                <a:defRPr/>
              </a:pPr>
              <a:t>08.12.2013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9C52F-96CE-49C1-B310-10A586FE29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E1916-8616-47C7-8C1F-26C8481BC63E}" type="datetimeFigureOut">
              <a:rPr lang="ru-RU"/>
              <a:pPr>
                <a:defRPr/>
              </a:pPr>
              <a:t>08.12.2013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200A66-1DBB-4CE1-A568-AA49771CA7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DA807-479C-4EB8-B6A9-5641281B7BAA}" type="datetimeFigureOut">
              <a:rPr lang="ru-RU"/>
              <a:pPr>
                <a:defRPr/>
              </a:pPr>
              <a:t>08.12.2013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CEAC9-893F-46FD-82AC-2035D079C3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6D830-D41F-4409-91ED-75022B17C179}" type="datetimeFigureOut">
              <a:rPr lang="ru-RU"/>
              <a:pPr>
                <a:defRPr/>
              </a:pPr>
              <a:t>08.12.2013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7D764-EE84-47BE-9246-2B5EE3BFFD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D28C6-13B2-43C8-9439-2F14692725EF}" type="datetimeFigureOut">
              <a:rPr lang="ru-RU"/>
              <a:pPr>
                <a:defRPr/>
              </a:pPr>
              <a:t>08.12.2013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281F0-9A7C-444E-9D2B-865BC9CF3D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F7DEC-7AD5-40AB-8088-00F130451D7A}" type="datetimeFigureOut">
              <a:rPr lang="ru-RU"/>
              <a:pPr>
                <a:defRPr/>
              </a:pPr>
              <a:t>08.12.2013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ABED8-1F58-40E1-BBE3-B82012C3E5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F699279-9887-4EC1-800B-6BC2C063567A}" type="datetimeFigureOut">
              <a:rPr lang="ru-RU"/>
              <a:pPr>
                <a:defRPr/>
              </a:pPr>
              <a:t>08.12.2013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96E9616-E44B-4CE7-8C01-AD53682ACF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75" r:id="rId4"/>
    <p:sldLayoutId id="2147483781" r:id="rId5"/>
    <p:sldLayoutId id="2147483776" r:id="rId6"/>
    <p:sldLayoutId id="2147483782" r:id="rId7"/>
    <p:sldLayoutId id="2147483783" r:id="rId8"/>
    <p:sldLayoutId id="2147483784" r:id="rId9"/>
    <p:sldLayoutId id="2147483777" r:id="rId10"/>
    <p:sldLayoutId id="214748378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12" Type="http://schemas.openxmlformats.org/officeDocument/2006/relationships/slide" Target="slide5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4.xml"/><Relationship Id="rId11" Type="http://schemas.openxmlformats.org/officeDocument/2006/relationships/image" Target="../media/image7.jpeg"/><Relationship Id="rId5" Type="http://schemas.openxmlformats.org/officeDocument/2006/relationships/image" Target="../media/image4.jpeg"/><Relationship Id="rId10" Type="http://schemas.openxmlformats.org/officeDocument/2006/relationships/slide" Target="slide8.xml"/><Relationship Id="rId4" Type="http://schemas.openxmlformats.org/officeDocument/2006/relationships/slide" Target="slide3.xml"/><Relationship Id="rId9" Type="http://schemas.openxmlformats.org/officeDocument/2006/relationships/image" Target="../media/image6.jpeg"/><Relationship Id="rId14" Type="http://schemas.openxmlformats.org/officeDocument/2006/relationships/slide" Target="slide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Рисунок 3" descr="D:\картинки\мульт герои\мульт герои.webp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68313" y="260350"/>
            <a:ext cx="1181100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Рисунок 4" descr="D:\картинки\мульт герои\мульт герои.webp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348038" y="333375"/>
            <a:ext cx="1400175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Рисунок 5" descr="D:\картинки\мульт герои\мульт герои.webp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6300788" y="549275"/>
            <a:ext cx="163830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Рисунок 6" descr="D:\картинки\мульт герои\мульт герои.webp">
            <a:hlinkClick r:id="rId8" action="ppaction://hlinksldjump"/>
          </p:cNvPr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900113" y="3933825"/>
            <a:ext cx="1162050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Рисунок 7" descr="D:\картинки\мульт герои\мульт герои.webp">
            <a:hlinkClick r:id="rId10" action="ppaction://hlinksldjump"/>
          </p:cNvPr>
          <p:cNvPicPr>
            <a:picLocks noChangeAspect="1" noChangeArrowheads="1"/>
          </p:cNvPicPr>
          <p:nvPr/>
        </p:nvPicPr>
        <p:blipFill>
          <a:blip r:embed="rId11" cstate="email"/>
          <a:srcRect/>
          <a:stretch>
            <a:fillRect/>
          </a:stretch>
        </p:blipFill>
        <p:spPr bwMode="auto">
          <a:xfrm>
            <a:off x="3348038" y="4365625"/>
            <a:ext cx="17145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Рисунок 8" descr="D:\картинки\мульт герои\мульт герои.webp">
            <a:hlinkClick r:id="rId12" action="ppaction://hlinksldjump"/>
          </p:cNvPr>
          <p:cNvPicPr>
            <a:picLocks noChangeAspect="1" noChangeArrowheads="1"/>
          </p:cNvPicPr>
          <p:nvPr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6659563" y="4365625"/>
            <a:ext cx="1600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6" name="TextBox 9">
            <a:hlinkClick r:id="rId14" action="ppaction://hlinksldjump"/>
          </p:cNvPr>
          <p:cNvSpPr txBox="1">
            <a:spLocks noChangeArrowheads="1"/>
          </p:cNvSpPr>
          <p:nvPr/>
        </p:nvSpPr>
        <p:spPr bwMode="auto">
          <a:xfrm>
            <a:off x="755650" y="2565400"/>
            <a:ext cx="7704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Сложение и вычитание двузначных чисел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539750" y="620713"/>
            <a:ext cx="80645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11, 2, 4, 6, 31, 51</a:t>
            </a:r>
            <a:r>
              <a:rPr 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84213" y="1700213"/>
            <a:ext cx="18002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Tx/>
              <a:buAutoNum type="arabicPlain" startAt="2"/>
            </a:pPr>
            <a:r>
              <a:rPr lang="ru-RU" sz="2400" b="1">
                <a:latin typeface="Times New Roman" pitchFamily="18" charset="0"/>
                <a:cs typeface="Times New Roman" pitchFamily="18" charset="0"/>
              </a:rPr>
              <a:t>4     6</a:t>
            </a:r>
          </a:p>
          <a:p>
            <a:pPr marL="457200" indent="-457200"/>
            <a:r>
              <a:rPr lang="ru-RU" sz="2400" b="1">
                <a:latin typeface="Times New Roman" pitchFamily="18" charset="0"/>
                <a:cs typeface="Times New Roman" pitchFamily="18" charset="0"/>
              </a:rPr>
              <a:t>11   31   51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68538" y="1700213"/>
            <a:ext cx="122396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Tx/>
              <a:buAutoNum type="arabicPlain" startAt="8"/>
            </a:pPr>
            <a:r>
              <a:rPr lang="ru-RU" sz="2400" b="1"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marL="457200" indent="-457200"/>
            <a:r>
              <a:rPr lang="ru-RU" sz="2400" b="1">
                <a:latin typeface="Times New Roman" pitchFamily="18" charset="0"/>
                <a:cs typeface="Times New Roman" pitchFamily="18" charset="0"/>
              </a:rPr>
              <a:t>71   91</a:t>
            </a:r>
          </a:p>
        </p:txBody>
      </p:sp>
      <p:pic>
        <p:nvPicPr>
          <p:cNvPr id="11269" name="Picture 3" descr="D:\картинки\мульт герои\бемби и воробьи.gif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703763" y="2133600"/>
            <a:ext cx="3706812" cy="430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Управляющая кнопка: далее 7">
            <a:hlinkClick r:id="" action="ppaction://hlinkshowjump?jump=firstslide" highlightClick="1"/>
          </p:cNvPr>
          <p:cNvSpPr/>
          <p:nvPr/>
        </p:nvSpPr>
        <p:spPr>
          <a:xfrm>
            <a:off x="468313" y="5732463"/>
            <a:ext cx="1295400" cy="79216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827088" y="2492375"/>
            <a:ext cx="2159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916238" y="2133600"/>
            <a:ext cx="2159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684213" y="620713"/>
            <a:ext cx="7704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Найдите  значение  выражений. 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042988" y="1844675"/>
            <a:ext cx="67691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42 + 30 =                              42 +  3 =</a:t>
            </a:r>
          </a:p>
          <a:p>
            <a:endParaRPr lang="ru-RU" sz="2400" b="1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72 – 30 =                              45 – 3 =</a:t>
            </a:r>
          </a:p>
          <a:p>
            <a:endParaRPr lang="ru-RU" sz="2400" b="1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45 + 20 =                              45 + 2 = </a:t>
            </a:r>
          </a:p>
          <a:p>
            <a:endParaRPr lang="ru-RU" sz="2400" b="1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65 – 20 =                              47 – 2 =</a:t>
            </a:r>
          </a:p>
        </p:txBody>
      </p:sp>
      <p:pic>
        <p:nvPicPr>
          <p:cNvPr id="12292" name="Picture 2" descr="D:\картинки\мульт герои\картинки к урокам\мики2.gif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165850" y="3284538"/>
            <a:ext cx="2978150" cy="357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Управляющая кнопка: далее 11">
            <a:hlinkClick r:id="" action="ppaction://hlinkshowjump?jump=firstslide" highlightClick="1"/>
          </p:cNvPr>
          <p:cNvSpPr/>
          <p:nvPr/>
        </p:nvSpPr>
        <p:spPr>
          <a:xfrm>
            <a:off x="395288" y="5732463"/>
            <a:ext cx="1081087" cy="8382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4" name="Группа 16"/>
          <p:cNvGrpSpPr>
            <a:grpSpLocks/>
          </p:cNvGrpSpPr>
          <p:nvPr/>
        </p:nvGrpSpPr>
        <p:grpSpPr bwMode="auto">
          <a:xfrm>
            <a:off x="2411413" y="1844675"/>
            <a:ext cx="720725" cy="2622550"/>
            <a:chOff x="2411413" y="1844675"/>
            <a:chExt cx="720725" cy="2622550"/>
          </a:xfrm>
        </p:grpSpPr>
        <p:sp>
          <p:nvSpPr>
            <p:cNvPr id="12300" name="TextBox 5"/>
            <p:cNvSpPr txBox="1">
              <a:spLocks noChangeArrowheads="1"/>
            </p:cNvSpPr>
            <p:nvPr/>
          </p:nvSpPr>
          <p:spPr bwMode="auto">
            <a:xfrm>
              <a:off x="2411413" y="1844675"/>
              <a:ext cx="576262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 b="1">
                  <a:latin typeface="Times New Roman" pitchFamily="18" charset="0"/>
                  <a:cs typeface="Times New Roman" pitchFamily="18" charset="0"/>
                </a:rPr>
                <a:t>72</a:t>
              </a:r>
            </a:p>
          </p:txBody>
        </p:sp>
        <p:sp>
          <p:nvSpPr>
            <p:cNvPr id="12301" name="TextBox 7"/>
            <p:cNvSpPr txBox="1">
              <a:spLocks noChangeArrowheads="1"/>
            </p:cNvSpPr>
            <p:nvPr/>
          </p:nvSpPr>
          <p:spPr bwMode="auto">
            <a:xfrm>
              <a:off x="2411413" y="2565400"/>
              <a:ext cx="64770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 b="1">
                  <a:latin typeface="Times New Roman" pitchFamily="18" charset="0"/>
                  <a:cs typeface="Times New Roman" pitchFamily="18" charset="0"/>
                </a:rPr>
                <a:t>42</a:t>
              </a:r>
            </a:p>
          </p:txBody>
        </p:sp>
        <p:sp>
          <p:nvSpPr>
            <p:cNvPr id="12302" name="TextBox 13"/>
            <p:cNvSpPr txBox="1">
              <a:spLocks noChangeArrowheads="1"/>
            </p:cNvSpPr>
            <p:nvPr/>
          </p:nvSpPr>
          <p:spPr bwMode="auto">
            <a:xfrm>
              <a:off x="2484438" y="4005263"/>
              <a:ext cx="647700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 b="1">
                  <a:latin typeface="Times New Roman" pitchFamily="18" charset="0"/>
                  <a:cs typeface="Times New Roman" pitchFamily="18" charset="0"/>
                </a:rPr>
                <a:t>45</a:t>
              </a:r>
            </a:p>
          </p:txBody>
        </p:sp>
        <p:sp>
          <p:nvSpPr>
            <p:cNvPr id="12303" name="TextBox 14"/>
            <p:cNvSpPr txBox="1">
              <a:spLocks noChangeArrowheads="1"/>
            </p:cNvSpPr>
            <p:nvPr/>
          </p:nvSpPr>
          <p:spPr bwMode="auto">
            <a:xfrm>
              <a:off x="2484438" y="3284538"/>
              <a:ext cx="503237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 b="1">
                  <a:latin typeface="Times New Roman" pitchFamily="18" charset="0"/>
                  <a:cs typeface="Times New Roman" pitchFamily="18" charset="0"/>
                </a:rPr>
                <a:t>65</a:t>
              </a:r>
            </a:p>
          </p:txBody>
        </p:sp>
      </p:grpSp>
      <p:grpSp>
        <p:nvGrpSpPr>
          <p:cNvPr id="5" name="Группа 17"/>
          <p:cNvGrpSpPr>
            <a:grpSpLocks/>
          </p:cNvGrpSpPr>
          <p:nvPr/>
        </p:nvGrpSpPr>
        <p:grpSpPr bwMode="auto">
          <a:xfrm>
            <a:off x="5651500" y="1844675"/>
            <a:ext cx="792163" cy="2622550"/>
            <a:chOff x="5651500" y="1844675"/>
            <a:chExt cx="792163" cy="2622550"/>
          </a:xfrm>
        </p:grpSpPr>
        <p:sp>
          <p:nvSpPr>
            <p:cNvPr id="12296" name="TextBox 6"/>
            <p:cNvSpPr txBox="1">
              <a:spLocks noChangeArrowheads="1"/>
            </p:cNvSpPr>
            <p:nvPr/>
          </p:nvSpPr>
          <p:spPr bwMode="auto">
            <a:xfrm>
              <a:off x="5795963" y="1844675"/>
              <a:ext cx="504825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 b="1">
                  <a:latin typeface="Times New Roman" pitchFamily="18" charset="0"/>
                  <a:cs typeface="Times New Roman" pitchFamily="18" charset="0"/>
                </a:rPr>
                <a:t>45</a:t>
              </a:r>
            </a:p>
          </p:txBody>
        </p:sp>
        <p:sp>
          <p:nvSpPr>
            <p:cNvPr id="12297" name="TextBox 8"/>
            <p:cNvSpPr txBox="1">
              <a:spLocks noChangeArrowheads="1"/>
            </p:cNvSpPr>
            <p:nvPr/>
          </p:nvSpPr>
          <p:spPr bwMode="auto">
            <a:xfrm>
              <a:off x="5724525" y="2565400"/>
              <a:ext cx="503238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 b="1">
                  <a:latin typeface="Times New Roman" pitchFamily="18" charset="0"/>
                  <a:cs typeface="Times New Roman" pitchFamily="18" charset="0"/>
                </a:rPr>
                <a:t>42</a:t>
              </a:r>
            </a:p>
          </p:txBody>
        </p:sp>
        <p:sp>
          <p:nvSpPr>
            <p:cNvPr id="12298" name="TextBox 12"/>
            <p:cNvSpPr txBox="1">
              <a:spLocks noChangeArrowheads="1"/>
            </p:cNvSpPr>
            <p:nvPr/>
          </p:nvSpPr>
          <p:spPr bwMode="auto">
            <a:xfrm>
              <a:off x="5651500" y="3284538"/>
              <a:ext cx="649288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 b="1">
                  <a:latin typeface="Times New Roman" pitchFamily="18" charset="0"/>
                  <a:cs typeface="Times New Roman" pitchFamily="18" charset="0"/>
                </a:rPr>
                <a:t>47</a:t>
              </a:r>
            </a:p>
          </p:txBody>
        </p:sp>
        <p:sp>
          <p:nvSpPr>
            <p:cNvPr id="12299" name="TextBox 15"/>
            <p:cNvSpPr txBox="1">
              <a:spLocks noChangeArrowheads="1"/>
            </p:cNvSpPr>
            <p:nvPr/>
          </p:nvSpPr>
          <p:spPr bwMode="auto">
            <a:xfrm>
              <a:off x="5724525" y="4005263"/>
              <a:ext cx="719138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 b="1">
                  <a:latin typeface="Times New Roman" pitchFamily="18" charset="0"/>
                  <a:cs typeface="Times New Roman" pitchFamily="18" charset="0"/>
                </a:rPr>
                <a:t>45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468313" y="549275"/>
            <a:ext cx="83518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Решите уравнения с объяснением и проверкой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971550" y="1628775"/>
            <a:ext cx="72723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у – 4 = 42               х + 30 = 65          67 – х = 5 </a:t>
            </a:r>
          </a:p>
        </p:txBody>
      </p:sp>
      <p:sp>
        <p:nvSpPr>
          <p:cNvPr id="4" name="Управляющая кнопка: далее 3">
            <a:hlinkClick r:id="" action="ppaction://hlinkshowjump?jump=firstslide" highlightClick="1"/>
          </p:cNvPr>
          <p:cNvSpPr/>
          <p:nvPr/>
        </p:nvSpPr>
        <p:spPr>
          <a:xfrm>
            <a:off x="468313" y="6092825"/>
            <a:ext cx="1079500" cy="76517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3317" name="Picture 2" descr="D:\картинки\мульт герои\плуто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835525" y="3716338"/>
            <a:ext cx="4308475" cy="245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ChangeArrowheads="1"/>
          </p:cNvSpPr>
          <p:nvPr/>
        </p:nvSpPr>
        <p:spPr bwMode="auto">
          <a:xfrm>
            <a:off x="1403350" y="919163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tabLst>
                <a:tab pos="228600" algn="l"/>
              </a:tabLst>
            </a:pPr>
            <a:endParaRPr lang="ru-RU"/>
          </a:p>
        </p:txBody>
      </p:sp>
      <p:sp>
        <p:nvSpPr>
          <p:cNvPr id="14339" name="TextBox 4"/>
          <p:cNvSpPr txBox="1">
            <a:spLocks noChangeArrowheads="1"/>
          </p:cNvSpPr>
          <p:nvPr/>
        </p:nvSpPr>
        <p:spPr bwMode="auto">
          <a:xfrm>
            <a:off x="539750" y="981075"/>
            <a:ext cx="81375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latin typeface="Times New Roman" pitchFamily="18" charset="0"/>
                <a:cs typeface="Times New Roman" pitchFamily="18" charset="0"/>
              </a:rPr>
              <a:t>Поработайте в парах.  </a:t>
            </a:r>
          </a:p>
          <a:p>
            <a:pPr algn="ctr"/>
            <a:r>
              <a:rPr lang="ru-RU" sz="2800" b="1">
                <a:latin typeface="Times New Roman" pitchFamily="18" charset="0"/>
                <a:cs typeface="Times New Roman" pitchFamily="18" charset="0"/>
              </a:rPr>
              <a:t>Выполните задание на карточках.</a:t>
            </a:r>
          </a:p>
        </p:txBody>
      </p:sp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75855" y="2780928"/>
            <a:ext cx="5707899" cy="40770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Прямоугольник 1"/>
          <p:cNvSpPr>
            <a:spLocks noChangeArrowheads="1"/>
          </p:cNvSpPr>
          <p:nvPr/>
        </p:nvSpPr>
        <p:spPr bwMode="auto">
          <a:xfrm>
            <a:off x="2051050" y="765175"/>
            <a:ext cx="4572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228600" algn="l"/>
              </a:tabLst>
            </a:pPr>
            <a:r>
              <a:rPr lang="ru-RU" b="1" u="sng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ПРОВЕРЬТЕ  РАБОТУ.</a:t>
            </a:r>
          </a:p>
          <a:p>
            <a:pPr>
              <a:tabLst>
                <a:tab pos="228600" algn="l"/>
              </a:tabLst>
            </a:pPr>
            <a:r>
              <a:rPr lang="ru-RU" b="1" u="sng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ОЦЕНИТЕ </a:t>
            </a:r>
            <a:endParaRPr lang="ru-RU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5363" name="Группа 30"/>
          <p:cNvGrpSpPr>
            <a:grpSpLocks/>
          </p:cNvGrpSpPr>
          <p:nvPr/>
        </p:nvGrpSpPr>
        <p:grpSpPr bwMode="auto">
          <a:xfrm>
            <a:off x="1042988" y="1916113"/>
            <a:ext cx="7345362" cy="1081087"/>
            <a:chOff x="539552" y="1916832"/>
            <a:chExt cx="7344816" cy="1080120"/>
          </a:xfrm>
        </p:grpSpPr>
        <p:sp>
          <p:nvSpPr>
            <p:cNvPr id="4" name="Овал 3"/>
            <p:cNvSpPr/>
            <p:nvPr/>
          </p:nvSpPr>
          <p:spPr>
            <a:xfrm>
              <a:off x="539552" y="2205499"/>
              <a:ext cx="863536" cy="791453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1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60</a:t>
              </a:r>
            </a:p>
          </p:txBody>
        </p:sp>
        <p:sp>
          <p:nvSpPr>
            <p:cNvPr id="5" name="Овал 4"/>
            <p:cNvSpPr/>
            <p:nvPr/>
          </p:nvSpPr>
          <p:spPr>
            <a:xfrm>
              <a:off x="2195191" y="2132539"/>
              <a:ext cx="865124" cy="79304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20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400" dirty="0">
                <a:solidFill>
                  <a:schemeClr val="tx2"/>
                </a:solidFill>
              </a:endParaRPr>
            </a:p>
          </p:txBody>
        </p:sp>
        <p:sp>
          <p:nvSpPr>
            <p:cNvPr id="6" name="Овал 5"/>
            <p:cNvSpPr/>
            <p:nvPr/>
          </p:nvSpPr>
          <p:spPr>
            <a:xfrm>
              <a:off x="3852418" y="2061165"/>
              <a:ext cx="863536" cy="791454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90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schemeClr val="tx2"/>
                </a:solidFill>
              </a:endParaRPr>
            </a:p>
          </p:txBody>
        </p:sp>
        <p:sp>
          <p:nvSpPr>
            <p:cNvPr id="7" name="Овал 6"/>
            <p:cNvSpPr/>
            <p:nvPr/>
          </p:nvSpPr>
          <p:spPr>
            <a:xfrm>
              <a:off x="5436625" y="2061165"/>
              <a:ext cx="863536" cy="791454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94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schemeClr val="tx2"/>
                </a:solidFill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7020832" y="2061165"/>
              <a:ext cx="863536" cy="791454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32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54</a:t>
              </a:r>
            </a:p>
          </p:txBody>
        </p:sp>
        <p:cxnSp>
          <p:nvCxnSpPr>
            <p:cNvPr id="9" name="Прямая со стрелкой 8"/>
            <p:cNvCxnSpPr/>
            <p:nvPr/>
          </p:nvCxnSpPr>
          <p:spPr>
            <a:xfrm>
              <a:off x="6371593" y="2492579"/>
              <a:ext cx="504787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>
              <a:off x="4787386" y="2492579"/>
              <a:ext cx="504787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 flipH="1">
              <a:off x="1476107" y="2565538"/>
              <a:ext cx="576219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 flipH="1">
              <a:off x="3131746" y="2565538"/>
              <a:ext cx="57622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74" name="TextBox 25"/>
            <p:cNvSpPr txBox="1">
              <a:spLocks noChangeArrowheads="1"/>
            </p:cNvSpPr>
            <p:nvPr/>
          </p:nvSpPr>
          <p:spPr bwMode="auto">
            <a:xfrm>
              <a:off x="1403648" y="1916832"/>
              <a:ext cx="7920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 b="1">
                  <a:latin typeface="Times New Roman" pitchFamily="18" charset="0"/>
                  <a:cs typeface="Times New Roman" pitchFamily="18" charset="0"/>
                </a:rPr>
                <a:t>+40</a:t>
              </a:r>
            </a:p>
          </p:txBody>
        </p:sp>
        <p:sp>
          <p:nvSpPr>
            <p:cNvPr id="15375" name="TextBox 26"/>
            <p:cNvSpPr txBox="1">
              <a:spLocks noChangeArrowheads="1"/>
            </p:cNvSpPr>
            <p:nvPr/>
          </p:nvSpPr>
          <p:spPr bwMode="auto">
            <a:xfrm>
              <a:off x="3203848" y="1916832"/>
              <a:ext cx="72008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 b="1">
                  <a:latin typeface="Times New Roman" pitchFamily="18" charset="0"/>
                  <a:cs typeface="Times New Roman" pitchFamily="18" charset="0"/>
                </a:rPr>
                <a:t>-70</a:t>
              </a:r>
            </a:p>
          </p:txBody>
        </p:sp>
        <p:sp>
          <p:nvSpPr>
            <p:cNvPr id="15376" name="TextBox 27"/>
            <p:cNvSpPr txBox="1">
              <a:spLocks noChangeArrowheads="1"/>
            </p:cNvSpPr>
            <p:nvPr/>
          </p:nvSpPr>
          <p:spPr bwMode="auto">
            <a:xfrm>
              <a:off x="4788024" y="1916832"/>
              <a:ext cx="72008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 b="1">
                  <a:latin typeface="Times New Roman" pitchFamily="18" charset="0"/>
                  <a:cs typeface="Times New Roman" pitchFamily="18" charset="0"/>
                </a:rPr>
                <a:t>+ 4</a:t>
              </a:r>
            </a:p>
          </p:txBody>
        </p:sp>
        <p:sp>
          <p:nvSpPr>
            <p:cNvPr id="15377" name="TextBox 28"/>
            <p:cNvSpPr txBox="1">
              <a:spLocks noChangeArrowheads="1"/>
            </p:cNvSpPr>
            <p:nvPr/>
          </p:nvSpPr>
          <p:spPr bwMode="auto">
            <a:xfrm>
              <a:off x="6300192" y="1916832"/>
              <a:ext cx="72008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 b="1">
                  <a:latin typeface="Times New Roman" pitchFamily="18" charset="0"/>
                  <a:cs typeface="Times New Roman" pitchFamily="18" charset="0"/>
                </a:rPr>
                <a:t>- 40</a:t>
              </a:r>
            </a:p>
          </p:txBody>
        </p:sp>
      </p:grpSp>
      <p:sp>
        <p:nvSpPr>
          <p:cNvPr id="17" name="Управляющая кнопка: далее 16">
            <a:hlinkClick r:id="" action="ppaction://hlinkshowjump?jump=firstslide" highlightClick="1"/>
          </p:cNvPr>
          <p:cNvSpPr/>
          <p:nvPr/>
        </p:nvSpPr>
        <p:spPr>
          <a:xfrm>
            <a:off x="539750" y="5732463"/>
            <a:ext cx="1150938" cy="83661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далее 1">
            <a:hlinkClick r:id="" action="ppaction://hlinkshowjump?jump=firstslide" highlightClick="1"/>
          </p:cNvPr>
          <p:cNvSpPr/>
          <p:nvPr/>
        </p:nvSpPr>
        <p:spPr>
          <a:xfrm>
            <a:off x="7812088" y="5876925"/>
            <a:ext cx="1081087" cy="72072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171" name="TextBox 2"/>
          <p:cNvSpPr txBox="1">
            <a:spLocks noChangeArrowheads="1"/>
          </p:cNvSpPr>
          <p:nvPr/>
        </p:nvSpPr>
        <p:spPr bwMode="auto">
          <a:xfrm>
            <a:off x="1476375" y="404813"/>
            <a:ext cx="68405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Работа с учебником </a:t>
            </a:r>
          </a:p>
          <a:p>
            <a:pPr algn="ctr">
              <a:defRPr/>
            </a:pP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Стр.  71    №  8</a:t>
            </a:r>
          </a:p>
        </p:txBody>
      </p:sp>
      <p:pic>
        <p:nvPicPr>
          <p:cNvPr id="18434" name="Picture 2" descr="D:\картинки\мульт герои\pinocio18_small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3431456"/>
            <a:ext cx="4051657" cy="34265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далее 1">
            <a:hlinkClick r:id="" action="ppaction://hlinkshowjump?jump=firstslide" highlightClick="1"/>
          </p:cNvPr>
          <p:cNvSpPr/>
          <p:nvPr/>
        </p:nvSpPr>
        <p:spPr>
          <a:xfrm>
            <a:off x="468313" y="5949950"/>
            <a:ext cx="1295400" cy="71913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9458" name="Picture 2" descr="D:\картинки\мульт герои\Dumbo4.gi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219700" y="3268663"/>
            <a:ext cx="3589338" cy="35893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196" name="Picture 4" descr="D:\картинки\мульт герои\Dumbo12_small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435600" y="3524250"/>
            <a:ext cx="276225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Блок-схема: узел 4"/>
          <p:cNvSpPr/>
          <p:nvPr/>
        </p:nvSpPr>
        <p:spPr>
          <a:xfrm>
            <a:off x="827088" y="692150"/>
            <a:ext cx="288925" cy="28892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Блок-схема: узел 5"/>
          <p:cNvSpPr/>
          <p:nvPr/>
        </p:nvSpPr>
        <p:spPr>
          <a:xfrm>
            <a:off x="827088" y="1341438"/>
            <a:ext cx="288925" cy="28733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Блок-схема: узел 6"/>
          <p:cNvSpPr/>
          <p:nvPr/>
        </p:nvSpPr>
        <p:spPr>
          <a:xfrm>
            <a:off x="827088" y="1989138"/>
            <a:ext cx="288925" cy="28733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Блок-схема: узел 7"/>
          <p:cNvSpPr/>
          <p:nvPr/>
        </p:nvSpPr>
        <p:spPr>
          <a:xfrm>
            <a:off x="827088" y="2636838"/>
            <a:ext cx="288925" cy="28733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Блок-схема: узел 8"/>
          <p:cNvSpPr/>
          <p:nvPr/>
        </p:nvSpPr>
        <p:spPr>
          <a:xfrm>
            <a:off x="827088" y="3357563"/>
            <a:ext cx="288925" cy="28733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Блок-схема: узел 9"/>
          <p:cNvSpPr/>
          <p:nvPr/>
        </p:nvSpPr>
        <p:spPr>
          <a:xfrm>
            <a:off x="4067175" y="1125538"/>
            <a:ext cx="288925" cy="287337"/>
          </a:xfrm>
          <a:prstGeom prst="flowChartConnector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Блок-схема: узел 10"/>
          <p:cNvSpPr/>
          <p:nvPr/>
        </p:nvSpPr>
        <p:spPr>
          <a:xfrm>
            <a:off x="3132138" y="692150"/>
            <a:ext cx="287337" cy="288925"/>
          </a:xfrm>
          <a:prstGeom prst="flowChartConnector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Блок-схема: узел 11"/>
          <p:cNvSpPr/>
          <p:nvPr/>
        </p:nvSpPr>
        <p:spPr>
          <a:xfrm>
            <a:off x="3348038" y="1700213"/>
            <a:ext cx="287337" cy="288925"/>
          </a:xfrm>
          <a:prstGeom prst="flowChartConnector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Блок-схема: узел 12"/>
          <p:cNvSpPr/>
          <p:nvPr/>
        </p:nvSpPr>
        <p:spPr>
          <a:xfrm>
            <a:off x="4067175" y="2133600"/>
            <a:ext cx="288925" cy="287338"/>
          </a:xfrm>
          <a:prstGeom prst="flowChartConnector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Блок-схема: узел 13"/>
          <p:cNvSpPr/>
          <p:nvPr/>
        </p:nvSpPr>
        <p:spPr>
          <a:xfrm>
            <a:off x="3348038" y="2708275"/>
            <a:ext cx="287337" cy="288925"/>
          </a:xfrm>
          <a:prstGeom prst="flowChartConnector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Блок-схема: узел 14"/>
          <p:cNvSpPr/>
          <p:nvPr/>
        </p:nvSpPr>
        <p:spPr>
          <a:xfrm>
            <a:off x="3995738" y="3141663"/>
            <a:ext cx="288925" cy="287337"/>
          </a:xfrm>
          <a:prstGeom prst="flowChartConnector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Блок-схема: узел 15"/>
          <p:cNvSpPr/>
          <p:nvPr/>
        </p:nvSpPr>
        <p:spPr>
          <a:xfrm>
            <a:off x="3348038" y="3573463"/>
            <a:ext cx="287337" cy="287337"/>
          </a:xfrm>
          <a:prstGeom prst="flowChartConnector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425" name="TextBox 16"/>
          <p:cNvSpPr txBox="1">
            <a:spLocks noChangeArrowheads="1"/>
          </p:cNvSpPr>
          <p:nvPr/>
        </p:nvSpPr>
        <p:spPr bwMode="auto">
          <a:xfrm>
            <a:off x="5219700" y="620713"/>
            <a:ext cx="3455988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Пятеро детей держат в руках 7 воздушных шариков. У каждой девочки -два шарика, у каждого мальчика- один шарик. Сколько здесь девочек и сколько мальчиков? </a:t>
            </a:r>
          </a:p>
        </p:txBody>
      </p:sp>
      <p:cxnSp>
        <p:nvCxnSpPr>
          <p:cNvPr id="24" name="Прямая соединительная линия 23"/>
          <p:cNvCxnSpPr>
            <a:stCxn id="5" idx="6"/>
          </p:cNvCxnSpPr>
          <p:nvPr/>
        </p:nvCxnSpPr>
        <p:spPr>
          <a:xfrm>
            <a:off x="1116013" y="836613"/>
            <a:ext cx="201612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endCxn id="12" idx="2"/>
          </p:cNvCxnSpPr>
          <p:nvPr/>
        </p:nvCxnSpPr>
        <p:spPr>
          <a:xfrm>
            <a:off x="1116013" y="1484313"/>
            <a:ext cx="2232025" cy="360362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7" idx="6"/>
            <a:endCxn id="13" idx="2"/>
          </p:cNvCxnSpPr>
          <p:nvPr/>
        </p:nvCxnSpPr>
        <p:spPr>
          <a:xfrm>
            <a:off x="1116013" y="2133600"/>
            <a:ext cx="2951162" cy="142875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1042988" y="3284538"/>
            <a:ext cx="2952750" cy="21590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endCxn id="16" idx="2"/>
          </p:cNvCxnSpPr>
          <p:nvPr/>
        </p:nvCxnSpPr>
        <p:spPr>
          <a:xfrm>
            <a:off x="1116013" y="3500438"/>
            <a:ext cx="2232025" cy="21590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1116013" y="908050"/>
            <a:ext cx="2922587" cy="319088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endCxn id="14" idx="2"/>
          </p:cNvCxnSpPr>
          <p:nvPr/>
        </p:nvCxnSpPr>
        <p:spPr>
          <a:xfrm>
            <a:off x="1116013" y="2781300"/>
            <a:ext cx="2232025" cy="71438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33" name="TextBox 44"/>
          <p:cNvSpPr txBox="1">
            <a:spLocks noChangeArrowheads="1"/>
          </p:cNvSpPr>
          <p:nvPr/>
        </p:nvSpPr>
        <p:spPr bwMode="auto">
          <a:xfrm>
            <a:off x="395288" y="4076700"/>
            <a:ext cx="12239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дети</a:t>
            </a:r>
          </a:p>
        </p:txBody>
      </p:sp>
      <p:sp>
        <p:nvSpPr>
          <p:cNvPr id="17434" name="TextBox 45"/>
          <p:cNvSpPr txBox="1">
            <a:spLocks noChangeArrowheads="1"/>
          </p:cNvSpPr>
          <p:nvPr/>
        </p:nvSpPr>
        <p:spPr bwMode="auto">
          <a:xfrm>
            <a:off x="2987675" y="4076700"/>
            <a:ext cx="13684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шарики</a:t>
            </a: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468313" y="4868863"/>
            <a:ext cx="36718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2 девочки и 3 мальчика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4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44008" y="5661248"/>
            <a:ext cx="420749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МОЛОДЦЫ!</a:t>
            </a:r>
          </a:p>
        </p:txBody>
      </p:sp>
      <p:pic>
        <p:nvPicPr>
          <p:cNvPr id="18435" name="Picture 3" descr="D:\картинки\мульт герои\картинки к урокам\солнышко.gif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5662613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316</TotalTime>
  <Words>162</Words>
  <Application>Microsoft Office PowerPoint</Application>
  <PresentationFormat>Экран (4:3)</PresentationFormat>
  <Paragraphs>47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Franklin Gothic Medium</vt:lpstr>
      <vt:lpstr>Franklin Gothic Book</vt:lpstr>
      <vt:lpstr>Wingdings 2</vt:lpstr>
      <vt:lpstr>Calibri</vt:lpstr>
      <vt:lpstr>Times New Roman</vt:lpstr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36</cp:revision>
  <dcterms:created xsi:type="dcterms:W3CDTF">2013-11-07T16:01:35Z</dcterms:created>
  <dcterms:modified xsi:type="dcterms:W3CDTF">2013-12-08T05:31:47Z</dcterms:modified>
</cp:coreProperties>
</file>