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4" r:id="rId5"/>
    <p:sldId id="260" r:id="rId6"/>
    <p:sldId id="261" r:id="rId7"/>
    <p:sldId id="262" r:id="rId8"/>
    <p:sldId id="263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8933DBB-8045-44DF-87A4-1F023B77E104}" type="datetimeFigureOut">
              <a:rPr lang="ru-RU" smtClean="0"/>
              <a:t>07.02.2013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32CB859-567A-4274-AA01-DB43565CCD1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heel spokes="8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source=wiz&amp;img_url=http%3A%2F%2Fwww.grafamania.net%2Fuploads%2Fposts%2F2008-07%2F1217232233_1.jpg&amp;p=2&amp;text=%D0%BF%D0%BE%D0%B3%D0%BE%D0%B4%D0%B0%20%D0%BB%D0%B5%D1%82%D0%BE%D0%BC%20%D0%B4%D0%B5%D1%82%D1%81%D0%BA%D0%B8%D0%B5%20%D0%BA%D0%B0%D1%80%D1%82%D0%B8%D0%BD%D0%BA%D0%B8&amp;noreask=1&amp;pos=85&amp;lr=11036&amp;rpt=simage&amp;nojs=1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img_url=http%3A%2F%2Fimg1.liveinternet.ru%2Fimages%2Ffoto%2Fb%2F3%2F908%2F3228908%2Ff_18063871.jpg&amp;iorient=&amp;icolor=&amp;p=2&amp;site=&amp;text=%D0%BF%D0%BE%D0%B3%D0%BE%D0%B4%D0%B0%20%D0%B7%D0%B8%D0%BC%D0%BE%D0%B9%20%D0%B4%D0%B5%D1%82%D1%81%D0%BA%D0%B8%D0%B5%20%D0%BA%D0%B0%D1%80%D1%82%D0%B8%D0%BD%D0%BA%D0%B8&amp;wp=&amp;pos=60&amp;isize=&amp;type=&amp;recent=&amp;rpt=simage&amp;itype=&amp;nojs=1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hobbit\&#1056;&#1072;&#1073;&#1086;&#1095;&#1080;&#1081;%20&#1089;&#1090;&#1086;&#1083;\&#1087;&#1077;&#1089;&#1085;&#1103;2.wav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://images.yandex.ru/yandsearch?img_url=http%3A%2F%2Fdobrochan.ru%2Fsrc%2Fpng%2F0910%2F125578168763235.png&amp;iorient=&amp;icolor=&amp;site=&amp;text=%D1%81%D0%BE%D0%BB%D0%BD%D1%86%D0%B5%20%D0%B4%D0%B5%D1%82%D1%81%D0%BA%D0%B8%D0%B5%20%D0%BA%D0%B0%D1%80%D1%82%D0%B8%D0%BD%D0%BA%D0%B8&amp;wp=&amp;pos=0&amp;isize=&amp;type=&amp;recent=&amp;rpt=simage&amp;itype=&amp;nojs=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yandsearch?img_url=http%3A%2F%2Fimg-fotki.yandex.ru%2Fget%2F6104%2F124263804.9%2F0_71784_bfd4640a_XL&amp;iorient=&amp;icolor=&amp;site=&amp;text=%D1%81%D0%BE%D0%BB%D0%BD%D1%86%D0%B5%20%D0%B4%D0%BB%D1%8F%20%D0%B4%D0%B5%D1%82%D0%B5%D0%B9&amp;wp=&amp;pos=21&amp;isize=&amp;type=&amp;recent=&amp;rpt=simage&amp;itype=&amp;nojs=1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hyperlink" Target="http://images.yandex.ru/yandsearch?img_url=http%3A%2F%2Fwww.clipartpal.com%2F_thumbs%2Fpd%2Fweather%2Frain_cloud_glossy.png&amp;iorient=&amp;icolor=&amp;p=4&amp;site=&amp;text=%D0%B4%D0%BE%D0%B6%D0%B4%D1%8C%20%D0%BA%D0%B0%D1%80%D1%82%D0%B8%D0%BD%D0%BA%D0%B8%20%D0%B4%D0%B5%D1%82%D1%81%D0%BA%D0%B8%D0%B5&amp;wp=&amp;pos=143&amp;isize=&amp;type=&amp;recent=&amp;rpt=simage&amp;itype=&amp;nojs=1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hyperlink" Target="http://images.yandex.ru/yandsearch?img_url=http%3A%2F%2Fs55.radikal.ru%2Fi148%2F1103%2F58%2F8040b11748fc.jpg&amp;iorient=&amp;icolor=&amp;p=8&amp;site=&amp;text=%D0%B2%D0%B5%D1%81%D0%B5%D0%BD%D0%BD%D0%B5%D0%B5%20%D1%81%D0%BE%D0%BB%D0%BD%D1%86%D0%B5&amp;wp=&amp;pos=262&amp;isize=&amp;type=&amp;recent=&amp;rpt=simage&amp;itype=&amp;nojs=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ages.yandex.ru/yandsearch?source=wiz&amp;img_url=http%3A%2F%2Fbestgif.su%2F_ph%2F45%2F2%2F125764011.gif&amp;p=1&amp;text=%D0%B7%D0%B8%D0%BC%D0%B0%20%D0%BA%D0%B0%D1%80%D1%82%D0%B8%D0%BD%D0%BA%D0%B8%20%D0%B0%D0%BD%D0%B8%D0%BC%D0%B0%D1%86%D0%B8%D1%8F&amp;noreask=1&amp;pos=48&amp;lr=11036&amp;rpt=simage&amp;nojs=1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://images.yandex.ru/yandsearch?source=wiz&amp;text=%D0%BB%D0%B5%D1%82%D0%BE%20%D0%B2%20%D1%80%D0%BE%D1%81%D1%81%D0%B8%D0%B8%20%D0%BA%D0%B0%D1%80%D1%82%D0%B8%D0%BD%D0%BA%D0%B8&amp;noreask=1&amp;img_url=http://stat18.privet.ru/lr/0b1fb8cf013c008f1c56c31743874507&amp;pos=3&amp;rpt=simage&amp;lr=11036&amp;nojs=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source=wiz&amp;text=%D0%B4%D0%B5%D1%82%D1%81%D0%BA%D0%B8%D0%B5%20%D0%BA%D0%B0%D1%80%D1%82%D0%B8%D0%BD%D0%BA%D0%B8%20%D0%B4%D0%B5%D1%80%D0%B5%D0%B2%D1%8C%D1%8F%20%D0%B2%20%D0%BF%D0%B0%D1%80%D0%BA%D0%B5%20%D0%B2%20%D1%81%D0%BD%D0%B5%D0%B3%D1%83&amp;noreask=1&amp;img_url=http%3A%2F%2Fwallpaper.goodfon.ru%2Fimage%2F260791-1024x768.jpg&amp;pos=23&amp;rpt=simage&amp;lr=11036&amp;nojs=1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p=9&amp;text=%D0%B2%D0%B5%D1%81%D0%B5%D0%BD%D0%BD%D0%B5%D0%B5%20%D1%81%D0%BE%D0%BB%D0%BD%D1%86%D0%B5&amp;img_url=http://s55.radikal.ru/i148/1103/58/8040b11748fc.jpg&amp;pos=283&amp;rpt=simage&amp;nojs=1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source=wiz&amp;text=%D0%BB%D0%B5%D1%82%D0%BE%20%D0%B2%20%D1%80%D0%BE%D1%81%D1%81%D0%B8%D0%B8%20%D0%BA%D0%B0%D1%80%D1%82%D0%B8%D0%BD%D0%BA%D0%B8&amp;noreask=1&amp;img_url=http://stat18.privet.ru/lr/0b1fb8cf013c008f1c56c31743874507&amp;pos=3&amp;rpt=simage&amp;lr=11036&amp;nojs=1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img_url=http%3A%2F%2Fdobrochan.ru%2Fsrc%2Fpng%2F0910%2F125578168763235.png&amp;iorient=&amp;icolor=&amp;site=&amp;text=%D1%81%D0%BE%D0%BB%D0%BD%D1%86%D0%B5%20%D0%B4%D0%B5%D1%82%D1%81%D0%BA%D0%B8%D0%B5%20%D0%BA%D0%B0%D1%80%D1%82%D0%B8%D0%BD%D0%BA%D0%B8&amp;wp=&amp;pos=0&amp;isize=&amp;type=&amp;recent=&amp;rpt=simage&amp;itype=&amp;nojs=1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6-tub-ru.yandex.net/i?id=188106245-51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48457"/>
            <a:ext cx="4857784" cy="3062516"/>
          </a:xfrm>
          <a:prstGeom prst="rect">
            <a:avLst/>
          </a:prstGeom>
          <a:noFill/>
        </p:spPr>
      </p:pic>
      <p:pic>
        <p:nvPicPr>
          <p:cNvPr id="35850" name="Picture 10" descr="http://im7-tub-ru.yandex.net/i?id=547156103-09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071810"/>
            <a:ext cx="4286280" cy="321471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85720" y="142852"/>
            <a:ext cx="58579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What is the weather like in Russia?</a:t>
            </a:r>
            <a:endParaRPr lang="ru-RU" sz="60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0562" y="3571876"/>
            <a:ext cx="43576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                     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3 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класс</a:t>
            </a:r>
          </a:p>
          <a:p>
            <a:endParaRPr lang="ru-RU" sz="4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      Учитель:            </a:t>
            </a:r>
            <a:r>
              <a:rPr lang="ru-RU" sz="4800" dirty="0" err="1" smtClean="0">
                <a:solidFill>
                  <a:schemeClr val="accent1">
                    <a:lumMod val="50000"/>
                  </a:schemeClr>
                </a:solidFill>
              </a:rPr>
              <a:t>Делидон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 Т.Г.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FFFF00"/>
                </a:solidFill>
              </a:rPr>
              <a:t>W R I T I N G</a:t>
            </a:r>
            <a:endParaRPr lang="ru-RU" sz="72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4414" y="1142984"/>
            <a:ext cx="65722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bg1"/>
                </a:solidFill>
              </a:rPr>
              <a:t>The weather in Russia.</a:t>
            </a:r>
          </a:p>
          <a:p>
            <a:pPr algn="ctr"/>
            <a:endParaRPr lang="en-US" sz="2400" b="1" i="1" dirty="0" smtClean="0">
              <a:solidFill>
                <a:schemeClr val="bg1"/>
              </a:solidFill>
            </a:endParaRPr>
          </a:p>
          <a:p>
            <a:r>
              <a:rPr lang="en-US" sz="2400" b="1" i="1" dirty="0" smtClean="0">
                <a:solidFill>
                  <a:schemeClr val="bg1"/>
                </a:solidFill>
              </a:rPr>
              <a:t>In summer  is  ....</a:t>
            </a:r>
          </a:p>
          <a:p>
            <a:r>
              <a:rPr lang="en-US" sz="2400" b="1" i="1" dirty="0" smtClean="0">
                <a:solidFill>
                  <a:schemeClr val="bg1"/>
                </a:solidFill>
              </a:rPr>
              <a:t>Days are ….</a:t>
            </a:r>
          </a:p>
          <a:p>
            <a:r>
              <a:rPr lang="en-US" sz="2400" b="1" i="1" dirty="0" smtClean="0">
                <a:solidFill>
                  <a:schemeClr val="bg1"/>
                </a:solidFill>
              </a:rPr>
              <a:t>In autumn it is usually….</a:t>
            </a:r>
          </a:p>
          <a:p>
            <a:r>
              <a:rPr lang="en-US" sz="2400" b="1" i="1" dirty="0" smtClean="0">
                <a:solidFill>
                  <a:schemeClr val="bg1"/>
                </a:solidFill>
              </a:rPr>
              <a:t>Days are …</a:t>
            </a:r>
          </a:p>
          <a:p>
            <a:r>
              <a:rPr lang="en-US" sz="2400" b="1" i="1" dirty="0" smtClean="0">
                <a:solidFill>
                  <a:schemeClr val="bg1"/>
                </a:solidFill>
              </a:rPr>
              <a:t>In winter the weather is  often …. and….</a:t>
            </a:r>
          </a:p>
          <a:p>
            <a:r>
              <a:rPr lang="en-US" sz="2400" b="1" i="1" dirty="0" smtClean="0">
                <a:solidFill>
                  <a:schemeClr val="bg1"/>
                </a:solidFill>
              </a:rPr>
              <a:t>It is sometimes …. </a:t>
            </a:r>
            <a:r>
              <a:rPr lang="en-US" sz="2400" b="1" i="1" dirty="0">
                <a:solidFill>
                  <a:schemeClr val="bg1"/>
                </a:solidFill>
              </a:rPr>
              <a:t>i</a:t>
            </a:r>
            <a:r>
              <a:rPr lang="en-US" sz="2400" b="1" i="1" dirty="0" smtClean="0">
                <a:solidFill>
                  <a:schemeClr val="bg1"/>
                </a:solidFill>
              </a:rPr>
              <a:t>n spring .</a:t>
            </a:r>
          </a:p>
          <a:p>
            <a:r>
              <a:rPr lang="en-US" sz="2400" b="1" i="1" dirty="0" smtClean="0">
                <a:solidFill>
                  <a:schemeClr val="bg1"/>
                </a:solidFill>
              </a:rPr>
              <a:t>In spring days are …</a:t>
            </a:r>
          </a:p>
          <a:p>
            <a:r>
              <a:rPr lang="en-US" sz="2400" b="1" i="1" dirty="0" smtClean="0">
                <a:solidFill>
                  <a:schemeClr val="bg1"/>
                </a:solidFill>
              </a:rPr>
              <a:t>In autumn it is often 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5072074"/>
            <a:ext cx="7572428" cy="128588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</a:t>
            </a:r>
            <a:r>
              <a:rPr lang="en-US" dirty="0" smtClean="0">
                <a:solidFill>
                  <a:schemeClr val="bg1"/>
                </a:solidFill>
              </a:rPr>
              <a:t>ainy        </a:t>
            </a:r>
            <a:r>
              <a:rPr lang="en-US" dirty="0" smtClean="0">
                <a:solidFill>
                  <a:schemeClr val="bg1"/>
                </a:solidFill>
              </a:rPr>
              <a:t>hot           sunny         frosty         snowy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    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 cool         warm         foggy       </a:t>
            </a:r>
            <a:r>
              <a:rPr lang="en-US" dirty="0" smtClean="0">
                <a:solidFill>
                  <a:schemeClr val="bg1"/>
                </a:solidFill>
              </a:rPr>
              <a:t>cloudy</a:t>
            </a:r>
            <a:r>
              <a:rPr lang="en-US" dirty="0" smtClean="0">
                <a:solidFill>
                  <a:schemeClr val="bg1"/>
                </a:solidFill>
              </a:rPr>
              <a:t>  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0114"/>
          </a:xfrm>
        </p:spPr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FFFF00"/>
                </a:solidFill>
              </a:rPr>
              <a:t>SUMMING UP.</a:t>
            </a:r>
            <a:br>
              <a:rPr lang="en-US" sz="6600" dirty="0" smtClean="0">
                <a:solidFill>
                  <a:srgbClr val="FFFF00"/>
                </a:solidFill>
              </a:rPr>
            </a:br>
            <a:r>
              <a:rPr lang="en-US" sz="6600" dirty="0" smtClean="0">
                <a:solidFill>
                  <a:srgbClr val="FFFF00"/>
                </a:solidFill>
              </a:rPr>
              <a:t>  </a:t>
            </a:r>
            <a:br>
              <a:rPr lang="en-US" sz="6600" dirty="0" smtClean="0">
                <a:solidFill>
                  <a:srgbClr val="FFFF00"/>
                </a:solidFill>
              </a:rPr>
            </a:br>
            <a:r>
              <a:rPr lang="en-US" sz="6600" dirty="0" smtClean="0">
                <a:solidFill>
                  <a:srgbClr val="FFFF00"/>
                </a:solidFill>
              </a:rPr>
              <a:t>SAYING GOODBYE.</a:t>
            </a:r>
            <a:endParaRPr lang="ru-RU" sz="6600" dirty="0">
              <a:solidFill>
                <a:srgbClr val="FFFF00"/>
              </a:solidFill>
            </a:endParaRPr>
          </a:p>
        </p:txBody>
      </p:sp>
      <p:pic>
        <p:nvPicPr>
          <p:cNvPr id="3" name="Picture 7" descr="Рисунок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60" y="714356"/>
            <a:ext cx="2143140" cy="19512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endParaRPr lang="en-US" b="1" dirty="0" smtClean="0">
              <a:solidFill>
                <a:srgbClr val="660033"/>
              </a:solidFill>
            </a:endParaRPr>
          </a:p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rgbClr val="660033"/>
                </a:solidFill>
              </a:rPr>
              <a:t>Hello</a:t>
            </a:r>
            <a:r>
              <a:rPr lang="en-US" b="1" dirty="0" smtClean="0">
                <a:solidFill>
                  <a:srgbClr val="660033"/>
                </a:solidFill>
              </a:rPr>
              <a:t>! Good morning!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660033"/>
                </a:solidFill>
              </a:rPr>
              <a:t>   </a:t>
            </a:r>
            <a:r>
              <a:rPr lang="en-US" b="1" dirty="0" smtClean="0">
                <a:solidFill>
                  <a:srgbClr val="660033"/>
                </a:solidFill>
              </a:rPr>
              <a:t>How are you?</a:t>
            </a:r>
          </a:p>
          <a:p>
            <a:pPr>
              <a:lnSpc>
                <a:spcPct val="90000"/>
              </a:lnSpc>
            </a:pPr>
            <a:endParaRPr lang="en-US" b="1" dirty="0" smtClean="0">
              <a:solidFill>
                <a:srgbClr val="660033"/>
              </a:solidFill>
            </a:endParaRP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660033"/>
                </a:solidFill>
              </a:rPr>
              <a:t>   </a:t>
            </a:r>
            <a:r>
              <a:rPr lang="en-US" b="1" dirty="0" smtClean="0">
                <a:solidFill>
                  <a:srgbClr val="660033"/>
                </a:solidFill>
              </a:rPr>
              <a:t>I’m fine! Thank you.</a:t>
            </a:r>
            <a:endParaRPr lang="ru-RU" b="1" dirty="0" smtClean="0">
              <a:solidFill>
                <a:srgbClr val="660033"/>
              </a:solidFill>
            </a:endParaRPr>
          </a:p>
          <a:p>
            <a:endParaRPr lang="ru-RU" dirty="0"/>
          </a:p>
        </p:txBody>
      </p:sp>
      <p:pic>
        <p:nvPicPr>
          <p:cNvPr id="5" name="песня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24" y="6143644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28728" y="857232"/>
            <a:ext cx="65722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     “ H e l </a:t>
            </a:r>
            <a:r>
              <a:rPr lang="en-US" sz="9600" b="1" kern="10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l</a:t>
            </a:r>
            <a:r>
              <a:rPr lang="en-US" sz="96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 o !”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2228" name="Picture 4" descr="http://im2-tub-ru.yandex.net/i?id=214733516-63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7166"/>
            <a:ext cx="2214578" cy="22145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357166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Berlin Sans FB" pitchFamily="34" charset="0"/>
              </a:rPr>
              <a:t>            </a:t>
            </a:r>
            <a:r>
              <a:rPr lang="en-US" dirty="0" smtClean="0">
                <a:solidFill>
                  <a:srgbClr val="FFFF00"/>
                </a:solidFill>
                <a:latin typeface="Berlin Sans FB" pitchFamily="34" charset="0"/>
              </a:rPr>
              <a:t>Phonetic training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928802"/>
            <a:ext cx="7429552" cy="3857652"/>
          </a:xfrm>
        </p:spPr>
        <p:txBody>
          <a:bodyPr numCol="2">
            <a:noAutofit/>
          </a:bodyPr>
          <a:lstStyle/>
          <a:p>
            <a:pPr algn="l"/>
            <a:r>
              <a:rPr lang="en-US" sz="7200" dirty="0" smtClean="0">
                <a:solidFill>
                  <a:srgbClr val="002060"/>
                </a:solidFill>
              </a:rPr>
              <a:t>[f]</a:t>
            </a:r>
          </a:p>
          <a:p>
            <a:pPr algn="l"/>
            <a:r>
              <a:rPr lang="en-US" sz="7200" dirty="0" smtClean="0">
                <a:solidFill>
                  <a:srgbClr val="002060"/>
                </a:solidFill>
              </a:rPr>
              <a:t>[n]</a:t>
            </a:r>
          </a:p>
          <a:p>
            <a:pPr algn="l"/>
            <a:r>
              <a:rPr lang="en-US" sz="7200" dirty="0" smtClean="0">
                <a:solidFill>
                  <a:srgbClr val="002060"/>
                </a:solidFill>
              </a:rPr>
              <a:t>[m]</a:t>
            </a:r>
          </a:p>
          <a:p>
            <a:pPr algn="l"/>
            <a:r>
              <a:rPr lang="en-US" sz="7200" dirty="0" smtClean="0">
                <a:solidFill>
                  <a:srgbClr val="002060"/>
                </a:solidFill>
              </a:rPr>
              <a:t>[</a:t>
            </a:r>
            <a:r>
              <a:rPr lang="en-US" sz="7200" dirty="0" smtClean="0">
                <a:solidFill>
                  <a:srgbClr val="002060"/>
                </a:solidFill>
              </a:rPr>
              <a:t>z</a:t>
            </a:r>
            <a:r>
              <a:rPr lang="en-US" sz="7200" dirty="0" smtClean="0">
                <a:solidFill>
                  <a:srgbClr val="002060"/>
                </a:solidFill>
              </a:rPr>
              <a:t>]</a:t>
            </a:r>
          </a:p>
          <a:p>
            <a:pPr algn="l"/>
            <a:r>
              <a:rPr lang="en-US" sz="7200" dirty="0" smtClean="0">
                <a:solidFill>
                  <a:srgbClr val="002060"/>
                </a:solidFill>
              </a:rPr>
              <a:t>[</a:t>
            </a:r>
            <a:r>
              <a:rPr lang="en-US" sz="7200" dirty="0" smtClean="0">
                <a:solidFill>
                  <a:srgbClr val="002060"/>
                </a:solidFill>
              </a:rPr>
              <a:t>s</a:t>
            </a:r>
            <a:r>
              <a:rPr lang="en-US" sz="7200" dirty="0" smtClean="0">
                <a:solidFill>
                  <a:srgbClr val="002060"/>
                </a:solidFill>
              </a:rPr>
              <a:t>]</a:t>
            </a:r>
          </a:p>
          <a:p>
            <a:pPr algn="l"/>
            <a:r>
              <a:rPr lang="en-US" sz="7200" dirty="0" smtClean="0">
                <a:solidFill>
                  <a:srgbClr val="002060"/>
                </a:solidFill>
              </a:rPr>
              <a:t>[</a:t>
            </a:r>
            <a:r>
              <a:rPr lang="en-US" sz="7200" dirty="0" smtClean="0">
                <a:solidFill>
                  <a:srgbClr val="002060"/>
                </a:solidFill>
              </a:rPr>
              <a:t>t]</a:t>
            </a:r>
            <a:endParaRPr lang="ru-RU" sz="7200" dirty="0">
              <a:solidFill>
                <a:srgbClr val="002060"/>
              </a:solidFill>
            </a:endParaRPr>
          </a:p>
        </p:txBody>
      </p:sp>
      <p:pic>
        <p:nvPicPr>
          <p:cNvPr id="5" name="Picture 4" descr="http://im0-tub-ru.yandex.net/i?id=333337384-54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5"/>
            <a:ext cx="1857388" cy="1688535"/>
          </a:xfrm>
          <a:prstGeom prst="rect">
            <a:avLst/>
          </a:prstGeom>
          <a:noFill/>
        </p:spPr>
      </p:pic>
      <p:pic>
        <p:nvPicPr>
          <p:cNvPr id="6" name="Picture 8" descr="http://im5-tub-ru.yandex.net/i?id=462003126-7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6585" y="4143380"/>
            <a:ext cx="2011693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FFFF00"/>
                </a:solidFill>
              </a:rPr>
              <a:t>READING</a:t>
            </a:r>
            <a:endParaRPr lang="ru-RU" sz="8800" dirty="0">
              <a:solidFill>
                <a:srgbClr val="FFFF00"/>
              </a:solidFill>
            </a:endParaRPr>
          </a:p>
        </p:txBody>
      </p:sp>
      <p:pic>
        <p:nvPicPr>
          <p:cNvPr id="56324" name="Picture 4" descr="http://im0-tub-ru.yandex.net/i?id=324746376-23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571612"/>
            <a:ext cx="3768970" cy="2732504"/>
          </a:xfrm>
          <a:prstGeom prst="rect">
            <a:avLst/>
          </a:prstGeom>
          <a:noFill/>
        </p:spPr>
      </p:pic>
      <p:pic>
        <p:nvPicPr>
          <p:cNvPr id="13" name="Рисунок 12" descr="http://im6-tub-ru.yandex.net/i?id=22535950-10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4000504"/>
            <a:ext cx="360057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6" name="Picture 16" descr="http://im8-tub-ru.yandex.net/i?id=44177095-55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1571612"/>
            <a:ext cx="3643338" cy="2500330"/>
          </a:xfrm>
          <a:prstGeom prst="rect">
            <a:avLst/>
          </a:prstGeom>
          <a:noFill/>
        </p:spPr>
      </p:pic>
      <p:pic>
        <p:nvPicPr>
          <p:cNvPr id="56338" name="Picture 18" descr="autumn11 300x208 Осень картинки для детей 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29394" y="4286256"/>
            <a:ext cx="3757382" cy="23574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214290"/>
            <a:ext cx="61750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W I N T E R</a:t>
            </a:r>
            <a:endParaRPr lang="ru-RU" sz="8800" dirty="0"/>
          </a:p>
        </p:txBody>
      </p:sp>
      <p:sp>
        <p:nvSpPr>
          <p:cNvPr id="4" name="TextBox 3"/>
          <p:cNvSpPr txBox="1"/>
          <p:nvPr/>
        </p:nvSpPr>
        <p:spPr>
          <a:xfrm>
            <a:off x="4429124" y="2786058"/>
            <a:ext cx="492922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Cold</a:t>
            </a:r>
          </a:p>
          <a:p>
            <a:pPr algn="ctr"/>
            <a:r>
              <a:rPr lang="en-US" sz="4400" dirty="0" smtClean="0"/>
              <a:t>   Frosty</a:t>
            </a:r>
          </a:p>
          <a:p>
            <a:pPr algn="ctr"/>
            <a:r>
              <a:rPr lang="en-US" sz="4400" dirty="0" smtClean="0"/>
              <a:t>     Snowy</a:t>
            </a:r>
          </a:p>
          <a:p>
            <a:endParaRPr lang="ru-RU" dirty="0"/>
          </a:p>
        </p:txBody>
      </p:sp>
      <p:pic>
        <p:nvPicPr>
          <p:cNvPr id="53252" name="Picture 4" descr="http://im4-tub-ru.yandex.net/i?id=223184550-1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3" y="2214555"/>
            <a:ext cx="4762531" cy="35718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85728"/>
            <a:ext cx="58015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S P R I N G</a:t>
            </a:r>
            <a:endParaRPr lang="ru-RU" sz="8800" dirty="0"/>
          </a:p>
        </p:txBody>
      </p:sp>
      <p:pic>
        <p:nvPicPr>
          <p:cNvPr id="3" name="Рисунок 2" descr="http://im0-tub-ru.yandex.net/i?id=324746376-23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143116"/>
            <a:ext cx="457203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572132" y="2643182"/>
            <a:ext cx="3605474" cy="335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Cool</a:t>
            </a:r>
          </a:p>
          <a:p>
            <a:r>
              <a:rPr lang="en-US" sz="4400" dirty="0" smtClean="0"/>
              <a:t>Cloudy</a:t>
            </a:r>
          </a:p>
          <a:p>
            <a:r>
              <a:rPr lang="en-US" sz="4400" dirty="0" smtClean="0"/>
              <a:t>Sunny</a:t>
            </a:r>
          </a:p>
          <a:p>
            <a:r>
              <a:rPr lang="en-US" sz="4400" dirty="0" smtClean="0"/>
              <a:t>Windy</a:t>
            </a:r>
          </a:p>
          <a:p>
            <a:r>
              <a:rPr lang="en-US" sz="3600" dirty="0" smtClean="0"/>
              <a:t>Sometimes rainy</a:t>
            </a:r>
            <a:endParaRPr lang="ru-RU" sz="36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14290"/>
            <a:ext cx="66447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S U M </a:t>
            </a:r>
            <a:r>
              <a:rPr lang="en-US" sz="8800" dirty="0" err="1" smtClean="0"/>
              <a:t>M</a:t>
            </a:r>
            <a:r>
              <a:rPr lang="en-US" sz="8800" dirty="0" smtClean="0"/>
              <a:t> E R</a:t>
            </a:r>
            <a:endParaRPr lang="ru-RU" sz="8800" dirty="0"/>
          </a:p>
        </p:txBody>
      </p:sp>
      <p:pic>
        <p:nvPicPr>
          <p:cNvPr id="4" name="Рисунок 3" descr="http://im6-tub-ru.yandex.net/i?id=22535950-10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928802"/>
            <a:ext cx="457203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29388" y="2285992"/>
            <a:ext cx="189987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Hot</a:t>
            </a:r>
          </a:p>
          <a:p>
            <a:r>
              <a:rPr lang="en-US" sz="4400" dirty="0" smtClean="0"/>
              <a:t>Sunny</a:t>
            </a:r>
          </a:p>
          <a:p>
            <a:r>
              <a:rPr lang="en-US" sz="4400" dirty="0" smtClean="0"/>
              <a:t>Windy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57166"/>
            <a:ext cx="692689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A U T U M N</a:t>
            </a:r>
            <a:endParaRPr lang="ru-RU" sz="8800" dirty="0"/>
          </a:p>
        </p:txBody>
      </p:sp>
      <p:sp>
        <p:nvSpPr>
          <p:cNvPr id="7" name="TextBox 6"/>
          <p:cNvSpPr txBox="1"/>
          <p:nvPr/>
        </p:nvSpPr>
        <p:spPr>
          <a:xfrm>
            <a:off x="5857884" y="2357430"/>
            <a:ext cx="2055371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Cloudy</a:t>
            </a:r>
          </a:p>
          <a:p>
            <a:r>
              <a:rPr lang="en-US" sz="4400" dirty="0" smtClean="0"/>
              <a:t>Foggy</a:t>
            </a:r>
          </a:p>
          <a:p>
            <a:r>
              <a:rPr lang="en-US" sz="4400" dirty="0" smtClean="0"/>
              <a:t>Rainy</a:t>
            </a:r>
          </a:p>
          <a:p>
            <a:r>
              <a:rPr lang="en-US" sz="4400" dirty="0" smtClean="0"/>
              <a:t>Windy</a:t>
            </a:r>
          </a:p>
          <a:p>
            <a:r>
              <a:rPr lang="en-US" sz="4400" dirty="0" smtClean="0"/>
              <a:t>Cool</a:t>
            </a:r>
          </a:p>
          <a:p>
            <a:endParaRPr lang="ru-RU" sz="4400" dirty="0"/>
          </a:p>
        </p:txBody>
      </p:sp>
      <p:pic>
        <p:nvPicPr>
          <p:cNvPr id="55300" name="Picture 4" descr="autumn11 300x208 Осень картинки для детей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285992"/>
            <a:ext cx="4786346" cy="36979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428868"/>
            <a:ext cx="8229600" cy="214314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FFFF00"/>
                </a:solidFill>
              </a:rPr>
              <a:t>S P E A K I N G</a:t>
            </a:r>
            <a:br>
              <a:rPr lang="en-US" sz="8000" dirty="0" smtClean="0">
                <a:solidFill>
                  <a:srgbClr val="FFFF00"/>
                </a:solidFill>
              </a:rPr>
            </a:br>
            <a:r>
              <a:rPr lang="en-US" sz="8000" dirty="0" smtClean="0">
                <a:solidFill>
                  <a:srgbClr val="FFFF00"/>
                </a:solidFill>
              </a:rPr>
              <a:t>(Work in pair)</a:t>
            </a:r>
            <a:endParaRPr lang="ru-RU" sz="8000" dirty="0">
              <a:solidFill>
                <a:srgbClr val="FFFF00"/>
              </a:solidFill>
            </a:endParaRPr>
          </a:p>
        </p:txBody>
      </p:sp>
      <p:pic>
        <p:nvPicPr>
          <p:cNvPr id="3" name="Picture 4" descr="http://im2-tub-ru.yandex.net/i?id=214733516-63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5">
      <a:dk1>
        <a:sysClr val="windowText" lastClr="000000"/>
      </a:dk1>
      <a:lt1>
        <a:sysClr val="window" lastClr="FFFFFF"/>
      </a:lt1>
      <a:dk2>
        <a:srgbClr val="35F52B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224</TotalTime>
  <Words>184</Words>
  <Application>Microsoft Office PowerPoint</Application>
  <PresentationFormat>Экран (4:3)</PresentationFormat>
  <Paragraphs>54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Слайд 1</vt:lpstr>
      <vt:lpstr>Слайд 2</vt:lpstr>
      <vt:lpstr>            Phonetic training</vt:lpstr>
      <vt:lpstr>READING</vt:lpstr>
      <vt:lpstr>Слайд 5</vt:lpstr>
      <vt:lpstr>Слайд 6</vt:lpstr>
      <vt:lpstr>Слайд 7</vt:lpstr>
      <vt:lpstr>Слайд 8</vt:lpstr>
      <vt:lpstr>S P E A K I N G (Work in pair)</vt:lpstr>
      <vt:lpstr>W R I T I N G</vt:lpstr>
      <vt:lpstr>SUMMING UP.    SAYING GOODBYE.</vt:lpstr>
    </vt:vector>
  </TitlesOfParts>
  <Company>xxx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weather like in Russia?</dc:title>
  <dc:creator>hobbitPC</dc:creator>
  <cp:lastModifiedBy>hobbitPC</cp:lastModifiedBy>
  <cp:revision>22</cp:revision>
  <dcterms:created xsi:type="dcterms:W3CDTF">2013-02-07T13:41:09Z</dcterms:created>
  <dcterms:modified xsi:type="dcterms:W3CDTF">2013-02-07T17:25:31Z</dcterms:modified>
</cp:coreProperties>
</file>