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94" r:id="rId4"/>
    <p:sldId id="317" r:id="rId5"/>
    <p:sldId id="316" r:id="rId6"/>
    <p:sldId id="318" r:id="rId7"/>
    <p:sldId id="319" r:id="rId8"/>
    <p:sldId id="320" r:id="rId9"/>
    <p:sldId id="321" r:id="rId10"/>
    <p:sldId id="322" r:id="rId11"/>
    <p:sldId id="327" r:id="rId12"/>
    <p:sldId id="325" r:id="rId13"/>
    <p:sldId id="332" r:id="rId14"/>
    <p:sldId id="301" r:id="rId15"/>
    <p:sldId id="303" r:id="rId16"/>
    <p:sldId id="326" r:id="rId17"/>
    <p:sldId id="328" r:id="rId18"/>
    <p:sldId id="329" r:id="rId19"/>
    <p:sldId id="330" r:id="rId20"/>
    <p:sldId id="292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163" autoAdjust="0"/>
    <p:restoredTop sz="99609" autoAdjust="0"/>
  </p:normalViewPr>
  <p:slideViewPr>
    <p:cSldViewPr>
      <p:cViewPr>
        <p:scale>
          <a:sx n="64" d="100"/>
          <a:sy n="64" d="100"/>
        </p:scale>
        <p:origin x="-89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BCB01-4E21-4A2C-996F-F1A750985BC4}" type="datetimeFigureOut">
              <a:rPr lang="ru-RU"/>
              <a:pPr>
                <a:defRPr/>
              </a:pPr>
              <a:t>26.11.2011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E66B7-7699-4B04-A760-875017A6EC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A8313-A500-4DE8-9142-DF0D6F7784B5}" type="datetimeFigureOut">
              <a:rPr lang="ru-RU"/>
              <a:pPr>
                <a:defRPr/>
              </a:pPr>
              <a:t>26.11.2011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AA4AA-3638-4182-AEC1-4A54766774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0BF5A-05A8-44B9-9919-9C85B29B4859}" type="datetimeFigureOut">
              <a:rPr lang="ru-RU"/>
              <a:pPr>
                <a:defRPr/>
              </a:pPr>
              <a:t>26.11.2011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7B87B-5B1E-4EAB-9159-9A1672099C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72001-F855-46F6-B17B-B39276B2B26E}" type="datetimeFigureOut">
              <a:rPr lang="ru-RU"/>
              <a:pPr>
                <a:defRPr/>
              </a:pPr>
              <a:t>26.11.2011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33307-6FED-4C8E-8A1B-6B8CC583ED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C09E5-7AB4-4D50-9185-912E19BDDD72}" type="datetimeFigureOut">
              <a:rPr lang="ru-RU"/>
              <a:pPr>
                <a:defRPr/>
              </a:pPr>
              <a:t>26.11.2011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146C1-775C-414A-8655-D30CD3AA2D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EFACD-C56F-4F9F-B3E1-638A8F6CD01F}" type="datetimeFigureOut">
              <a:rPr lang="ru-RU"/>
              <a:pPr>
                <a:defRPr/>
              </a:pPr>
              <a:t>26.11.2011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9ED75-5B7F-4E85-B0FD-EF7F52EA31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F0C34-E0C9-40FA-B010-A2F6D3F289C9}" type="datetimeFigureOut">
              <a:rPr lang="ru-RU"/>
              <a:pPr>
                <a:defRPr/>
              </a:pPr>
              <a:t>26.11.2011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B053E-601A-4E32-9397-A441FCBDA3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D0AD9-A9D3-4249-866D-8A9E9416BE9D}" type="datetimeFigureOut">
              <a:rPr lang="ru-RU"/>
              <a:pPr>
                <a:defRPr/>
              </a:pPr>
              <a:t>26.11.2011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CF41A-0302-4F93-BFE7-DAC0B0C201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322A4-D9F0-4CE2-B1AF-6EE8A45FC153}" type="datetimeFigureOut">
              <a:rPr lang="ru-RU"/>
              <a:pPr>
                <a:defRPr/>
              </a:pPr>
              <a:t>26.11.2011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4179E-664F-4F71-BBD7-FD74E8BA40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FD095-260F-4B06-89E4-6CE971DC195F}" type="datetimeFigureOut">
              <a:rPr lang="ru-RU"/>
              <a:pPr>
                <a:defRPr/>
              </a:pPr>
              <a:t>26.11.2011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69AA2-C617-4691-AF8A-8953DD0B14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92A63-3C60-4F61-82E4-BD96C71D59DE}" type="datetimeFigureOut">
              <a:rPr lang="ru-RU"/>
              <a:pPr>
                <a:defRPr/>
              </a:pPr>
              <a:t>26.11.2011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AC9D4-D516-4E74-93EF-C1C8362F6F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5E116DB-772F-449F-9675-EAE8A7048777}" type="datetimeFigureOut">
              <a:rPr lang="ru-RU"/>
              <a:pPr>
                <a:defRPr/>
              </a:pPr>
              <a:t>26.11.2011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A14B284-5C99-4351-B6D5-7F11BF443E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1008111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ru-RU" dirty="0" smtClean="0">
                <a:solidFill>
                  <a:srgbClr val="FFC000"/>
                </a:solidFill>
              </a:rPr>
              <a:t>Ваш ребёнок – первоклассник!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76872"/>
            <a:ext cx="6400800" cy="3361928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900" dirty="0" smtClean="0">
                <a:solidFill>
                  <a:schemeClr val="bg2"/>
                </a:solidFill>
              </a:rPr>
              <a:t>Реализация   </a:t>
            </a:r>
            <a:r>
              <a:rPr lang="ru-RU" sz="2900" dirty="0" smtClean="0">
                <a:solidFill>
                  <a:schemeClr val="bg2"/>
                </a:solidFill>
              </a:rPr>
              <a:t>ФГОС </a:t>
            </a:r>
            <a:r>
              <a:rPr lang="ru-RU" sz="2900" dirty="0" smtClean="0">
                <a:solidFill>
                  <a:schemeClr val="bg2"/>
                </a:solidFill>
              </a:rPr>
              <a:t>второго </a:t>
            </a:r>
            <a:r>
              <a:rPr lang="ru-RU" sz="2900" dirty="0" smtClean="0">
                <a:solidFill>
                  <a:schemeClr val="bg2"/>
                </a:solidFill>
              </a:rPr>
              <a:t>поколения в</a:t>
            </a:r>
            <a:r>
              <a:rPr lang="en-US" sz="2900" dirty="0" smtClean="0">
                <a:solidFill>
                  <a:schemeClr val="bg2"/>
                </a:solidFill>
              </a:rPr>
              <a:t> </a:t>
            </a:r>
            <a:endParaRPr lang="ru-RU" sz="2900" dirty="0" smtClean="0">
              <a:solidFill>
                <a:schemeClr val="bg2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sz="2900" dirty="0" smtClean="0">
                <a:solidFill>
                  <a:schemeClr val="bg2"/>
                </a:solidFill>
              </a:rPr>
              <a:t>образовательной системе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900" dirty="0" smtClean="0">
                <a:solidFill>
                  <a:schemeClr val="bg2"/>
                </a:solidFill>
              </a:rPr>
              <a:t> </a:t>
            </a:r>
            <a:r>
              <a:rPr lang="ru-RU" sz="2900" dirty="0" smtClean="0">
                <a:solidFill>
                  <a:schemeClr val="bg2"/>
                </a:solidFill>
              </a:rPr>
              <a:t>«Школа 2100»</a:t>
            </a:r>
          </a:p>
          <a:p>
            <a:pPr algn="l" fontAlgn="auto">
              <a:spcAft>
                <a:spcPts val="0"/>
              </a:spcAft>
              <a:defRPr/>
            </a:pPr>
            <a:endParaRPr lang="ru-RU" sz="2300" dirty="0" smtClean="0">
              <a:solidFill>
                <a:schemeClr val="bg1"/>
              </a:solidFill>
            </a:endParaRPr>
          </a:p>
          <a:p>
            <a:pPr algn="l" fontAlgn="auto">
              <a:spcAft>
                <a:spcPts val="0"/>
              </a:spcAft>
              <a:defRPr/>
            </a:pPr>
            <a:endParaRPr lang="ru-RU" sz="2300" dirty="0" smtClean="0">
              <a:solidFill>
                <a:schemeClr val="bg1"/>
              </a:solidFill>
            </a:endParaRPr>
          </a:p>
          <a:p>
            <a:pPr algn="l" fontAlgn="auto">
              <a:spcAft>
                <a:spcPts val="0"/>
              </a:spcAft>
              <a:defRPr/>
            </a:pPr>
            <a:r>
              <a:rPr lang="ru-RU" sz="2300" dirty="0" smtClean="0">
                <a:solidFill>
                  <a:schemeClr val="bg1"/>
                </a:solidFill>
              </a:rPr>
              <a:t>Автор</a:t>
            </a:r>
            <a:r>
              <a:rPr lang="ru-RU" sz="2300" dirty="0" smtClean="0">
                <a:solidFill>
                  <a:schemeClr val="bg1"/>
                </a:solidFill>
              </a:rPr>
              <a:t>: </a:t>
            </a:r>
            <a:r>
              <a:rPr lang="ru-RU" sz="2300" dirty="0" smtClean="0">
                <a:solidFill>
                  <a:schemeClr val="bg1"/>
                </a:solidFill>
              </a:rPr>
              <a:t>учитель начальных классов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ru-RU" sz="2300" dirty="0" smtClean="0">
                <a:solidFill>
                  <a:schemeClr val="bg1"/>
                </a:solidFill>
              </a:rPr>
              <a:t> МБОУ </a:t>
            </a:r>
            <a:r>
              <a:rPr lang="ru-RU" sz="2300" dirty="0" err="1" smtClean="0">
                <a:solidFill>
                  <a:schemeClr val="bg1"/>
                </a:solidFill>
              </a:rPr>
              <a:t>Видновской</a:t>
            </a:r>
            <a:r>
              <a:rPr lang="ru-RU" sz="2300" dirty="0" smtClean="0">
                <a:solidFill>
                  <a:schemeClr val="bg1"/>
                </a:solidFill>
              </a:rPr>
              <a:t> СОШ №2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ru-RU" sz="2300" dirty="0" smtClean="0">
                <a:solidFill>
                  <a:schemeClr val="bg1"/>
                </a:solidFill>
              </a:rPr>
              <a:t>Е</a:t>
            </a:r>
            <a:r>
              <a:rPr lang="ru-RU" sz="2300" dirty="0" smtClean="0">
                <a:solidFill>
                  <a:schemeClr val="bg1"/>
                </a:solidFill>
              </a:rPr>
              <a:t>. И. </a:t>
            </a:r>
            <a:r>
              <a:rPr lang="ru-RU" sz="2300" dirty="0" err="1" smtClean="0">
                <a:solidFill>
                  <a:schemeClr val="bg1"/>
                </a:solidFill>
              </a:rPr>
              <a:t>Д</a:t>
            </a:r>
            <a:r>
              <a:rPr lang="ru-RU" sz="2300" dirty="0" err="1" smtClean="0">
                <a:solidFill>
                  <a:schemeClr val="bg1"/>
                </a:solidFill>
              </a:rPr>
              <a:t>ронникова</a:t>
            </a:r>
            <a:endParaRPr lang="en-US" sz="2300" dirty="0" smtClean="0">
              <a:solidFill>
                <a:schemeClr val="bg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ru-RU" sz="2000" dirty="0" smtClean="0">
              <a:solidFill>
                <a:schemeClr val="bg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6903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Игровая технология </a:t>
            </a:r>
            <a:r>
              <a:rPr lang="ru-RU" sz="3200" dirty="0" smtClean="0"/>
              <a:t>остаётся ведущей в начальных классах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Альтернативой игровой технологии в начальной школе является </a:t>
            </a:r>
            <a:r>
              <a:rPr lang="ru-RU" b="1" i="1" dirty="0" smtClean="0"/>
              <a:t>проектная деятельность</a:t>
            </a:r>
            <a:r>
              <a:rPr lang="ru-RU" dirty="0" smtClean="0"/>
              <a:t>. Её умелая организация позволяет создать ситуацию, в которой дети учатся делать выбор и нести ответственность (в частности, доводить до конца – до получения продукта – начатое дело), а также осмыслять этапы своей деятельности.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ru-RU" b="1" i="1" dirty="0" smtClean="0"/>
              <a:t>Метод проектов </a:t>
            </a:r>
            <a:r>
              <a:rPr lang="ru-RU" dirty="0" smtClean="0"/>
              <a:t>даёт ученикам возможность учиться  интересно, создаются условия для  активизации личностного потенциала, индивидуализации усвоения знаний, коллективных форм их применения. В результате проектной  деятельности они становятся активными участниками образовательного процесса, продукт их деятельности является социально значимым,  учащиеся  сами получают новые знания и   мотивацию к дальнейшему обучению.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584176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Как образовательная система «Школа 2100» помогает учителю реализовывать цели и задачи ФГОС</a:t>
            </a:r>
            <a:endParaRPr lang="ru-RU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/>
          <a:lstStyle/>
          <a:p>
            <a:r>
              <a:rPr lang="ru-RU" dirty="0" smtClean="0"/>
              <a:t>Эта образовательная система готовит учащихся к </a:t>
            </a:r>
            <a:r>
              <a:rPr lang="ru-RU" dirty="0" smtClean="0"/>
              <a:t>реальной современной </a:t>
            </a:r>
            <a:r>
              <a:rPr lang="ru-RU" dirty="0" smtClean="0"/>
              <a:t>жизни, к продуктивной деятельности и вооружает их солидным образовательным потенциалом</a:t>
            </a:r>
            <a:r>
              <a:rPr lang="ru-RU" dirty="0" smtClean="0"/>
              <a:t>;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052736"/>
            <a:ext cx="691276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/>
              <a:t>формирует универсальные учебные действия и ключевые компетентности, имеющие  большое значение для различных видов деятельности (обобщенные способы решения учебных задач, исследовательские, коммуникативные и информационные умения), приучает постоянно пополнять свои знания, принимать самостоятельные решения;</a:t>
            </a:r>
            <a:endParaRPr lang="ru-RU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ru-RU" dirty="0" smtClean="0"/>
              <a:t>работа по системе устраняет школьные перегрузки, сохраняет здоровье детей;</a:t>
            </a:r>
          </a:p>
          <a:p>
            <a:r>
              <a:rPr lang="ru-RU" dirty="0" smtClean="0"/>
              <a:t>обеспечивает преемственность основных образовательных программ начального и среднего образования;</a:t>
            </a:r>
          </a:p>
          <a:p>
            <a:r>
              <a:rPr lang="ru-RU" dirty="0" smtClean="0"/>
              <a:t>хорошая методическая оснащенность программы даёт  педагогу возможность достигать результатов уже на первых этапах обучения.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/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</a:rPr>
              <a:t>В основу учебников «Школа 21002 заложен 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принцип «минимакса»</a:t>
            </a: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</a:rPr>
              <a:t>.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Принцип </a:t>
            </a:r>
            <a:r>
              <a:rPr lang="ru-RU" b="1" dirty="0" smtClean="0"/>
              <a:t>минимакса</a:t>
            </a:r>
            <a:r>
              <a:rPr lang="ru-RU" dirty="0" smtClean="0"/>
              <a:t> позволяет: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адаптировать программу к детям разного уровня подготовки, легко скорректировать работу в зависимости от особенностей класса;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учит определять потребность в информации и самостоятельно её находить для. 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ru-RU" dirty="0" smtClean="0"/>
              <a:t>Программный </a:t>
            </a:r>
            <a:r>
              <a:rPr lang="ru-RU" b="1" i="1" dirty="0" smtClean="0"/>
              <a:t>минимум</a:t>
            </a:r>
            <a:r>
              <a:rPr lang="ru-RU" i="1" dirty="0" smtClean="0"/>
              <a:t> </a:t>
            </a:r>
            <a:r>
              <a:rPr lang="ru-RU" dirty="0" smtClean="0"/>
              <a:t>должны усвоить все ученики, это тот минимум, который будет проверяться в конце четверти в контрольных и итоговых работах.</a:t>
            </a:r>
          </a:p>
          <a:p>
            <a:r>
              <a:rPr lang="ru-RU" dirty="0" smtClean="0"/>
              <a:t>К </a:t>
            </a:r>
            <a:r>
              <a:rPr lang="ru-RU" b="1" i="1" dirty="0" smtClean="0"/>
              <a:t>максимуму</a:t>
            </a:r>
            <a:r>
              <a:rPr lang="ru-RU" i="1" dirty="0" smtClean="0"/>
              <a:t> </a:t>
            </a:r>
            <a:r>
              <a:rPr lang="ru-RU" dirty="0" smtClean="0"/>
              <a:t>относятся понятия, </a:t>
            </a:r>
            <a:r>
              <a:rPr lang="ru-RU" dirty="0" smtClean="0"/>
              <a:t>которые раскрываются </a:t>
            </a:r>
            <a:r>
              <a:rPr lang="ru-RU" dirty="0" smtClean="0"/>
              <a:t>в тексте учебника, но не отражены в программных требованиях. </a:t>
            </a:r>
            <a:r>
              <a:rPr lang="ru-RU" i="1" u="sng" dirty="0" smtClean="0"/>
              <a:t>Их знать не обязательно!</a:t>
            </a:r>
          </a:p>
          <a:p>
            <a:pPr>
              <a:buNone/>
            </a:pPr>
            <a:r>
              <a:rPr lang="ru-RU" dirty="0" smtClean="0"/>
              <a:t>    Основываясь на этом принципе, мы обеспечиваем индивидуальный подход, так как каждый ученик сам с помощью учителя определяет свой максимум.</a:t>
            </a:r>
          </a:p>
          <a:p>
            <a:pPr algn="ctr">
              <a:buNone/>
            </a:pP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20080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Внеурочная деятельность</a:t>
            </a:r>
            <a:endParaRPr lang="ru-RU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4616"/>
          </a:xfrm>
        </p:spPr>
        <p:txBody>
          <a:bodyPr/>
          <a:lstStyle/>
          <a:p>
            <a:r>
              <a:rPr lang="ru-RU" sz="2800" dirty="0" smtClean="0"/>
              <a:t>В ФГОС второго поколения отмечено, что школа должна выступить в качестве объединяющей основы для формирования многонационального российского общества.</a:t>
            </a:r>
          </a:p>
          <a:p>
            <a:r>
              <a:rPr lang="ru-RU" sz="2800" dirty="0" smtClean="0"/>
              <a:t>В новом базисном образовательном плане предусмотрены часы не только для учебной , но и внеурочной работы, направленной на воспитание граждан нашей страны.</a:t>
            </a:r>
          </a:p>
          <a:p>
            <a:r>
              <a:rPr lang="ru-RU" sz="2800" dirty="0" smtClean="0"/>
              <a:t>Для полноценной организации воспитательного процесса вся жизнь школы должна быть построена на одних и тех же принципах (Принципах Образовательной системы «Школа 2100»).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dirty="0" smtClean="0">
                <a:solidFill>
                  <a:schemeClr val="accent3">
                    <a:lumMod val="50000"/>
                  </a:schemeClr>
                </a:solidFill>
              </a:rPr>
              <a:t>Цель внеурочной деятельности:</a:t>
            </a: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ru-RU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ru-RU" sz="2800" dirty="0" smtClean="0"/>
              <a:t>создание условий для  проявления и развития ребенком своих интересов на основе свободного выбора, постижения духовно-нравственных ценностей и  культурных традиций</a:t>
            </a:r>
            <a:r>
              <a:rPr lang="ru-RU" sz="2800" dirty="0" smtClean="0"/>
              <a:t>.</a:t>
            </a:r>
          </a:p>
          <a:p>
            <a:pPr>
              <a:buNone/>
            </a:pPr>
            <a:endParaRPr lang="ru-RU" sz="2800" dirty="0" smtClean="0"/>
          </a:p>
          <a:p>
            <a:pPr algn="ctr">
              <a:buNone/>
            </a:pPr>
            <a:r>
              <a:rPr lang="ru-RU" sz="2800" dirty="0" smtClean="0"/>
              <a:t>Внеурочная деятельность реализуется через </a:t>
            </a:r>
            <a:r>
              <a:rPr lang="ru-RU" sz="2800" b="1" i="1" dirty="0" smtClean="0"/>
              <a:t>кружки</a:t>
            </a:r>
            <a:r>
              <a:rPr lang="ru-RU" sz="2800" dirty="0" smtClean="0"/>
              <a:t>, которые посещают все учащиеся класса.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Направления внеурочной деятельности</a:t>
            </a:r>
            <a:endParaRPr lang="ru-RU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800" dirty="0" smtClean="0"/>
              <a:t>Спортивно –оздоровительное: кружок </a:t>
            </a:r>
            <a:r>
              <a:rPr lang="ru-RU" sz="2800" i="1" dirty="0" smtClean="0"/>
              <a:t>«Чемпион» </a:t>
            </a:r>
            <a:r>
              <a:rPr lang="ru-RU" sz="2800" dirty="0" smtClean="0"/>
              <a:t>- </a:t>
            </a:r>
            <a:r>
              <a:rPr lang="ru-RU" sz="2800" dirty="0" smtClean="0"/>
              <a:t>2 часа.</a:t>
            </a:r>
            <a:endParaRPr lang="ru-RU" sz="2800" dirty="0" smtClean="0"/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Научно –познавательное  направление </a:t>
            </a:r>
            <a:r>
              <a:rPr lang="ru-RU" sz="2800" dirty="0" smtClean="0"/>
              <a:t>– </a:t>
            </a:r>
          </a:p>
          <a:p>
            <a:pPr>
              <a:buNone/>
            </a:pPr>
            <a:r>
              <a:rPr lang="ru-RU" sz="2800" i="1" dirty="0" smtClean="0"/>
              <a:t>«</a:t>
            </a:r>
            <a:r>
              <a:rPr lang="ru-RU" sz="2800" i="1" dirty="0" smtClean="0"/>
              <a:t>36 занятий для будущих отличников» </a:t>
            </a:r>
            <a:r>
              <a:rPr lang="ru-RU" sz="2800" dirty="0" smtClean="0"/>
              <a:t>-1 час</a:t>
            </a:r>
            <a:r>
              <a:rPr lang="ru-RU" sz="2800" dirty="0" smtClean="0"/>
              <a:t>,</a:t>
            </a:r>
          </a:p>
          <a:p>
            <a:pPr>
              <a:buNone/>
            </a:pPr>
            <a:r>
              <a:rPr lang="ru-RU" sz="2800" i="1" dirty="0" smtClean="0"/>
              <a:t>«</a:t>
            </a:r>
            <a:r>
              <a:rPr lang="ru-RU" sz="2800" i="1" dirty="0" smtClean="0"/>
              <a:t>Мастерская речевого творчества» </a:t>
            </a:r>
            <a:r>
              <a:rPr lang="ru-RU" sz="2800" dirty="0" smtClean="0"/>
              <a:t>-1 час.</a:t>
            </a:r>
          </a:p>
          <a:p>
            <a:pPr>
              <a:buFont typeface="Wingdings" pitchFamily="2" charset="2"/>
              <a:buChar char="Ø"/>
            </a:pPr>
            <a:r>
              <a:rPr lang="ru-RU" sz="2800" i="1" dirty="0" smtClean="0"/>
              <a:t>«Психологическая азбука» </a:t>
            </a:r>
            <a:r>
              <a:rPr lang="ru-RU" sz="2800" dirty="0" smtClean="0"/>
              <a:t>и </a:t>
            </a:r>
            <a:r>
              <a:rPr lang="ru-RU" sz="2800" i="1" dirty="0" smtClean="0"/>
              <a:t>«90 уроков психологического развития </a:t>
            </a:r>
            <a:r>
              <a:rPr lang="ru-RU" sz="2800" i="1" dirty="0" err="1" smtClean="0"/>
              <a:t>Локаловой</a:t>
            </a:r>
            <a:r>
              <a:rPr lang="ru-RU" sz="2800" i="1" dirty="0" smtClean="0"/>
              <a:t>» </a:t>
            </a:r>
            <a:r>
              <a:rPr lang="ru-RU" sz="2800" dirty="0" smtClean="0"/>
              <a:t>– 2 часа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Художественно – эстетическое: </a:t>
            </a:r>
            <a:r>
              <a:rPr lang="ru-RU" sz="2800" i="1" dirty="0" smtClean="0"/>
              <a:t>«Любительский театр»</a:t>
            </a:r>
            <a:r>
              <a:rPr lang="ru-RU" sz="2800" dirty="0" smtClean="0"/>
              <a:t> </a:t>
            </a:r>
            <a:r>
              <a:rPr lang="ru-RU" sz="2800" dirty="0" smtClean="0"/>
              <a:t>- 1 </a:t>
            </a:r>
            <a:r>
              <a:rPr lang="ru-RU" sz="2800" dirty="0" smtClean="0"/>
              <a:t>час.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err="1" smtClean="0"/>
              <a:t>Военно</a:t>
            </a:r>
            <a:r>
              <a:rPr lang="ru-RU" sz="2800" dirty="0" smtClean="0"/>
              <a:t> – </a:t>
            </a:r>
            <a:r>
              <a:rPr lang="ru-RU" sz="2800" dirty="0" smtClean="0"/>
              <a:t>патриотическое</a:t>
            </a:r>
            <a:r>
              <a:rPr lang="ru-RU" sz="2800" dirty="0" smtClean="0"/>
              <a:t> </a:t>
            </a:r>
            <a:r>
              <a:rPr lang="ru-RU" sz="2800" dirty="0" smtClean="0"/>
              <a:t>-</a:t>
            </a:r>
            <a:r>
              <a:rPr lang="ru-RU" sz="2800" dirty="0" smtClean="0"/>
              <a:t> «</a:t>
            </a:r>
            <a:r>
              <a:rPr lang="ru-RU" sz="2800" dirty="0" smtClean="0"/>
              <a:t>Экология» </a:t>
            </a:r>
            <a:r>
              <a:rPr lang="ru-RU" sz="2800" dirty="0" smtClean="0"/>
              <a:t>-2 часа</a:t>
            </a:r>
            <a:endParaRPr lang="ru-RU" sz="2800" dirty="0" smtClean="0"/>
          </a:p>
          <a:p>
            <a:pPr>
              <a:buFont typeface="Wingdings" pitchFamily="2" charset="2"/>
              <a:buChar char="Ø"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1656183"/>
          </a:xfrm>
        </p:spPr>
        <p:txBody>
          <a:bodyPr/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Поиск и увлечённость – залог успеха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96952"/>
            <a:ext cx="6400800" cy="2641848"/>
          </a:xfrm>
        </p:spPr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sz="3600" dirty="0" smtClean="0">
                <a:solidFill>
                  <a:srgbClr val="002060"/>
                </a:solidFill>
              </a:rPr>
              <a:t>" </a:t>
            </a:r>
            <a:r>
              <a:rPr lang="ru-RU" sz="3600" b="1" dirty="0" smtClean="0">
                <a:solidFill>
                  <a:schemeClr val="tx2"/>
                </a:solidFill>
              </a:rPr>
              <a:t>Интерес к учению есть там, где есть вдохновение, рождающееся от успеха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r>
              <a:rPr lang="ru-RU" sz="3600" dirty="0" smtClean="0">
                <a:solidFill>
                  <a:srgbClr val="002060"/>
                </a:solidFill>
              </a:rPr>
              <a:t>" </a:t>
            </a:r>
            <a:r>
              <a:rPr lang="ru-RU" sz="3600" b="1" dirty="0" smtClean="0">
                <a:solidFill>
                  <a:schemeClr val="tx2"/>
                </a:solidFill>
              </a:rPr>
              <a:t> </a:t>
            </a:r>
          </a:p>
          <a:p>
            <a:r>
              <a:rPr lang="ru-RU" sz="3600" dirty="0" smtClean="0">
                <a:solidFill>
                  <a:schemeClr val="tx2"/>
                </a:solidFill>
              </a:rPr>
              <a:t>В. А. Сухомлинский</a:t>
            </a:r>
            <a:endParaRPr lang="ru-RU" sz="36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C000"/>
                </a:solidFill>
              </a:rPr>
              <a:t>Спасибо за внимание!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Образовательная система «Школа 2100»</a:t>
            </a:r>
            <a:endParaRPr lang="ru-RU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    Образовательная </a:t>
            </a:r>
            <a:r>
              <a:rPr lang="ru-RU" i="1" dirty="0" smtClean="0"/>
              <a:t>система «Школа 2100» </a:t>
            </a:r>
            <a:r>
              <a:rPr lang="ru-RU" dirty="0" smtClean="0"/>
              <a:t>соответствует основным принципам государственной политики российского образования изложенного в Законе РФ «Об образовании», в Федеральных государственных стандартах второго поколения, решает задачи модернизации  образования, характерные для сегодняшнего дня.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ru-RU" dirty="0" smtClean="0"/>
              <a:t>Образовательная программа создана в 1996 году под руководством академика А.А. </a:t>
            </a:r>
            <a:r>
              <a:rPr lang="ru-RU" dirty="0" err="1" smtClean="0"/>
              <a:t>Леоньтьева</a:t>
            </a:r>
            <a:r>
              <a:rPr lang="ru-RU" dirty="0" smtClean="0"/>
              <a:t> группой учёных РАО Ш.А. </a:t>
            </a:r>
            <a:r>
              <a:rPr lang="ru-RU" dirty="0" err="1" smtClean="0"/>
              <a:t>Амонашвили</a:t>
            </a:r>
            <a:r>
              <a:rPr lang="ru-RU" dirty="0" smtClean="0"/>
              <a:t>, С.К.Бондыревой и рядом ведущих российских учёных Р.Н. </a:t>
            </a:r>
            <a:r>
              <a:rPr lang="ru-RU" dirty="0" err="1" smtClean="0"/>
              <a:t>Бунеевым</a:t>
            </a:r>
            <a:r>
              <a:rPr lang="ru-RU" dirty="0" smtClean="0"/>
              <a:t>, А.А.Вахрушевым, Д.Д. Даниловым, Т.А. </a:t>
            </a:r>
            <a:r>
              <a:rPr lang="ru-RU" dirty="0" err="1" smtClean="0"/>
              <a:t>Ладыженской</a:t>
            </a:r>
            <a:r>
              <a:rPr lang="ru-RU" dirty="0" smtClean="0"/>
              <a:t> и другими, целиком построена на  лучших российских педагогических традициях, исследованиях РАО последних лет и  чётко учитывает особенности детской психики и закономерности восприятия. 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368152"/>
          </a:xfrm>
        </p:spPr>
        <p:txBody>
          <a:bodyPr/>
          <a:lstStyle/>
          <a:p>
            <a:pPr algn="l"/>
            <a:r>
              <a:rPr lang="ru-RU" sz="3600" dirty="0" smtClean="0"/>
              <a:t> 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200" dirty="0" smtClean="0"/>
              <a:t>Федеральный государственный стандарт второго поколения ориентирован на </a:t>
            </a:r>
            <a:r>
              <a:rPr lang="ru-RU" sz="3200" b="1" i="1" dirty="0" smtClean="0"/>
              <a:t>развитие личности путём освоения различных способов деятельности</a:t>
            </a:r>
            <a:r>
              <a:rPr lang="ru-RU" sz="3200" dirty="0" smtClean="0"/>
              <a:t>.</a:t>
            </a:r>
            <a:br>
              <a:rPr lang="ru-RU" sz="32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 algn="ctr">
              <a:buNone/>
            </a:pPr>
            <a:r>
              <a:rPr lang="ru-RU" sz="2800" dirty="0" smtClean="0"/>
              <a:t>   </a:t>
            </a:r>
            <a:r>
              <a:rPr lang="ru-RU" sz="2800" dirty="0" smtClean="0"/>
              <a:t>Эта </a:t>
            </a:r>
            <a:r>
              <a:rPr lang="ru-RU" sz="2800" dirty="0" smtClean="0"/>
              <a:t>идея очень близка учителям, работающим по Образовательной системе «Школа 2100». Уже в 1996 году программа заявила идею </a:t>
            </a:r>
            <a:r>
              <a:rPr lang="ru-RU" sz="2800" b="1" i="1" dirty="0" smtClean="0"/>
              <a:t>функционально грамотной личности, </a:t>
            </a:r>
            <a:r>
              <a:rPr lang="ru-RU" sz="2800" i="1" dirty="0" smtClean="0"/>
              <a:t>«которая способна использовать все постоянно приобретаемые в течение жизни знания, умения и навыки для решения жизненных задач в различных сферах человеческой деятельности, общения и социальных отношениях.</a:t>
            </a:r>
            <a:endParaRPr lang="ru-RU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err="1" smtClean="0">
                <a:solidFill>
                  <a:schemeClr val="accent3">
                    <a:lumMod val="50000"/>
                  </a:schemeClr>
                </a:solidFill>
              </a:rPr>
              <a:t>Деятельностный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 подход – концептуальная основа нового стандарта</a:t>
            </a:r>
            <a:endParaRPr lang="ru-RU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dirty="0" smtClean="0"/>
              <a:t>УМК образовательной системы «Школа 2100» реализует </a:t>
            </a:r>
            <a:r>
              <a:rPr lang="ru-RU" sz="2800" b="1" dirty="0" err="1" smtClean="0"/>
              <a:t>деятельностный</a:t>
            </a:r>
            <a:r>
              <a:rPr lang="ru-RU" sz="2800" b="1" dirty="0" smtClean="0"/>
              <a:t> подход </a:t>
            </a:r>
            <a:r>
              <a:rPr lang="ru-RU" sz="2800" dirty="0" smtClean="0"/>
              <a:t>посредством ряда </a:t>
            </a:r>
            <a:r>
              <a:rPr lang="ru-RU" sz="2800" dirty="0" err="1" smtClean="0"/>
              <a:t>деятельностно</a:t>
            </a:r>
            <a:r>
              <a:rPr lang="ru-RU" sz="2800" dirty="0" smtClean="0"/>
              <a:t> ориентированных принципов, </a:t>
            </a:r>
            <a:r>
              <a:rPr lang="ru-RU" sz="2800" dirty="0" smtClean="0"/>
              <a:t>сформулированными </a:t>
            </a:r>
          </a:p>
          <a:p>
            <a:pPr>
              <a:buNone/>
            </a:pPr>
            <a:r>
              <a:rPr lang="ru-RU" sz="2800" dirty="0" smtClean="0"/>
              <a:t>А.А</a:t>
            </a:r>
            <a:r>
              <a:rPr lang="ru-RU" sz="2800" dirty="0" smtClean="0"/>
              <a:t>. </a:t>
            </a:r>
            <a:r>
              <a:rPr lang="ru-RU" sz="2800" dirty="0" err="1" smtClean="0"/>
              <a:t>Леоньтьевым</a:t>
            </a:r>
            <a:r>
              <a:rPr lang="ru-RU" sz="2800" dirty="0" smtClean="0"/>
              <a:t> (1996).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Принцип обучения деятельности.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Принцип управляемого перехода от деятельности в учебной ситуации деятельности в жизненной ситуации и от совместной учебно-познавательной деятельности к самостоятельной деятельности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/>
          <a:lstStyle/>
          <a:p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Ведущие технологии обучения и воспитания  </a:t>
            </a:r>
            <a:b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в «Школе 2100»  </a:t>
            </a:r>
            <a:b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5"/>
            <a:ext cx="8229600" cy="424847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Технология </a:t>
            </a:r>
            <a:r>
              <a:rPr lang="ru-RU" b="1" i="1" dirty="0" smtClean="0"/>
              <a:t>проблемно-диалогического обучения</a:t>
            </a:r>
            <a:r>
              <a:rPr lang="ru-RU" dirty="0" smtClean="0"/>
              <a:t>, которая используется на уроках открытия новых знаний и во внеурочной деятельности ;</a:t>
            </a:r>
          </a:p>
          <a:p>
            <a:r>
              <a:rPr lang="ru-RU" dirty="0" smtClean="0"/>
              <a:t>технология </a:t>
            </a:r>
            <a:r>
              <a:rPr lang="ru-RU" b="1" i="1" dirty="0" smtClean="0"/>
              <a:t>формирования типа правильной читательской деятельности </a:t>
            </a:r>
            <a:r>
              <a:rPr lang="ru-RU" i="1" dirty="0" smtClean="0"/>
              <a:t>(продуктивного чтения)</a:t>
            </a:r>
            <a:r>
              <a:rPr lang="ru-RU" dirty="0" smtClean="0"/>
              <a:t>, применяется при работе с текстами на разных предметах;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0629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ru-RU" sz="3200" dirty="0" smtClean="0"/>
              <a:t>технология </a:t>
            </a:r>
            <a:r>
              <a:rPr lang="ru-RU" sz="3200" b="1" i="1" dirty="0" smtClean="0"/>
              <a:t>оценивания образовательных достижений</a:t>
            </a:r>
            <a:r>
              <a:rPr lang="ru-RU" sz="3200" dirty="0" smtClean="0"/>
              <a:t> разработана в рамках эксперимента РАО в 2004 – 2007 г.г.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708920"/>
            <a:ext cx="8229600" cy="344584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Основные </a:t>
            </a:r>
            <a:r>
              <a:rPr lang="ru-RU" i="1" u="sng" dirty="0" smtClean="0"/>
              <a:t>задачи</a:t>
            </a:r>
            <a:r>
              <a:rPr lang="ru-RU" dirty="0" smtClean="0"/>
              <a:t> новой технологии:</a:t>
            </a:r>
          </a:p>
          <a:p>
            <a:pPr algn="ctr">
              <a:buFont typeface="Wingdings" pitchFamily="2" charset="2"/>
              <a:buChar char="ü"/>
            </a:pPr>
            <a:r>
              <a:rPr lang="ru-RU" dirty="0" smtClean="0"/>
              <a:t>    </a:t>
            </a:r>
            <a:r>
              <a:rPr lang="ru-RU" i="1" dirty="0" smtClean="0"/>
              <a:t>определять</a:t>
            </a:r>
            <a:r>
              <a:rPr lang="ru-RU" dirty="0" smtClean="0"/>
              <a:t>, как ученик овладевает умениями по использованию знаний, т. е. насколько обучение соответствует современным целям образования;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476672"/>
            <a:ext cx="7758138" cy="2664296"/>
          </a:xfrm>
        </p:spPr>
        <p:txBody>
          <a:bodyPr/>
          <a:lstStyle/>
          <a:p>
            <a:pPr algn="l">
              <a:buFont typeface="Wingdings" pitchFamily="2" charset="2"/>
              <a:buChar char="ü"/>
            </a:pPr>
            <a:r>
              <a:rPr lang="ru-RU" sz="3200" i="1" dirty="0" smtClean="0"/>
              <a:t>развивать </a:t>
            </a:r>
            <a:r>
              <a:rPr lang="ru-RU" sz="3200" dirty="0" smtClean="0"/>
              <a:t>у ученика умение самостоятельно       </a:t>
            </a:r>
            <a:r>
              <a:rPr lang="ru-RU" sz="3200" i="1" dirty="0" smtClean="0"/>
              <a:t>оценивать</a:t>
            </a:r>
            <a:r>
              <a:rPr lang="ru-RU" sz="3200" dirty="0" smtClean="0"/>
              <a:t> результаты своих действий, </a:t>
            </a:r>
            <a:r>
              <a:rPr lang="ru-RU" sz="3200" i="1" dirty="0" smtClean="0"/>
              <a:t>контролировать</a:t>
            </a:r>
            <a:r>
              <a:rPr lang="ru-RU" sz="3200" dirty="0" smtClean="0"/>
              <a:t> самого себя, </a:t>
            </a:r>
            <a:r>
              <a:rPr lang="ru-RU" sz="3200" i="1" dirty="0" smtClean="0"/>
              <a:t>находить</a:t>
            </a:r>
            <a:r>
              <a:rPr lang="ru-RU" sz="3200" dirty="0" smtClean="0"/>
              <a:t> и </a:t>
            </a:r>
            <a:r>
              <a:rPr lang="ru-RU" sz="3200" i="1" dirty="0" smtClean="0"/>
              <a:t>исправлять</a:t>
            </a:r>
            <a:r>
              <a:rPr lang="ru-RU" sz="3200" dirty="0" smtClean="0"/>
              <a:t> собственные ошибки;</a:t>
            </a:r>
            <a:br>
              <a:rPr lang="ru-RU" sz="3200" dirty="0" smtClean="0"/>
            </a:br>
            <a:r>
              <a:rPr lang="ru-RU" sz="3200" dirty="0" smtClean="0"/>
              <a:t>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3140968"/>
            <a:ext cx="7758138" cy="2985195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i="1" dirty="0" smtClean="0"/>
              <a:t>мотивировать</a:t>
            </a:r>
            <a:r>
              <a:rPr lang="ru-RU" dirty="0" smtClean="0"/>
              <a:t> ученика на успех, </a:t>
            </a:r>
            <a:r>
              <a:rPr lang="ru-RU" i="1" dirty="0" smtClean="0"/>
              <a:t>избавить</a:t>
            </a:r>
            <a:r>
              <a:rPr lang="ru-RU" dirty="0" smtClean="0"/>
              <a:t> его от страха перед школьным контролем и оцениванием, </a:t>
            </a:r>
            <a:r>
              <a:rPr lang="ru-RU" i="1" dirty="0" smtClean="0"/>
              <a:t>создать</a:t>
            </a:r>
            <a:r>
              <a:rPr lang="ru-RU" dirty="0" smtClean="0"/>
              <a:t> комфортную обстановку, </a:t>
            </a:r>
            <a:r>
              <a:rPr lang="ru-RU" i="1" dirty="0" smtClean="0"/>
              <a:t>сохранить</a:t>
            </a:r>
            <a:r>
              <a:rPr lang="ru-RU" dirty="0" smtClean="0"/>
              <a:t> его психологическое здоровье.</a:t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кол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школа</Template>
  <TotalTime>659</TotalTime>
  <Words>765</Words>
  <Application>Microsoft Office PowerPoint</Application>
  <PresentationFormat>Экран (4:3)</PresentationFormat>
  <Paragraphs>72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школа</vt:lpstr>
      <vt:lpstr> Ваш ребёнок – первоклассник!</vt:lpstr>
      <vt:lpstr>Поиск и увлечённость – залог успеха</vt:lpstr>
      <vt:lpstr>Образовательная система «Школа 2100»</vt:lpstr>
      <vt:lpstr>Слайд 4</vt:lpstr>
      <vt:lpstr>   Федеральный государственный стандарт второго поколения ориентирован на развитие личности путём освоения различных способов деятельности.  </vt:lpstr>
      <vt:lpstr>Деятельностный подход – концептуальная основа нового стандарта</vt:lpstr>
      <vt:lpstr>   Ведущие технологии обучения и воспитания   в «Школе 2100»      </vt:lpstr>
      <vt:lpstr>технология оценивания образовательных достижений разработана в рамках эксперимента РАО в 2004 – 2007 г.г.</vt:lpstr>
      <vt:lpstr>развивать у ученика умение самостоятельно       оценивать результаты своих действий, контролировать самого себя, находить и исправлять собственные ошибки;  </vt:lpstr>
      <vt:lpstr> Игровая технология остаётся ведущей в начальных классах </vt:lpstr>
      <vt:lpstr>Слайд 11</vt:lpstr>
      <vt:lpstr>Как образовательная система «Школа 2100» помогает учителю реализовывать цели и задачи ФГОС</vt:lpstr>
      <vt:lpstr>Слайд 13</vt:lpstr>
      <vt:lpstr>Слайд 14</vt:lpstr>
      <vt:lpstr>  В основу учебников «Школа 21002 заложен принцип «минимакса».    </vt:lpstr>
      <vt:lpstr>Слайд 16</vt:lpstr>
      <vt:lpstr>Внеурочная деятельность</vt:lpstr>
      <vt:lpstr>Цель внеурочной деятельности: </vt:lpstr>
      <vt:lpstr>Направления внеурочной деятельности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Дима</dc:creator>
  <cp:lastModifiedBy>Helen</cp:lastModifiedBy>
  <cp:revision>96</cp:revision>
  <dcterms:created xsi:type="dcterms:W3CDTF">2011-08-19T08:59:50Z</dcterms:created>
  <dcterms:modified xsi:type="dcterms:W3CDTF">2011-11-26T17:49:57Z</dcterms:modified>
</cp:coreProperties>
</file>