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65" r:id="rId6"/>
    <p:sldId id="266" r:id="rId7"/>
    <p:sldId id="263" r:id="rId8"/>
    <p:sldId id="281" r:id="rId9"/>
    <p:sldId id="267" r:id="rId10"/>
    <p:sldId id="264" r:id="rId11"/>
    <p:sldId id="259" r:id="rId12"/>
    <p:sldId id="262" r:id="rId13"/>
    <p:sldId id="268" r:id="rId14"/>
    <p:sldId id="269" r:id="rId15"/>
    <p:sldId id="270" r:id="rId16"/>
    <p:sldId id="285" r:id="rId17"/>
    <p:sldId id="284" r:id="rId18"/>
    <p:sldId id="286" r:id="rId19"/>
    <p:sldId id="271" r:id="rId20"/>
    <p:sldId id="272" r:id="rId21"/>
    <p:sldId id="278" r:id="rId22"/>
    <p:sldId id="274" r:id="rId23"/>
    <p:sldId id="276" r:id="rId24"/>
    <p:sldId id="273" r:id="rId25"/>
    <p:sldId id="275" r:id="rId26"/>
    <p:sldId id="277" r:id="rId27"/>
    <p:sldId id="279" r:id="rId28"/>
    <p:sldId id="287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38369422572176"/>
          <c:y val="3.4179625984251998E-2"/>
          <c:w val="0.84728297244094486"/>
          <c:h val="0.657713582677165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Сложение и вычитание в пределах 100</c:v>
                </c:pt>
                <c:pt idx="1">
                  <c:v>Табличное умножение и деление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Сложение и вычитание в пределах 100</c:v>
                </c:pt>
                <c:pt idx="1">
                  <c:v>Табличное умножение и деление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Сложение и вычитание в пределах 100</c:v>
                </c:pt>
                <c:pt idx="1">
                  <c:v>Табличное умножение и деление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axId val="65139456"/>
        <c:axId val="65140992"/>
      </c:barChart>
      <c:catAx>
        <c:axId val="65139456"/>
        <c:scaling>
          <c:orientation val="minMax"/>
        </c:scaling>
        <c:axPos val="b"/>
        <c:tickLblPos val="nextTo"/>
        <c:crossAx val="65140992"/>
        <c:crosses val="autoZero"/>
        <c:auto val="1"/>
        <c:lblAlgn val="ctr"/>
        <c:lblOffset val="100"/>
      </c:catAx>
      <c:valAx>
        <c:axId val="65140992"/>
        <c:scaling>
          <c:orientation val="minMax"/>
        </c:scaling>
        <c:axPos val="l"/>
        <c:majorGridlines/>
        <c:numFmt formatCode="General" sourceLinked="1"/>
        <c:tickLblPos val="nextTo"/>
        <c:crossAx val="65139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Подробный пересказ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Подробный пересказ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hape val="pyramid"/>
        <c:axId val="65190528"/>
        <c:axId val="65196416"/>
        <c:axId val="0"/>
      </c:bar3DChart>
      <c:catAx>
        <c:axId val="65190528"/>
        <c:scaling>
          <c:orientation val="minMax"/>
        </c:scaling>
        <c:axPos val="b"/>
        <c:tickLblPos val="nextTo"/>
        <c:crossAx val="65196416"/>
        <c:crosses val="autoZero"/>
        <c:auto val="1"/>
        <c:lblAlgn val="ctr"/>
        <c:lblOffset val="100"/>
      </c:catAx>
      <c:valAx>
        <c:axId val="65196416"/>
        <c:scaling>
          <c:orientation val="minMax"/>
        </c:scaling>
        <c:axPos val="l"/>
        <c:majorGridlines/>
        <c:numFmt formatCode="General" sourceLinked="1"/>
        <c:tickLblPos val="nextTo"/>
        <c:crossAx val="65190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450042512755633"/>
          <c:y val="0.15319170748854988"/>
          <c:w val="0.88784992912934502"/>
          <c:h val="0.720974077781900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Однокоренные слова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Однокоренные слова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Однокоренные слова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hape val="cylinder"/>
        <c:axId val="65821312"/>
        <c:axId val="65827200"/>
        <c:axId val="0"/>
      </c:bar3DChart>
      <c:catAx>
        <c:axId val="65821312"/>
        <c:scaling>
          <c:orientation val="minMax"/>
        </c:scaling>
        <c:axPos val="b"/>
        <c:numFmt formatCode="General" sourceLinked="1"/>
        <c:tickLblPos val="nextTo"/>
        <c:crossAx val="65827200"/>
        <c:crosses val="autoZero"/>
        <c:auto val="1"/>
        <c:lblAlgn val="ctr"/>
        <c:lblOffset val="100"/>
      </c:catAx>
      <c:valAx>
        <c:axId val="65827200"/>
        <c:scaling>
          <c:orientation val="minMax"/>
        </c:scaling>
        <c:axPos val="l"/>
        <c:majorGridlines/>
        <c:numFmt formatCode="General" sourceLinked="1"/>
        <c:tickLblPos val="nextTo"/>
        <c:crossAx val="65821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Здоровье и безопасность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Здоровье и безопасность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hape val="box"/>
        <c:axId val="66158976"/>
        <c:axId val="66160512"/>
        <c:axId val="66139456"/>
      </c:bar3DChart>
      <c:catAx>
        <c:axId val="66158976"/>
        <c:scaling>
          <c:orientation val="minMax"/>
        </c:scaling>
        <c:delete val="1"/>
        <c:axPos val="b"/>
        <c:tickLblPos val="nextTo"/>
        <c:crossAx val="66160512"/>
        <c:crosses val="autoZero"/>
        <c:auto val="1"/>
        <c:lblAlgn val="ctr"/>
        <c:lblOffset val="100"/>
      </c:catAx>
      <c:valAx>
        <c:axId val="66160512"/>
        <c:scaling>
          <c:orientation val="minMax"/>
        </c:scaling>
        <c:axPos val="l"/>
        <c:majorGridlines/>
        <c:numFmt formatCode="General" sourceLinked="1"/>
        <c:tickLblPos val="nextTo"/>
        <c:crossAx val="66158976"/>
        <c:crosses val="autoZero"/>
        <c:crossBetween val="between"/>
      </c:valAx>
      <c:serAx>
        <c:axId val="66139456"/>
        <c:scaling>
          <c:orientation val="minMax"/>
        </c:scaling>
        <c:axPos val="b"/>
        <c:tickLblPos val="nextTo"/>
        <c:crossAx val="6616051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992915816078549"/>
          <c:y val="3.0690926991670059E-2"/>
          <c:w val="0.85698442208612891"/>
          <c:h val="0.6312687487723599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абсолютная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Умножение и деление на двузначное число</c:v>
                </c:pt>
                <c:pt idx="1">
                  <c:v>Решение уравнений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качественная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Умножение и деление на двузначное число</c:v>
                </c:pt>
                <c:pt idx="1">
                  <c:v>Решение уравнений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</c:v>
                </c:pt>
                <c:pt idx="1">
                  <c:v>96</c:v>
                </c:pt>
              </c:numCache>
            </c:numRef>
          </c:val>
        </c:ser>
        <c:shape val="pyramid"/>
        <c:axId val="65880064"/>
        <c:axId val="65881600"/>
        <c:axId val="0"/>
      </c:bar3DChart>
      <c:catAx>
        <c:axId val="65880064"/>
        <c:scaling>
          <c:orientation val="minMax"/>
        </c:scaling>
        <c:axPos val="b"/>
        <c:tickLblPos val="nextTo"/>
        <c:crossAx val="65881600"/>
        <c:crosses val="autoZero"/>
        <c:auto val="1"/>
        <c:lblAlgn val="ctr"/>
        <c:lblOffset val="100"/>
      </c:catAx>
      <c:valAx>
        <c:axId val="65881600"/>
        <c:scaling>
          <c:orientation val="minMax"/>
        </c:scaling>
        <c:axPos val="l"/>
        <c:majorGridlines/>
        <c:numFmt formatCode="0%" sourceLinked="1"/>
        <c:tickLblPos val="nextTo"/>
        <c:crossAx val="65880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Правописаение прилагательных во множественном числе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Правописаение прилагательных во множественном числе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hape val="pyramid"/>
        <c:axId val="65922944"/>
        <c:axId val="65924480"/>
        <c:axId val="66141696"/>
      </c:bar3DChart>
      <c:catAx>
        <c:axId val="65922944"/>
        <c:scaling>
          <c:orientation val="minMax"/>
        </c:scaling>
        <c:axPos val="b"/>
        <c:numFmt formatCode="General" sourceLinked="1"/>
        <c:tickLblPos val="nextTo"/>
        <c:crossAx val="65924480"/>
        <c:crosses val="autoZero"/>
        <c:auto val="1"/>
        <c:lblAlgn val="ctr"/>
        <c:lblOffset val="100"/>
      </c:catAx>
      <c:valAx>
        <c:axId val="65924480"/>
        <c:scaling>
          <c:orientation val="minMax"/>
        </c:scaling>
        <c:axPos val="l"/>
        <c:majorGridlines/>
        <c:numFmt formatCode="General" sourceLinked="1"/>
        <c:tickLblPos val="nextTo"/>
        <c:crossAx val="65922944"/>
        <c:crosses val="autoZero"/>
        <c:crossBetween val="between"/>
      </c:valAx>
      <c:serAx>
        <c:axId val="66141696"/>
        <c:scaling>
          <c:orientation val="minMax"/>
        </c:scaling>
        <c:delete val="1"/>
        <c:axPos val="b"/>
        <c:tickLblPos val="nextTo"/>
        <c:crossAx val="65924480"/>
        <c:crosses val="autoZero"/>
      </c:ser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948174880917683"/>
          <c:y val="3.0690926991670059E-2"/>
          <c:w val="0.64098510255662555"/>
          <c:h val="0.754032677686495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Новое время и Новейшее время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качественное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Новое время и Новейшее время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hape val="cone"/>
        <c:axId val="66376448"/>
        <c:axId val="66377984"/>
        <c:axId val="0"/>
      </c:bar3DChart>
      <c:catAx>
        <c:axId val="66376448"/>
        <c:scaling>
          <c:orientation val="minMax"/>
        </c:scaling>
        <c:axPos val="b"/>
        <c:tickLblPos val="nextTo"/>
        <c:crossAx val="66377984"/>
        <c:crosses val="autoZero"/>
        <c:auto val="1"/>
        <c:lblAlgn val="ctr"/>
        <c:lblOffset val="100"/>
      </c:catAx>
      <c:valAx>
        <c:axId val="66377984"/>
        <c:scaling>
          <c:orientation val="minMax"/>
        </c:scaling>
        <c:axPos val="l"/>
        <c:majorGridlines/>
        <c:numFmt formatCode="General" sourceLinked="1"/>
        <c:tickLblPos val="nextTo"/>
        <c:crossAx val="66376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Виды пересказов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Виды пересказов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hape val="pyramid"/>
        <c:axId val="66013824"/>
        <c:axId val="66027904"/>
        <c:axId val="65927808"/>
      </c:bar3DChart>
      <c:catAx>
        <c:axId val="66013824"/>
        <c:scaling>
          <c:orientation val="minMax"/>
        </c:scaling>
        <c:axPos val="b"/>
        <c:tickLblPos val="nextTo"/>
        <c:crossAx val="66027904"/>
        <c:crosses val="autoZero"/>
        <c:auto val="1"/>
        <c:lblAlgn val="ctr"/>
        <c:lblOffset val="100"/>
      </c:catAx>
      <c:valAx>
        <c:axId val="66027904"/>
        <c:scaling>
          <c:orientation val="minMax"/>
        </c:scaling>
        <c:axPos val="l"/>
        <c:majorGridlines/>
        <c:numFmt formatCode="General" sourceLinked="1"/>
        <c:tickLblPos val="nextTo"/>
        <c:crossAx val="66013824"/>
        <c:crosses val="autoZero"/>
        <c:crossBetween val="between"/>
      </c:valAx>
      <c:serAx>
        <c:axId val="65927808"/>
        <c:scaling>
          <c:orientation val="minMax"/>
        </c:scaling>
        <c:delete val="1"/>
        <c:axPos val="b"/>
        <c:tickLblPos val="nextTo"/>
        <c:crossAx val="6602790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C1111-EBC8-4EC0-B87C-452B0880F0B5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BD262-6A8E-4C4B-B22C-1AF174E10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8D669-238B-451E-832B-E8D35A5204FC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313F49-6AA2-40A9-9774-5EF0B17A883A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259D2-584E-4FA5-A663-DC253717F04F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D669-238B-451E-832B-E8D35A5204FC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7C34-06B9-4C0F-B9DB-5FFB21881D9D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853-C1DC-4546-B116-6CA551BF361E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17EF-794D-42A8-AA25-BAD25E9BAC71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4EF-0E87-42B2-9BF4-098DD9D89395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6880-D21B-4DFB-BD4A-F34C05F5614C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504-1B6C-475E-AD9A-26119A5513A5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E31-5F97-4F4C-A203-47322F7AD3AE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D7C34-06B9-4C0F-B9DB-5FFB21881D9D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BB1C-FC3D-4612-9304-4BA4A36657EA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3F49-6AA2-40A9-9774-5EF0B17A883A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59D2-584E-4FA5-A663-DC253717F04F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1853-C1DC-4546-B116-6CA551BF361E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F17EF-794D-42A8-AA25-BAD25E9BAC71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594EF-0E87-42B2-9BF4-098DD9D89395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66880-D21B-4DFB-BD4A-F34C05F5614C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22504-1B6C-475E-AD9A-26119A5513A5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14E31-5F97-4F4C-A203-47322F7AD3AE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6BB1C-FC3D-4612-9304-4BA4A36657EA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342318-1193-4E96-9812-BE5240DB5A60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42318-1193-4E96-9812-BE5240DB5A60}" type="datetime1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Середенина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1847-92B7-4F2F-BE06-85DC89AC5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14338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chemeClr val="tx1"/>
                </a:solidFill>
              </a:rPr>
              <a:t>Формирование самоконтроля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в процессе обучения на уроках в начальной школе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 </a:t>
            </a:r>
            <a:r>
              <a:rPr lang="ru-RU" sz="3100" dirty="0" smtClean="0"/>
              <a:t>Манакова Светлана Викторовна</a:t>
            </a:r>
            <a:br>
              <a:rPr lang="ru-RU" sz="3100" dirty="0" smtClean="0"/>
            </a:br>
            <a:r>
              <a:rPr lang="ru-RU" sz="3100" dirty="0" smtClean="0"/>
              <a:t>	     учитель начальных классов </a:t>
            </a:r>
            <a:br>
              <a:rPr lang="ru-RU" sz="3100" dirty="0" smtClean="0"/>
            </a:br>
            <a:r>
              <a:rPr lang="ru-RU" sz="3100" dirty="0" smtClean="0"/>
              <a:t>МОУ «ООШ №28»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4543428" cy="3625857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Стаит</a:t>
            </a:r>
            <a:r>
              <a:rPr lang="ru-RU" dirty="0" smtClean="0"/>
              <a:t> богатырь – </a:t>
            </a:r>
          </a:p>
          <a:p>
            <a:pPr>
              <a:buNone/>
            </a:pPr>
            <a:r>
              <a:rPr lang="ru-RU" dirty="0" err="1" smtClean="0"/>
              <a:t>Необхватишь</a:t>
            </a:r>
            <a:r>
              <a:rPr lang="ru-RU" dirty="0" smtClean="0"/>
              <a:t> вширь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железнай</a:t>
            </a:r>
            <a:r>
              <a:rPr lang="ru-RU" dirty="0" smtClean="0"/>
              <a:t>   руке</a:t>
            </a:r>
          </a:p>
          <a:p>
            <a:pPr>
              <a:buNone/>
            </a:pPr>
            <a:r>
              <a:rPr lang="ru-RU" dirty="0" smtClean="0"/>
              <a:t>Держит ковш на крюке.</a:t>
            </a:r>
          </a:p>
          <a:p>
            <a:pPr>
              <a:buNone/>
            </a:pPr>
            <a:r>
              <a:rPr lang="ru-RU" dirty="0" smtClean="0"/>
              <a:t>Он землю роет, </a:t>
            </a:r>
          </a:p>
          <a:p>
            <a:pPr>
              <a:buNone/>
            </a:pPr>
            <a:r>
              <a:rPr lang="ru-RU" dirty="0" smtClean="0"/>
              <a:t>Каналы строит.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500306"/>
            <a:ext cx="12858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Стоит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9286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Не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3500438"/>
            <a:ext cx="6429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Допущено 3 ошибки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ie0000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4357686" cy="3253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72132" y="264318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Э</a:t>
            </a:r>
            <a:r>
              <a:rPr lang="ru-RU" sz="3200" dirty="0" smtClean="0">
                <a:solidFill>
                  <a:srgbClr val="1D1DD1"/>
                </a:solidFill>
              </a:rPr>
              <a:t>КСК</a:t>
            </a:r>
            <a:r>
              <a:rPr lang="ru-RU" sz="3200" u="sng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В</a:t>
            </a:r>
            <a:r>
              <a:rPr lang="en-US" sz="3200" dirty="0" smtClean="0">
                <a:latin typeface="Times New Roman"/>
                <a:cs typeface="Times New Roman"/>
              </a:rPr>
              <a:t>Á</a:t>
            </a:r>
            <a:r>
              <a:rPr lang="ru-RU" sz="3200" dirty="0" smtClean="0"/>
              <a:t>Т</a:t>
            </a:r>
            <a:r>
              <a:rPr lang="ru-RU" sz="3200" u="sng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Р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E37"/>
                </a:solidFill>
              </a:rPr>
              <a:t>Словарная работа</a:t>
            </a:r>
            <a:endParaRPr lang="ru-RU" dirty="0">
              <a:solidFill>
                <a:srgbClr val="CC0E37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643182"/>
            <a:ext cx="5072098" cy="2571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  </a:t>
            </a:r>
            <a:r>
              <a:rPr lang="ru-RU" dirty="0" err="1" smtClean="0"/>
              <a:t>песьмо</a:t>
            </a:r>
            <a:r>
              <a:rPr lang="ru-RU" dirty="0" smtClean="0"/>
              <a:t>  принёс и эту</a:t>
            </a:r>
          </a:p>
          <a:p>
            <a:pPr>
              <a:buNone/>
            </a:pPr>
            <a:r>
              <a:rPr lang="ru-RU" dirty="0" smtClean="0"/>
              <a:t>интересную  </a:t>
            </a:r>
            <a:r>
              <a:rPr lang="ru-RU" dirty="0" err="1" smtClean="0"/>
              <a:t>гозету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Угадайте, кто же он? </a:t>
            </a:r>
          </a:p>
          <a:p>
            <a:pPr>
              <a:buNone/>
            </a:pPr>
            <a:r>
              <a:rPr lang="ru-RU" dirty="0" smtClean="0"/>
              <a:t>Он, ребята…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</a:t>
            </a:r>
            <a:r>
              <a:rPr lang="ru-RU" sz="3200" u="sng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ЧТАЛ</a:t>
            </a:r>
            <a:r>
              <a:rPr lang="ru-RU" sz="3200" u="sng" dirty="0" smtClean="0">
                <a:solidFill>
                  <a:srgbClr val="FF0000"/>
                </a:solidFill>
              </a:rPr>
              <a:t>Ь</a:t>
            </a:r>
            <a:r>
              <a:rPr lang="en-US" sz="32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lang="ru-RU" sz="3200" dirty="0" smtClean="0"/>
              <a:t>Н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matr1i.bmp"/>
          <p:cNvPicPr>
            <a:picLocks noChangeAspect="1" noChangeArrowheads="1"/>
          </p:cNvPicPr>
          <p:nvPr/>
        </p:nvPicPr>
        <p:blipFill>
          <a:blip r:embed="rId2"/>
          <a:srcRect l="30843"/>
          <a:stretch>
            <a:fillRect/>
          </a:stretch>
        </p:blipFill>
        <p:spPr bwMode="auto">
          <a:xfrm>
            <a:off x="5400234" y="2857496"/>
            <a:ext cx="3573582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92867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Допущено 2 ошибки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643182"/>
            <a:ext cx="150019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письмо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3214686"/>
            <a:ext cx="17859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газету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4 классе школьники упражняются 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сличение результата деятельности с образцом на основе самостоятельно прогнозируемых условий;</a:t>
            </a:r>
          </a:p>
          <a:p>
            <a:pPr>
              <a:buNone/>
            </a:pPr>
            <a:r>
              <a:rPr lang="ru-RU" dirty="0" smtClean="0"/>
              <a:t>- определении состава действий и операций;</a:t>
            </a:r>
          </a:p>
          <a:p>
            <a:pPr>
              <a:buNone/>
            </a:pPr>
            <a:r>
              <a:rPr lang="ru-RU" dirty="0" smtClean="0"/>
              <a:t>- выполнение действий по общей инструкции;</a:t>
            </a:r>
          </a:p>
          <a:p>
            <a:pPr>
              <a:buNone/>
            </a:pPr>
            <a:r>
              <a:rPr lang="ru-RU" dirty="0" smtClean="0"/>
              <a:t>- в самопроверке по плану;</a:t>
            </a:r>
          </a:p>
          <a:p>
            <a:pPr>
              <a:buNone/>
            </a:pPr>
            <a:r>
              <a:rPr lang="ru-RU" dirty="0" smtClean="0"/>
              <a:t>- самостоятельном корректировании плана проверки.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Методы самоконтроля – это способы, с помощью которых определяется результативность </a:t>
            </a:r>
          </a:p>
          <a:p>
            <a:pPr>
              <a:buNone/>
            </a:pPr>
            <a:r>
              <a:rPr lang="ru-RU" sz="4000" dirty="0" smtClean="0"/>
              <a:t>  </a:t>
            </a:r>
            <a:r>
              <a:rPr lang="ru-RU" sz="4000" dirty="0" err="1" smtClean="0"/>
              <a:t>учебно</a:t>
            </a:r>
            <a:r>
              <a:rPr lang="ru-RU" sz="4000" dirty="0" smtClean="0"/>
              <a:t> – познавательной деятельности учащихся и педагогической работы учителя.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r>
              <a:rPr lang="ru-RU" dirty="0" smtClean="0"/>
              <a:t>ФОРМЫ САМОКОНТРОЛЯ: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4187952"/>
          </a:xfrm>
        </p:spPr>
        <p:txBody>
          <a:bodyPr/>
          <a:lstStyle/>
          <a:p>
            <a:r>
              <a:rPr lang="ru-RU" dirty="0" smtClean="0"/>
              <a:t>МАТЕМАТИЧЕСКОЕ ДОМИНО</a:t>
            </a:r>
          </a:p>
          <a:p>
            <a:r>
              <a:rPr lang="ru-RU" dirty="0" smtClean="0"/>
              <a:t>КАРТОЧКИОБРАТНОЙ СВЯЗИ</a:t>
            </a:r>
          </a:p>
          <a:p>
            <a:r>
              <a:rPr lang="ru-RU" dirty="0" smtClean="0"/>
              <a:t>УЧЕБНЫЕ КРОССВОРДЫ</a:t>
            </a:r>
          </a:p>
          <a:p>
            <a:r>
              <a:rPr lang="ru-RU" dirty="0" smtClean="0"/>
              <a:t>Урок «Что? Где? Когда?»</a:t>
            </a:r>
          </a:p>
          <a:p>
            <a:r>
              <a:rPr lang="ru-RU" dirty="0" smtClean="0"/>
              <a:t>Урок – деловая игра</a:t>
            </a:r>
          </a:p>
          <a:p>
            <a:r>
              <a:rPr lang="ru-RU" dirty="0" smtClean="0"/>
              <a:t>Урок - зачёт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RM 2\Рабочий стол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t="3571"/>
          <a:stretch>
            <a:fillRect/>
          </a:stretch>
        </p:blipFill>
        <p:spPr bwMode="auto">
          <a:xfrm>
            <a:off x="3071802" y="1571612"/>
            <a:ext cx="2719670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85723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МАТЕМАТИЧЕСКОЕ ДОМИНО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3783328" cy="3786214"/>
          </a:xfrm>
        </p:spPr>
        <p:txBody>
          <a:bodyPr>
            <a:normAutofit fontScale="70000" lnSpcReduction="20000"/>
          </a:bodyPr>
          <a:lstStyle/>
          <a:p>
            <a:pPr marL="273050" indent="-273050">
              <a:buNone/>
            </a:pPr>
            <a:r>
              <a:rPr lang="ru-RU" u="sng" dirty="0" smtClean="0"/>
              <a:t>Карточка – вопрос</a:t>
            </a:r>
          </a:p>
          <a:p>
            <a:pPr>
              <a:buNone/>
            </a:pPr>
            <a:r>
              <a:rPr lang="ru-RU" i="1" dirty="0" smtClean="0"/>
              <a:t>Найди корень уравнения:</a:t>
            </a:r>
          </a:p>
          <a:p>
            <a:pPr>
              <a:buNone/>
            </a:pPr>
            <a:r>
              <a:rPr lang="ru-RU" dirty="0" smtClean="0"/>
              <a:t>Х + 7 = 11</a:t>
            </a:r>
          </a:p>
          <a:p>
            <a:pPr>
              <a:buNone/>
            </a:pPr>
            <a:r>
              <a:rPr lang="ru-RU" dirty="0" smtClean="0"/>
              <a:t>Х =</a:t>
            </a:r>
          </a:p>
          <a:p>
            <a:pPr>
              <a:buNone/>
            </a:pPr>
            <a:r>
              <a:rPr lang="ru-RU" dirty="0" smtClean="0"/>
              <a:t>Х =</a:t>
            </a:r>
          </a:p>
          <a:p>
            <a:pPr>
              <a:buNone/>
            </a:pPr>
            <a:r>
              <a:rPr lang="ru-RU" i="1" dirty="0" smtClean="0"/>
              <a:t>Сделай проверку: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Карточка – ответ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 + 7 = 11</a:t>
            </a:r>
          </a:p>
          <a:p>
            <a:pPr>
              <a:buNone/>
            </a:pPr>
            <a:r>
              <a:rPr lang="ru-RU" dirty="0" smtClean="0"/>
              <a:t>Х = 11 – 7</a:t>
            </a:r>
          </a:p>
          <a:p>
            <a:pPr>
              <a:buNone/>
            </a:pPr>
            <a:r>
              <a:rPr lang="ru-RU" u="sng" dirty="0" smtClean="0"/>
              <a:t>Х = 4</a:t>
            </a:r>
          </a:p>
          <a:p>
            <a:pPr>
              <a:buNone/>
            </a:pPr>
            <a:r>
              <a:rPr lang="ru-RU" dirty="0" smtClean="0"/>
              <a:t>4 + 7 = 11</a:t>
            </a:r>
          </a:p>
          <a:p>
            <a:pPr>
              <a:buNone/>
            </a:pPr>
            <a:r>
              <a:rPr lang="ru-RU" dirty="0" smtClean="0"/>
              <a:t>11 = 11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571480"/>
            <a:ext cx="46434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Информационная карточка</a:t>
            </a:r>
          </a:p>
          <a:p>
            <a:r>
              <a:rPr lang="ru-RU" i="1" dirty="0" smtClean="0"/>
              <a:t>Чтобы найти корень уравнения, нужно его решить. Для этого: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Обозначить в уравнении целое и части;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Определи, что тебе неизвестно, целое и часть;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Вспомни правила нахождения целого, части;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Чтобы найти часть, нужно из целого вычесть известную часть;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Выполни соответствующее действие;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Сделай проверку: вместо переменной </a:t>
            </a:r>
            <a:r>
              <a:rPr lang="ru-RU" b="1" dirty="0" err="1" smtClean="0"/>
              <a:t>х</a:t>
            </a:r>
            <a:r>
              <a:rPr lang="ru-RU" dirty="0" smtClean="0"/>
              <a:t> в уравнении, подставь результат действия. Если равенство получилось верным, то уравнение решено правильно. Если равенство неверно, то повтори все сначала.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714356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КАРТОЧКИ ОБРАТНОЙ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M 2\Рабочий стол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b="6780"/>
          <a:stretch>
            <a:fillRect/>
          </a:stretch>
        </p:blipFill>
        <p:spPr bwMode="auto">
          <a:xfrm>
            <a:off x="2786050" y="1785926"/>
            <a:ext cx="3357586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785794"/>
            <a:ext cx="5214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УЧЕБНЫЕ КРОССВОРДЫ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Способы формирования самоконтроля: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Устный</a:t>
            </a:r>
          </a:p>
          <a:p>
            <a:pPr>
              <a:buNone/>
            </a:pPr>
            <a:r>
              <a:rPr lang="ru-RU" sz="4000" dirty="0" smtClean="0"/>
              <a:t>Письменный</a:t>
            </a:r>
          </a:p>
          <a:p>
            <a:pPr>
              <a:buNone/>
            </a:pPr>
            <a:r>
              <a:rPr lang="ru-RU" sz="4000" dirty="0" smtClean="0"/>
              <a:t>Творческий  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9"/>
            <a:ext cx="7600976" cy="8572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Самоконтроль на уроках математики во 2 классе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00166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857364"/>
            <a:ext cx="7758138" cy="37258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Самоконтроль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– один из важнейших факторов, </a:t>
            </a:r>
            <a:br>
              <a:rPr lang="ru-RU" sz="4400" dirty="0" smtClean="0"/>
            </a:br>
            <a:r>
              <a:rPr lang="ru-RU" sz="4400" dirty="0" smtClean="0"/>
              <a:t>обеспечивающих самостоятельную деятельность учащихся.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литературного чтения 2класс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русского языка  2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3010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окружающего мира 2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857364"/>
          <a:ext cx="6686568" cy="41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по математике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русского языка 4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окружающего мира 4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7859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Самоконтроль на уроках литературного чтения 4 класс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857364"/>
            <a:ext cx="73164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за внимание!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 1 классе дети учатся:</a:t>
            </a:r>
          </a:p>
          <a:p>
            <a:pPr>
              <a:buNone/>
            </a:pPr>
            <a:r>
              <a:rPr lang="ru-RU" sz="4000" dirty="0" smtClean="0"/>
              <a:t>- </a:t>
            </a:r>
            <a:r>
              <a:rPr lang="ru-RU" sz="3600" dirty="0" smtClean="0"/>
              <a:t>сравнивать результат своей деятельности с образцом</a:t>
            </a:r>
            <a:r>
              <a:rPr lang="ru-RU" sz="4000" dirty="0" smtClean="0"/>
              <a:t>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0716"/>
          <a:stretch>
            <a:fillRect/>
          </a:stretch>
        </p:blipFill>
        <p:spPr bwMode="auto">
          <a:xfrm rot="-60000">
            <a:off x="1071538" y="3155612"/>
            <a:ext cx="7143800" cy="28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15370" cy="17145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100" dirty="0" smtClean="0"/>
              <a:t>-воспроизводить действия и операции, заданные учителем;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857224" y="2285992"/>
            <a:ext cx="7572428" cy="162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285852" y="4214818"/>
            <a:ext cx="6560474" cy="208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786346"/>
          </a:xfrm>
        </p:spPr>
        <p:txBody>
          <a:bodyPr>
            <a:noAutofit/>
          </a:bodyPr>
          <a:lstStyle/>
          <a:p>
            <a:pPr algn="l"/>
            <a:r>
              <a:rPr lang="ru-RU" sz="3600" b="0" dirty="0" smtClean="0">
                <a:solidFill>
                  <a:schemeClr val="tx1"/>
                </a:solidFill>
                <a:effectLst/>
              </a:rPr>
              <a:t>Выполнять действия по развёрнутой  инструкции;</a:t>
            </a:r>
            <a:br>
              <a:rPr lang="ru-RU" sz="3600" b="0" dirty="0" smtClean="0">
                <a:solidFill>
                  <a:schemeClr val="tx1"/>
                </a:solidFill>
                <a:effectLst/>
              </a:rPr>
            </a:br>
            <a:r>
              <a:rPr lang="ru-RU" sz="2800" b="0" dirty="0">
                <a:solidFill>
                  <a:schemeClr val="tx1"/>
                </a:solidFill>
                <a:effectLst/>
              </a:rPr>
              <a:t>Р</a:t>
            </a:r>
            <a:r>
              <a:rPr lang="ru-RU" sz="2800" dirty="0" smtClean="0"/>
              <a:t>ешай задачу так:</a:t>
            </a:r>
            <a:br>
              <a:rPr lang="ru-RU" sz="2800" dirty="0" smtClean="0"/>
            </a:br>
            <a:r>
              <a:rPr lang="ru-RU" sz="2800" dirty="0" smtClean="0"/>
              <a:t>1 прочитай задачу и представь себе то, о чем в ней говорится;</a:t>
            </a:r>
            <a:br>
              <a:rPr lang="ru-RU" sz="2800" dirty="0" smtClean="0"/>
            </a:br>
            <a:r>
              <a:rPr lang="ru-RU" sz="2800" dirty="0" smtClean="0"/>
              <a:t>2 запиши задачу кратко или выполни рисунок, объясняя, что показывает каждое число;</a:t>
            </a:r>
            <a:br>
              <a:rPr lang="ru-RU" sz="2800" dirty="0" smtClean="0"/>
            </a:br>
            <a:r>
              <a:rPr lang="ru-RU" sz="2800" dirty="0" smtClean="0"/>
              <a:t>3 назови вопрос задачи;</a:t>
            </a:r>
            <a:br>
              <a:rPr lang="ru-RU" sz="2800" dirty="0" smtClean="0"/>
            </a:br>
            <a:r>
              <a:rPr lang="ru-RU" sz="2800" dirty="0" smtClean="0"/>
              <a:t>4 подумай, можно ли сразу ответить на вопрос задачи, если нельзя, то составь план решения;</a:t>
            </a:r>
            <a:br>
              <a:rPr lang="ru-RU" sz="2800" dirty="0" smtClean="0"/>
            </a:br>
            <a:r>
              <a:rPr lang="ru-RU" sz="2800" dirty="0" smtClean="0"/>
              <a:t>5 выполни решение и назови ответ на вопрос;</a:t>
            </a:r>
            <a:br>
              <a:rPr lang="ru-RU" sz="2800" dirty="0" smtClean="0"/>
            </a:br>
            <a:r>
              <a:rPr lang="ru-RU" sz="2800" dirty="0" smtClean="0"/>
              <a:t>6 проверь решение.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antn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143512"/>
            <a:ext cx="2028814" cy="153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2 классе ученикам предлагается: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сравнивать промежуточный результат с эталоном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RM 2\Мои документы\Мои результаты сканировани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l="13358" t="1499" r="717" b="33864"/>
          <a:stretch>
            <a:fillRect/>
          </a:stretch>
        </p:blipFill>
        <p:spPr bwMode="auto">
          <a:xfrm>
            <a:off x="2786050" y="1595049"/>
            <a:ext cx="4786346" cy="4643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357322"/>
          </a:xfrm>
        </p:spPr>
        <p:txBody>
          <a:bodyPr>
            <a:noAutofit/>
          </a:bodyPr>
          <a:lstStyle/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</a:rPr>
              <a:t>Выполнять действия по развернутой инструкции, в которой отсутствуют некоторые звенья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antn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43446"/>
            <a:ext cx="2028814" cy="1535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928802"/>
            <a:ext cx="6143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Решай задачу так:</a:t>
            </a:r>
            <a:br>
              <a:rPr lang="ru-RU" sz="2000" dirty="0" smtClean="0"/>
            </a:br>
            <a:r>
              <a:rPr lang="ru-RU" sz="2000" dirty="0" smtClean="0"/>
              <a:t>1 прочитай задачу и представь себе то, о чем в ней говорится;</a:t>
            </a:r>
            <a:br>
              <a:rPr lang="ru-RU" sz="2000" dirty="0" smtClean="0"/>
            </a:br>
            <a:r>
              <a:rPr lang="ru-RU" sz="2000" dirty="0" smtClean="0"/>
              <a:t>2 </a:t>
            </a:r>
            <a:br>
              <a:rPr lang="ru-RU" sz="2000" dirty="0" smtClean="0"/>
            </a:br>
            <a:r>
              <a:rPr lang="ru-RU" sz="2000" dirty="0" smtClean="0"/>
              <a:t>3 назови вопрос задачи;</a:t>
            </a:r>
            <a:br>
              <a:rPr lang="ru-RU" sz="2000" dirty="0" smtClean="0"/>
            </a:br>
            <a:r>
              <a:rPr lang="ru-RU" sz="2000" dirty="0" smtClean="0"/>
              <a:t>4 подумай, можно ли сразу ответить на вопрос задачи, если нельзя, то составь план решения;</a:t>
            </a:r>
            <a:br>
              <a:rPr lang="ru-RU" sz="2000" dirty="0" smtClean="0"/>
            </a:br>
            <a:r>
              <a:rPr lang="ru-RU" sz="2000" dirty="0" smtClean="0"/>
              <a:t>5 выполни решение и назови ответ на вопрос;</a:t>
            </a:r>
            <a:br>
              <a:rPr lang="ru-RU" sz="2000" dirty="0" smtClean="0"/>
            </a:br>
            <a:r>
              <a:rPr lang="ru-RU" sz="2000" dirty="0" smtClean="0"/>
              <a:t>6 проверь решение.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</a:rPr>
              <a:t>В 3 классе ученики тренируются в:</a:t>
            </a:r>
            <a:endParaRPr lang="ru-RU" dirty="0"/>
          </a:p>
        </p:txBody>
      </p:sp>
      <p:pic>
        <p:nvPicPr>
          <p:cNvPr id="7170" name="Picture 2" descr="F:\2009-03 (мар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2000240"/>
            <a:ext cx="3013364" cy="4048298"/>
          </a:xfrm>
        </p:spPr>
      </p:pic>
      <p:sp>
        <p:nvSpPr>
          <p:cNvPr id="5" name="TextBox 4"/>
          <p:cNvSpPr txBox="1"/>
          <p:nvPr/>
        </p:nvSpPr>
        <p:spPr>
          <a:xfrm>
            <a:off x="642910" y="114298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Сравнении результата деятельности с образцом,  заданным через систему условий; </a:t>
            </a:r>
            <a:endParaRPr lang="ru-RU" dirty="0"/>
          </a:p>
        </p:txBody>
      </p:sp>
      <p:pic>
        <p:nvPicPr>
          <p:cNvPr id="1026" name="Picture 2" descr="C:\Documents and Settings\ARM 2\Рабочий стол\сканирование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14327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effectLst/>
              </a:rPr>
              <a:t>Выполнение действий по инструкции с ограничениями,</a:t>
            </a:r>
            <a:br>
              <a:rPr lang="ru-RU" sz="3600" b="0" dirty="0" smtClean="0">
                <a:solidFill>
                  <a:schemeClr val="tx1"/>
                </a:solidFill>
                <a:effectLst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</a:rPr>
              <a:t> используя толковый словарь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.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Documents and Settings\ARM 2\Мои документы\Мои результаты сканировани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54" t="57836" r="3079" b="18921"/>
          <a:stretch>
            <a:fillRect/>
          </a:stretch>
        </p:blipFill>
        <p:spPr bwMode="auto">
          <a:xfrm>
            <a:off x="285720" y="2643182"/>
            <a:ext cx="8572560" cy="286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675</TotalTime>
  <Words>417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Аспект</vt:lpstr>
      <vt:lpstr>Тема Office</vt:lpstr>
      <vt:lpstr>  Формирование самоконтроля  в процессе обучения на уроках в начальной школе      Манакова Светлана Викторовна       учитель начальных классов  МОУ «ООШ №28»</vt:lpstr>
      <vt:lpstr>Самоконтроль  – один из важнейших факторов,  обеспечивающих самостоятельную деятельность учащихся.</vt:lpstr>
      <vt:lpstr>Слайд 3</vt:lpstr>
      <vt:lpstr>Слайд 4</vt:lpstr>
      <vt:lpstr>Выполнять действия по развёрнутой  инструкции; Решай задачу так: 1 прочитай задачу и представь себе то, о чем в ней говорится; 2 запиши задачу кратко или выполни рисунок, объясняя, что показывает каждое число; 3 назови вопрос задачи; 4 подумай, можно ли сразу ответить на вопрос задачи, если нельзя, то составь план решения; 5 выполни решение и назови ответ на вопрос; 6 проверь решение.</vt:lpstr>
      <vt:lpstr>Во 2 классе ученикам предлагается: - сравнивать промежуточный результат с эталоном</vt:lpstr>
      <vt:lpstr>Выполнять действия по развернутой инструкции, в которой отсутствуют некоторые звенья</vt:lpstr>
      <vt:lpstr>В 3 классе ученики тренируются в:</vt:lpstr>
      <vt:lpstr>Выполнение действий по инструкции с ограничениями,  используя толковый словарь.</vt:lpstr>
      <vt:lpstr>Словарная работа</vt:lpstr>
      <vt:lpstr>Словарная работа</vt:lpstr>
      <vt:lpstr>В 4 классе школьники упражняются в:</vt:lpstr>
      <vt:lpstr>Слайд 13</vt:lpstr>
      <vt:lpstr>ФОРМЫ САМОКОНТРОЛЯ:</vt:lpstr>
      <vt:lpstr>Слайд 15</vt:lpstr>
      <vt:lpstr>Слайд 16</vt:lpstr>
      <vt:lpstr>Слайд 17</vt:lpstr>
      <vt:lpstr>Способы формирования самоконтроля:</vt:lpstr>
      <vt:lpstr>Самоконтроль на уроках математики во 2 классе</vt:lpstr>
      <vt:lpstr>Самоконтроль на уроках литературного чтения 2класс</vt:lpstr>
      <vt:lpstr>Самоконтроль на уроках  русского языка  2 класс</vt:lpstr>
      <vt:lpstr>Самоконтроль на уроках окружающего мира 2 класс</vt:lpstr>
      <vt:lpstr>Самоконтроль по математике 4 класс</vt:lpstr>
      <vt:lpstr>Самоконтроль на уроках  русского языка 4 класс</vt:lpstr>
      <vt:lpstr>Самоконтроль на уроках окружающего мира 4 класс</vt:lpstr>
      <vt:lpstr>Самоконтроль на уроках литературного чтения 4 класс</vt:lpstr>
      <vt:lpstr>Слайд 27</vt:lpstr>
    </vt:vector>
  </TitlesOfParts>
  <Company>SCHOOL № 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 2</dc:creator>
  <cp:lastModifiedBy>наташа</cp:lastModifiedBy>
  <cp:revision>76</cp:revision>
  <dcterms:created xsi:type="dcterms:W3CDTF">2010-01-19T06:55:22Z</dcterms:created>
  <dcterms:modified xsi:type="dcterms:W3CDTF">2010-01-21T13:11:48Z</dcterms:modified>
</cp:coreProperties>
</file>