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6" r:id="rId2"/>
    <p:sldId id="257" r:id="rId3"/>
    <p:sldId id="259" r:id="rId4"/>
    <p:sldId id="264" r:id="rId5"/>
    <p:sldId id="261" r:id="rId6"/>
    <p:sldId id="262" r:id="rId7"/>
    <p:sldId id="265" r:id="rId8"/>
    <p:sldId id="263" r:id="rId9"/>
    <p:sldId id="260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Учитель" initials="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7T10:50:39.224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30523-05D1-465E-B912-5B5B74A9B868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25486-965E-488D-9D99-C4AC09E2E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4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B4764F-E07F-481A-A984-47134794E32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93E608-7C0C-4502-9CCA-446F701919B1}" type="datetimeFigureOut">
              <a:rPr lang="ru-RU" smtClean="0"/>
              <a:t>14.12.2012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8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.wmf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8.wmf"/><Relationship Id="rId27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comments" Target="../comments/comment1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Математика –царица наук,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арифметика-царица </a:t>
            </a:r>
            <a:r>
              <a:rPr lang="ru-RU" sz="3200" dirty="0" smtClean="0"/>
              <a:t>математики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19672" y="6309320"/>
            <a:ext cx="4834880" cy="388640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ru-RU" dirty="0" smtClean="0"/>
              <a:t>Карл Фридрих Гаусс</a:t>
            </a:r>
            <a:endParaRPr lang="ru-RU" dirty="0"/>
          </a:p>
        </p:txBody>
      </p:sp>
      <p:pic>
        <p:nvPicPr>
          <p:cNvPr id="1026" name="Picture 2" descr="C:\Users\Учитель\Pictures\00-gau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3256443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Домашнее </a:t>
            </a:r>
            <a:r>
              <a:rPr lang="ru-RU" dirty="0" smtClean="0"/>
              <a:t>задание: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284984"/>
            <a:ext cx="7620000" cy="125273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sz="3600" dirty="0" smtClean="0"/>
              <a:t>Урок</a:t>
            </a:r>
          </a:p>
          <a:p>
            <a:pPr marL="114300" indent="0" algn="ctr">
              <a:buNone/>
            </a:pPr>
            <a:r>
              <a:rPr lang="ru-RU" sz="3600" dirty="0" smtClean="0"/>
              <a:t> </a:t>
            </a:r>
            <a:r>
              <a:rPr lang="ru-RU" sz="3600" dirty="0"/>
              <a:t>11, №8, №9.</a:t>
            </a:r>
          </a:p>
        </p:txBody>
      </p:sp>
    </p:spTree>
    <p:extLst>
      <p:ext uri="{BB962C8B-B14F-4D97-AF65-F5344CB8AC3E}">
        <p14:creationId xmlns:p14="http://schemas.microsoft.com/office/powerpoint/2010/main" val="189432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Объясните смысл формул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S = (a  b) </a:t>
            </a:r>
            <a:r>
              <a:rPr lang="ru-RU" sz="4400" dirty="0" smtClean="0"/>
              <a:t>: </a:t>
            </a:r>
            <a:r>
              <a:rPr lang="en-US" sz="4400" dirty="0" smtClean="0"/>
              <a:t>2</a:t>
            </a:r>
            <a:r>
              <a:rPr lang="ru-RU" sz="4400" dirty="0" smtClean="0"/>
              <a:t>              </a:t>
            </a:r>
            <a:endParaRPr lang="en-US" sz="4400" dirty="0"/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A</a:t>
            </a:r>
            <a:r>
              <a:rPr lang="ru-RU" sz="4400" dirty="0" smtClean="0"/>
              <a:t> </a:t>
            </a:r>
            <a:r>
              <a:rPr lang="en-US" sz="4400" dirty="0" smtClean="0"/>
              <a:t>=</a:t>
            </a:r>
            <a:r>
              <a:rPr lang="ru-RU" sz="4400" dirty="0" smtClean="0"/>
              <a:t> </a:t>
            </a:r>
            <a:r>
              <a:rPr lang="en-US" sz="4400" dirty="0" smtClean="0"/>
              <a:t>v </a:t>
            </a:r>
            <a:r>
              <a:rPr lang="ru-RU" sz="4400" dirty="0" smtClean="0"/>
              <a:t> </a:t>
            </a:r>
            <a:r>
              <a:rPr lang="en-US" sz="4400" dirty="0" smtClean="0"/>
              <a:t>t</a:t>
            </a:r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V=</a:t>
            </a:r>
            <a:r>
              <a:rPr lang="ru-RU" sz="4400" dirty="0" smtClean="0"/>
              <a:t> </a:t>
            </a:r>
            <a:r>
              <a:rPr lang="en-US" sz="4400" dirty="0" smtClean="0"/>
              <a:t>a </a:t>
            </a:r>
            <a:r>
              <a:rPr lang="ru-RU" sz="4400" dirty="0" smtClean="0"/>
              <a:t> </a:t>
            </a:r>
            <a:r>
              <a:rPr lang="en-US" sz="4400" dirty="0" smtClean="0"/>
              <a:t>b </a:t>
            </a:r>
            <a:r>
              <a:rPr lang="ru-RU" sz="4400" dirty="0" smtClean="0"/>
              <a:t> </a:t>
            </a:r>
            <a:r>
              <a:rPr lang="en-US" sz="4400" dirty="0" smtClean="0"/>
              <a:t>c</a:t>
            </a:r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C=</a:t>
            </a:r>
            <a:r>
              <a:rPr lang="ru-RU" sz="4400" dirty="0" smtClean="0"/>
              <a:t> </a:t>
            </a:r>
            <a:r>
              <a:rPr lang="en-US" sz="4400" dirty="0" smtClean="0"/>
              <a:t>a </a:t>
            </a:r>
            <a:r>
              <a:rPr lang="ru-RU" sz="4400" dirty="0" smtClean="0"/>
              <a:t> </a:t>
            </a:r>
            <a:r>
              <a:rPr lang="en-US" sz="4400" dirty="0" smtClean="0"/>
              <a:t>n</a:t>
            </a:r>
            <a:endParaRPr lang="en-US" sz="4400" dirty="0"/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S=</a:t>
            </a:r>
            <a:r>
              <a:rPr lang="ru-RU" sz="4400" dirty="0" smtClean="0"/>
              <a:t> </a:t>
            </a:r>
            <a:r>
              <a:rPr lang="en-US" sz="4400" dirty="0" smtClean="0"/>
              <a:t>a </a:t>
            </a:r>
            <a:r>
              <a:rPr lang="ru-RU" sz="4400" dirty="0" smtClean="0"/>
              <a:t> </a:t>
            </a:r>
            <a:r>
              <a:rPr lang="en-US" sz="4400" dirty="0" smtClean="0"/>
              <a:t>b</a:t>
            </a:r>
            <a:endParaRPr lang="ru-RU" sz="4400" dirty="0"/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S</a:t>
            </a:r>
            <a:r>
              <a:rPr lang="ru-RU" sz="4400" dirty="0" smtClean="0"/>
              <a:t> </a:t>
            </a:r>
            <a:r>
              <a:rPr lang="en-US" sz="4400" dirty="0" smtClean="0"/>
              <a:t>=</a:t>
            </a:r>
            <a:r>
              <a:rPr lang="ru-RU" sz="4400" dirty="0" smtClean="0"/>
              <a:t> </a:t>
            </a:r>
            <a:r>
              <a:rPr lang="en-US" sz="4400" dirty="0" smtClean="0"/>
              <a:t>v </a:t>
            </a:r>
            <a:r>
              <a:rPr lang="ru-RU" sz="4400" dirty="0" smtClean="0"/>
              <a:t> </a:t>
            </a:r>
            <a:r>
              <a:rPr lang="en-US" sz="4400" dirty="0" smtClean="0"/>
              <a:t>t</a:t>
            </a:r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A</a:t>
            </a:r>
            <a:r>
              <a:rPr lang="ru-RU" sz="4400" dirty="0" smtClean="0"/>
              <a:t> </a:t>
            </a:r>
            <a:r>
              <a:rPr lang="en-US" sz="4400" dirty="0" smtClean="0"/>
              <a:t>=</a:t>
            </a:r>
            <a:r>
              <a:rPr lang="ru-RU" sz="4400" dirty="0" smtClean="0"/>
              <a:t> </a:t>
            </a:r>
            <a:r>
              <a:rPr lang="en-US" sz="4400" dirty="0" smtClean="0"/>
              <a:t>v </a:t>
            </a:r>
            <a:r>
              <a:rPr lang="ru-RU" sz="4400" dirty="0" smtClean="0"/>
              <a:t> </a:t>
            </a:r>
            <a:r>
              <a:rPr lang="en-US" sz="4400" dirty="0" smtClean="0"/>
              <a:t>t</a:t>
            </a:r>
          </a:p>
          <a:p>
            <a:pPr marL="0" indent="0">
              <a:buNone/>
            </a:pPr>
            <a:r>
              <a:rPr lang="ru-RU" sz="4400" dirty="0" smtClean="0"/>
              <a:t>   </a:t>
            </a:r>
            <a:r>
              <a:rPr lang="en-US" sz="4400" dirty="0" smtClean="0"/>
              <a:t>S = a  </a:t>
            </a:r>
            <a:r>
              <a:rPr lang="en-US" sz="4400" dirty="0" err="1" smtClean="0"/>
              <a:t>a</a:t>
            </a:r>
            <a:endParaRPr lang="en-US" sz="4400" dirty="0" smtClean="0"/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P = (a + b)  2</a:t>
            </a:r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a = b  c + r</a:t>
            </a:r>
            <a:endParaRPr lang="ru-RU" sz="44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355976" y="1844824"/>
            <a:ext cx="3657600" cy="45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400" dirty="0"/>
              <a:t>а</a:t>
            </a:r>
            <a:r>
              <a:rPr lang="ru-RU" sz="4400" dirty="0" smtClean="0"/>
              <a:t>)  </a:t>
            </a:r>
            <a:r>
              <a:rPr lang="ru-RU" sz="4400" dirty="0"/>
              <a:t> </a:t>
            </a:r>
            <a:r>
              <a:rPr lang="ru-RU" sz="4400" dirty="0" smtClean="0"/>
              <a:t>   </a:t>
            </a:r>
            <a:r>
              <a:rPr lang="en-US" sz="4400" dirty="0" smtClean="0"/>
              <a:t>a</a:t>
            </a:r>
            <a:r>
              <a:rPr lang="ru-RU" sz="4400" dirty="0" smtClean="0"/>
              <a:t>:2  </a:t>
            </a:r>
            <a:r>
              <a:rPr lang="ru-RU" sz="4400" dirty="0" smtClean="0"/>
              <a:t>5</a:t>
            </a:r>
            <a:endParaRPr lang="ru-RU" sz="4400" dirty="0" smtClean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59137"/>
              </p:ext>
            </p:extLst>
          </p:nvPr>
        </p:nvGraphicFramePr>
        <p:xfrm>
          <a:off x="5724128" y="2983489"/>
          <a:ext cx="72008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" name="Формула" r:id="rId3" imgW="114120" imgH="114120" progId="Equation.3">
                  <p:embed/>
                </p:oleObj>
              </mc:Choice>
              <mc:Fallback>
                <p:oleObj name="Формула" r:id="rId3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4128" y="2983489"/>
                        <a:ext cx="72008" cy="72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796283"/>
              </p:ext>
            </p:extLst>
          </p:nvPr>
        </p:nvGraphicFramePr>
        <p:xfrm>
          <a:off x="5652120" y="1988840"/>
          <a:ext cx="144015" cy="7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7" name="Формула" r:id="rId5" imgW="114120" imgH="114120" progId="Equation.3">
                  <p:embed/>
                </p:oleObj>
              </mc:Choice>
              <mc:Fallback>
                <p:oleObj name="Формула" r:id="rId5" imgW="114120" imgH="11412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988840"/>
                        <a:ext cx="144015" cy="7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57269"/>
              </p:ext>
            </p:extLst>
          </p:nvPr>
        </p:nvGraphicFramePr>
        <p:xfrm>
          <a:off x="5220072" y="4941168"/>
          <a:ext cx="71438" cy="7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8" name="Формула" r:id="rId7" imgW="114120" imgH="114120" progId="Equation.3">
                  <p:embed/>
                </p:oleObj>
              </mc:Choice>
              <mc:Fallback>
                <p:oleObj name="Формула" r:id="rId7" imgW="114120" imgH="11412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941168"/>
                        <a:ext cx="71438" cy="7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068739"/>
              </p:ext>
            </p:extLst>
          </p:nvPr>
        </p:nvGraphicFramePr>
        <p:xfrm>
          <a:off x="1907704" y="2564904"/>
          <a:ext cx="114300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9" name="Формула" r:id="rId8" imgW="114120" imgH="114120" progId="Equation.3">
                  <p:embed/>
                </p:oleObj>
              </mc:Choice>
              <mc:Fallback>
                <p:oleObj name="Формула" r:id="rId8" imgW="114120" imgH="11412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564904"/>
                        <a:ext cx="114300" cy="72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993328"/>
              </p:ext>
            </p:extLst>
          </p:nvPr>
        </p:nvGraphicFramePr>
        <p:xfrm>
          <a:off x="1619672" y="2132856"/>
          <a:ext cx="72008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" name="Формула" r:id="rId10" imgW="114120" imgH="114120" progId="Equation.3">
                  <p:embed/>
                </p:oleObj>
              </mc:Choice>
              <mc:Fallback>
                <p:oleObj name="Формула" r:id="rId10" imgW="114120" imgH="11412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132856"/>
                        <a:ext cx="72008" cy="72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442171"/>
              </p:ext>
            </p:extLst>
          </p:nvPr>
        </p:nvGraphicFramePr>
        <p:xfrm>
          <a:off x="1547664" y="2564904"/>
          <a:ext cx="72008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" name="Формула" r:id="rId11" imgW="114120" imgH="114120" progId="Equation.3">
                  <p:embed/>
                </p:oleObj>
              </mc:Choice>
              <mc:Fallback>
                <p:oleObj name="Формула" r:id="rId11" imgW="114120" imgH="11412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564904"/>
                        <a:ext cx="72008" cy="72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218064"/>
              </p:ext>
            </p:extLst>
          </p:nvPr>
        </p:nvGraphicFramePr>
        <p:xfrm>
          <a:off x="1547664" y="2996633"/>
          <a:ext cx="114300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" name="Формула" r:id="rId12" imgW="114120" imgH="114120" progId="Equation.3">
                  <p:embed/>
                </p:oleObj>
              </mc:Choice>
              <mc:Fallback>
                <p:oleObj name="Формула" r:id="rId12" imgW="114120" imgH="11412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96633"/>
                        <a:ext cx="114300" cy="45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853808"/>
              </p:ext>
            </p:extLst>
          </p:nvPr>
        </p:nvGraphicFramePr>
        <p:xfrm>
          <a:off x="1475656" y="3429000"/>
          <a:ext cx="72008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" name="Формула" r:id="rId13" imgW="114120" imgH="114120" progId="Equation.3">
                  <p:embed/>
                </p:oleObj>
              </mc:Choice>
              <mc:Fallback>
                <p:oleObj name="Формула" r:id="rId13" imgW="114120" imgH="11412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429000"/>
                        <a:ext cx="72008" cy="72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505803"/>
              </p:ext>
            </p:extLst>
          </p:nvPr>
        </p:nvGraphicFramePr>
        <p:xfrm>
          <a:off x="1547664" y="3861048"/>
          <a:ext cx="114300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" name="Формула" r:id="rId14" imgW="114120" imgH="114120" progId="Equation.3">
                  <p:embed/>
                </p:oleObj>
              </mc:Choice>
              <mc:Fallback>
                <p:oleObj name="Формула" r:id="rId14" imgW="114120" imgH="11412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861048"/>
                        <a:ext cx="114300" cy="72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624995"/>
              </p:ext>
            </p:extLst>
          </p:nvPr>
        </p:nvGraphicFramePr>
        <p:xfrm>
          <a:off x="1619672" y="4211776"/>
          <a:ext cx="76200" cy="153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" name="Формула" r:id="rId15" imgW="75960" imgH="75960" progId="Equation.3">
                  <p:embed/>
                </p:oleObj>
              </mc:Choice>
              <mc:Fallback>
                <p:oleObj name="Формула" r:id="rId15" imgW="75960" imgH="7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19672" y="4211776"/>
                        <a:ext cx="76200" cy="153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253781"/>
              </p:ext>
            </p:extLst>
          </p:nvPr>
        </p:nvGraphicFramePr>
        <p:xfrm>
          <a:off x="5508104" y="4797151"/>
          <a:ext cx="114300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" name="Формула" r:id="rId17" imgW="114120" imgH="114120" progId="Equation.3">
                  <p:embed/>
                </p:oleObj>
              </mc:Choice>
              <mc:Fallback>
                <p:oleObj name="Формула" r:id="rId17" imgW="114120" imgH="11412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797151"/>
                        <a:ext cx="114300" cy="45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731395"/>
              </p:ext>
            </p:extLst>
          </p:nvPr>
        </p:nvGraphicFramePr>
        <p:xfrm>
          <a:off x="1619672" y="5532777"/>
          <a:ext cx="76200" cy="144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" name="Формула" r:id="rId18" imgW="75960" imgH="75960" progId="Equation.3">
                  <p:embed/>
                </p:oleObj>
              </mc:Choice>
              <mc:Fallback>
                <p:oleObj name="Формула" r:id="rId18" imgW="75960" imgH="7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19672" y="5532777"/>
                        <a:ext cx="76200" cy="1440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240570"/>
              </p:ext>
            </p:extLst>
          </p:nvPr>
        </p:nvGraphicFramePr>
        <p:xfrm>
          <a:off x="1475656" y="4681940"/>
          <a:ext cx="72008" cy="11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8" name="Формула" r:id="rId20" imgW="75960" imgH="75960" progId="Equation.3">
                  <p:embed/>
                </p:oleObj>
              </mc:Choice>
              <mc:Fallback>
                <p:oleObj name="Формула" r:id="rId20" imgW="75960" imgH="7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75656" y="4681940"/>
                        <a:ext cx="72008" cy="11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270214"/>
              </p:ext>
            </p:extLst>
          </p:nvPr>
        </p:nvGraphicFramePr>
        <p:xfrm>
          <a:off x="1691680" y="1700808"/>
          <a:ext cx="72008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9" name="Формула" r:id="rId21" imgW="75960" imgH="75960" progId="Equation.3">
                  <p:embed/>
                </p:oleObj>
              </mc:Choice>
              <mc:Fallback>
                <p:oleObj name="Формула" r:id="rId21" imgW="75960" imgH="7596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700808"/>
                        <a:ext cx="72008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222889"/>
              </p:ext>
            </p:extLst>
          </p:nvPr>
        </p:nvGraphicFramePr>
        <p:xfrm>
          <a:off x="1763688" y="5805265"/>
          <a:ext cx="72008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" name="Формула" r:id="rId23" imgW="75960" imgH="75960" progId="Equation.3">
                  <p:embed/>
                </p:oleObj>
              </mc:Choice>
              <mc:Fallback>
                <p:oleObj name="Формула" r:id="rId23" imgW="75960" imgH="7596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805265"/>
                        <a:ext cx="72008" cy="72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081998"/>
              </p:ext>
            </p:extLst>
          </p:nvPr>
        </p:nvGraphicFramePr>
        <p:xfrm>
          <a:off x="6012160" y="4941168"/>
          <a:ext cx="64046" cy="144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1" name="Формула" r:id="rId24" imgW="75960" imgH="75960" progId="Equation.3">
                  <p:embed/>
                </p:oleObj>
              </mc:Choice>
              <mc:Fallback>
                <p:oleObj name="Формула" r:id="rId24" imgW="75960" imgH="7596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941168"/>
                        <a:ext cx="64046" cy="144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025222"/>
              </p:ext>
            </p:extLst>
          </p:nvPr>
        </p:nvGraphicFramePr>
        <p:xfrm>
          <a:off x="2339752" y="5059322"/>
          <a:ext cx="762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" name="Формула" r:id="rId25" imgW="75960" imgH="75960" progId="Equation.3">
                  <p:embed/>
                </p:oleObj>
              </mc:Choice>
              <mc:Fallback>
                <p:oleObj name="Формула" r:id="rId25" imgW="75960" imgH="7596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059322"/>
                        <a:ext cx="76200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55976" y="4698761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г)    а </a:t>
            </a:r>
            <a:r>
              <a:rPr lang="en-US" sz="2800" dirty="0"/>
              <a:t> </a:t>
            </a:r>
            <a:r>
              <a:rPr lang="ru-RU" sz="2800" dirty="0" smtClean="0"/>
              <a:t>а – </a:t>
            </a:r>
            <a:r>
              <a:rPr lang="ru-RU" sz="2800" dirty="0"/>
              <a:t>а (а-2) </a:t>
            </a:r>
          </a:p>
          <a:p>
            <a:r>
              <a:rPr lang="ru-RU" sz="2800" dirty="0"/>
              <a:t>       а </a:t>
            </a:r>
            <a:r>
              <a:rPr lang="ru-RU" sz="2800" dirty="0" smtClean="0"/>
              <a:t> </a:t>
            </a:r>
            <a:r>
              <a:rPr lang="ru-RU" sz="28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5976" y="374151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в)  </a:t>
            </a:r>
            <a:r>
              <a:rPr lang="en-US" sz="2800" dirty="0"/>
              <a:t> n</a:t>
            </a:r>
            <a:r>
              <a:rPr lang="ru-RU" sz="2800" dirty="0"/>
              <a:t>:</a:t>
            </a:r>
            <a:r>
              <a:rPr lang="en-US" sz="2800" dirty="0"/>
              <a:t>2-m</a:t>
            </a:r>
            <a:r>
              <a:rPr lang="ru-RU" sz="2800" dirty="0"/>
              <a:t>:</a:t>
            </a:r>
            <a:r>
              <a:rPr lang="en-US" sz="2800" dirty="0"/>
              <a:t>3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355976" y="2757883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б)      в-с  3</a:t>
            </a: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90242"/>
              </p:ext>
            </p:extLst>
          </p:nvPr>
        </p:nvGraphicFramePr>
        <p:xfrm>
          <a:off x="5220072" y="5301208"/>
          <a:ext cx="76200" cy="15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" name="Формула" r:id="rId26" imgW="75960" imgH="75960" progId="Equation.3">
                  <p:embed/>
                </p:oleObj>
              </mc:Choice>
              <mc:Fallback>
                <p:oleObj name="Формула" r:id="rId26" imgW="75960" imgH="7596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301208"/>
                        <a:ext cx="76200" cy="15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6" grpId="0"/>
      <p:bldP spid="25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Решаем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95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u="sng" dirty="0" smtClean="0"/>
              <a:t>План решения </a:t>
            </a:r>
            <a:r>
              <a:rPr lang="ru-RU" u="sng" dirty="0" smtClean="0"/>
              <a:t>задачи</a:t>
            </a:r>
            <a:endParaRPr lang="ru-RU" u="sng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536192"/>
            <a:ext cx="4009256" cy="45902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u="sng" dirty="0" smtClean="0"/>
              <a:t>Решение:</a:t>
            </a:r>
          </a:p>
          <a:p>
            <a:pPr marL="114300" indent="0">
              <a:buNone/>
            </a:pPr>
            <a:r>
              <a:rPr lang="ru-RU" dirty="0" smtClean="0"/>
              <a:t>1) 16-6=10(ч)</a:t>
            </a:r>
          </a:p>
          <a:p>
            <a:pPr marL="114300" indent="0">
              <a:buNone/>
            </a:pPr>
            <a:r>
              <a:rPr lang="ru-RU" dirty="0" smtClean="0"/>
              <a:t>2)1200:16=75(км/ч)</a:t>
            </a:r>
          </a:p>
          <a:p>
            <a:pPr marL="114300" indent="0">
              <a:buNone/>
            </a:pPr>
            <a:r>
              <a:rPr lang="ru-RU" dirty="0" smtClean="0"/>
              <a:t>3)1200:100 35=420(км)</a:t>
            </a:r>
          </a:p>
          <a:p>
            <a:pPr marL="114300" indent="0">
              <a:buNone/>
            </a:pPr>
            <a:r>
              <a:rPr lang="ru-RU" dirty="0" smtClean="0"/>
              <a:t>4)1200-420=780(км)</a:t>
            </a:r>
          </a:p>
          <a:p>
            <a:pPr marL="114300" indent="0">
              <a:buNone/>
            </a:pPr>
            <a:r>
              <a:rPr lang="ru-RU" dirty="0" smtClean="0"/>
              <a:t>5) 780:10=78(км/ч)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251086"/>
              </p:ext>
            </p:extLst>
          </p:nvPr>
        </p:nvGraphicFramePr>
        <p:xfrm>
          <a:off x="5940152" y="3293303"/>
          <a:ext cx="144016" cy="72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Формула" r:id="rId3" imgW="114120" imgH="114120" progId="Equation.3">
                  <p:embed/>
                </p:oleObj>
              </mc:Choice>
              <mc:Fallback>
                <p:oleObj name="Формула" r:id="rId3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0152" y="3293303"/>
                        <a:ext cx="144016" cy="72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6369" y="486916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4. Узнаю скорость.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6369" y="403609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3. Узнаю сколько километров осталось пройти.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369" y="348003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 Узнаю пройденный путь.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369" y="264697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 Узнаю время потраченное на оставшийся </a:t>
            </a:r>
            <a:r>
              <a:rPr lang="ru-RU" dirty="0" smtClean="0"/>
              <a:t>путь.</a:t>
            </a:r>
          </a:p>
        </p:txBody>
      </p:sp>
    </p:spTree>
    <p:extLst>
      <p:ext uri="{BB962C8B-B14F-4D97-AF65-F5344CB8AC3E}">
        <p14:creationId xmlns:p14="http://schemas.microsoft.com/office/powerpoint/2010/main" val="324843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          Выделите целую часть </a:t>
            </a:r>
            <a:br>
              <a:rPr lang="ru-RU" sz="3200" dirty="0" smtClean="0"/>
            </a:br>
            <a:r>
              <a:rPr lang="ru-RU" sz="3200" dirty="0"/>
              <a:t> </a:t>
            </a:r>
            <a:r>
              <a:rPr lang="ru-RU" sz="3200" dirty="0" smtClean="0"/>
              <a:t>            из неправильной дроби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958416"/>
              </p:ext>
            </p:extLst>
          </p:nvPr>
        </p:nvGraphicFramePr>
        <p:xfrm>
          <a:off x="539553" y="2479128"/>
          <a:ext cx="936104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Формула" r:id="rId3" imgW="203112" imgH="393529" progId="Equation.3">
                  <p:embed/>
                </p:oleObj>
              </mc:Choice>
              <mc:Fallback>
                <p:oleObj name="Формула" r:id="rId3" imgW="203112" imgH="393529" progId="Equation.3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3" y="2479128"/>
                        <a:ext cx="936104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738033"/>
              </p:ext>
            </p:extLst>
          </p:nvPr>
        </p:nvGraphicFramePr>
        <p:xfrm>
          <a:off x="1682092" y="2472964"/>
          <a:ext cx="786515" cy="1020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Формула" r:id="rId5" imgW="253890" imgH="393529" progId="Equation.3">
                  <p:embed/>
                </p:oleObj>
              </mc:Choice>
              <mc:Fallback>
                <p:oleObj name="Формула" r:id="rId5" imgW="253890" imgH="393529" progId="Equation.3">
                  <p:embed/>
                  <p:pic>
                    <p:nvPicPr>
                      <p:cNvPr id="0" name="Object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092" y="2472964"/>
                        <a:ext cx="786515" cy="1020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619975"/>
              </p:ext>
            </p:extLst>
          </p:nvPr>
        </p:nvGraphicFramePr>
        <p:xfrm>
          <a:off x="2675042" y="2465359"/>
          <a:ext cx="907248" cy="10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Формула" r:id="rId7" imgW="266469" imgH="393359" progId="Equation.3">
                  <p:embed/>
                </p:oleObj>
              </mc:Choice>
              <mc:Fallback>
                <p:oleObj name="Формула" r:id="rId7" imgW="266469" imgH="393359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042" y="2465359"/>
                        <a:ext cx="907248" cy="10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177100"/>
              </p:ext>
            </p:extLst>
          </p:nvPr>
        </p:nvGraphicFramePr>
        <p:xfrm>
          <a:off x="3788725" y="2480443"/>
          <a:ext cx="713532" cy="1005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Формула" r:id="rId9" imgW="279279" imgH="393529" progId="Equation.3">
                  <p:embed/>
                </p:oleObj>
              </mc:Choice>
              <mc:Fallback>
                <p:oleObj name="Формула" r:id="rId9" imgW="279279" imgH="393529" progId="Equation.3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725" y="2480443"/>
                        <a:ext cx="713532" cy="1005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93609"/>
              </p:ext>
            </p:extLst>
          </p:nvPr>
        </p:nvGraphicFramePr>
        <p:xfrm>
          <a:off x="4708692" y="2491890"/>
          <a:ext cx="978926" cy="98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Формула" r:id="rId11" imgW="279279" imgH="393529" progId="Equation.3">
                  <p:embed/>
                </p:oleObj>
              </mc:Choice>
              <mc:Fallback>
                <p:oleObj name="Формула" r:id="rId11" imgW="279279" imgH="393529" progId="Equation.3">
                  <p:embed/>
                  <p:pic>
                    <p:nvPicPr>
                      <p:cNvPr id="0" name="Object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692" y="2491890"/>
                        <a:ext cx="978926" cy="98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751207"/>
              </p:ext>
            </p:extLst>
          </p:nvPr>
        </p:nvGraphicFramePr>
        <p:xfrm>
          <a:off x="5894053" y="2515132"/>
          <a:ext cx="703762" cy="936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Формула" r:id="rId13" imgW="279279" imgH="393529" progId="Equation.3">
                  <p:embed/>
                </p:oleObj>
              </mc:Choice>
              <mc:Fallback>
                <p:oleObj name="Формула" r:id="rId13" imgW="279279" imgH="393529" progId="Equation.3">
                  <p:embed/>
                  <p:pic>
                    <p:nvPicPr>
                      <p:cNvPr id="0" name="Object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053" y="2515132"/>
                        <a:ext cx="703762" cy="936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645696"/>
              </p:ext>
            </p:extLst>
          </p:nvPr>
        </p:nvGraphicFramePr>
        <p:xfrm>
          <a:off x="6804248" y="2515640"/>
          <a:ext cx="7286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Формула" r:id="rId15" imgW="266469" imgH="393359" progId="Equation.3">
                  <p:embed/>
                </p:oleObj>
              </mc:Choice>
              <mc:Fallback>
                <p:oleObj name="Формула" r:id="rId15" imgW="266469" imgH="393359" progId="Equation.3">
                  <p:embed/>
                  <p:pic>
                    <p:nvPicPr>
                      <p:cNvPr id="0" name="Object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515640"/>
                        <a:ext cx="728662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09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543800" cy="230425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Сложение и вычитание     </a:t>
            </a:r>
            <a:br>
              <a:rPr lang="ru-RU" sz="5400" dirty="0" smtClean="0"/>
            </a:br>
            <a:r>
              <a:rPr lang="ru-RU" sz="5400" dirty="0"/>
              <a:t> </a:t>
            </a:r>
            <a:r>
              <a:rPr lang="ru-RU" sz="5400" dirty="0" smtClean="0"/>
              <a:t>   смешанных чисел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 smtClean="0"/>
              <a:t>1. Сложу (вычту) отдельно целые части.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2. Сложу (вычту) отдельно дробные части по правилу сложения (вычитания) дробей с одинаковым знаменателем.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079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7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3200" dirty="0"/>
              <a:t>«Человек подобен дроби: в знаменателе – то, что </a:t>
            </a:r>
            <a:r>
              <a:rPr lang="ru-RU" sz="3200" dirty="0" smtClean="0"/>
              <a:t>он о </a:t>
            </a:r>
            <a:r>
              <a:rPr lang="ru-RU" sz="3200" dirty="0"/>
              <a:t>себе думает, в числителе – то, что он есть на </a:t>
            </a:r>
            <a:r>
              <a:rPr lang="ru-RU" sz="3200" dirty="0" smtClean="0"/>
              <a:t>самом  деле</a:t>
            </a:r>
            <a:r>
              <a:rPr lang="ru-RU" sz="3200" dirty="0"/>
              <a:t>. Чем больше знаменатель, тем меньше </a:t>
            </a:r>
            <a:r>
              <a:rPr lang="ru-RU" sz="3200" dirty="0" smtClean="0"/>
              <a:t>дробь»— </a:t>
            </a:r>
            <a:r>
              <a:rPr lang="ru-RU" sz="3200" dirty="0"/>
              <a:t>Математика жизни....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                          Лев Толстой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1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Оцените свою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3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3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4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4   </a:t>
            </a:r>
            <a:endParaRPr lang="en-US" dirty="0"/>
          </a:p>
        </p:txBody>
      </p:sp>
      <p:sp>
        <p:nvSpPr>
          <p:cNvPr id="23" name="Объект 22"/>
          <p:cNvSpPr>
            <a:spLocks noGrp="1"/>
          </p:cNvSpPr>
          <p:nvPr>
            <p:ph sz="half" idx="2"/>
          </p:nvPr>
        </p:nvSpPr>
        <p:spPr>
          <a:xfrm>
            <a:off x="2051720" y="1600200"/>
            <a:ext cx="663508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Мне было трудно на уроке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Я понял урок, но мне нужна тренировка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Я хорошо понял урок, но мне нужна помощь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Я молодец, понял урок на отлично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29871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46594"/>
              </p:ext>
            </p:extLst>
          </p:nvPr>
        </p:nvGraphicFramePr>
        <p:xfrm>
          <a:off x="1043608" y="1484784"/>
          <a:ext cx="30661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1484784"/>
                        <a:ext cx="306615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93656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73452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595542"/>
              </p:ext>
            </p:extLst>
          </p:nvPr>
        </p:nvGraphicFramePr>
        <p:xfrm>
          <a:off x="1331640" y="234888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234888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7460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Формула" r:id="rId10" imgW="114120" imgH="215640" progId="Equation.3">
                  <p:embed/>
                </p:oleObj>
              </mc:Choice>
              <mc:Fallback>
                <p:oleObj name="Формула" r:id="rId10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042613"/>
              </p:ext>
            </p:extLst>
          </p:nvPr>
        </p:nvGraphicFramePr>
        <p:xfrm>
          <a:off x="971600" y="3933056"/>
          <a:ext cx="288032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Формула" r:id="rId11" imgW="152280" imgH="393480" progId="Equation.3">
                  <p:embed/>
                </p:oleObj>
              </mc:Choice>
              <mc:Fallback>
                <p:oleObj name="Формула" r:id="rId11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1600" y="3933056"/>
                        <a:ext cx="288032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49408"/>
              </p:ext>
            </p:extLst>
          </p:nvPr>
        </p:nvGraphicFramePr>
        <p:xfrm>
          <a:off x="899592" y="5301208"/>
          <a:ext cx="288032" cy="81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Формула" r:id="rId13" imgW="139680" imgH="393480" progId="Equation.3">
                  <p:embed/>
                </p:oleObj>
              </mc:Choice>
              <mc:Fallback>
                <p:oleObj name="Формула" r:id="rId13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9592" y="5301208"/>
                        <a:ext cx="288032" cy="811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276798"/>
              </p:ext>
            </p:extLst>
          </p:nvPr>
        </p:nvGraphicFramePr>
        <p:xfrm>
          <a:off x="1043608" y="2492896"/>
          <a:ext cx="288032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Формула" r:id="rId15" imgW="152280" imgH="393480" progId="Equation.3">
                  <p:embed/>
                </p:oleObj>
              </mc:Choice>
              <mc:Fallback>
                <p:oleObj name="Формула" r:id="rId1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43608" y="2492896"/>
                        <a:ext cx="288032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71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1240</TotalTime>
  <Words>283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Соседство</vt:lpstr>
      <vt:lpstr>Формула</vt:lpstr>
      <vt:lpstr>Математика –царица наук,  арифметика-царица математики </vt:lpstr>
      <vt:lpstr>Объясните смысл формул</vt:lpstr>
      <vt:lpstr>Решаем задачу</vt:lpstr>
      <vt:lpstr>          Выделите целую часть               из неправильной дроби</vt:lpstr>
      <vt:lpstr>Сложение и вычитание          смешанных чисел</vt:lpstr>
      <vt:lpstr>Презентация PowerPoint</vt:lpstr>
      <vt:lpstr>Презентация PowerPoint</vt:lpstr>
      <vt:lpstr>Презентация PowerPoint</vt:lpstr>
      <vt:lpstr>Оцените свою работу</vt:lpstr>
      <vt:lpstr>  Домашнее задание: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–царица наук, арифметика-царица математики</dc:title>
  <dc:creator>Учитель</dc:creator>
  <cp:lastModifiedBy>Учитель</cp:lastModifiedBy>
  <cp:revision>47</cp:revision>
  <dcterms:created xsi:type="dcterms:W3CDTF">2012-12-06T12:47:03Z</dcterms:created>
  <dcterms:modified xsi:type="dcterms:W3CDTF">2012-12-14T11:35:31Z</dcterms:modified>
</cp:coreProperties>
</file>