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72" r:id="rId5"/>
    <p:sldId id="273" r:id="rId6"/>
    <p:sldId id="275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Презентация подготовлена учителем 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en-US" sz="4800" b="1" dirty="0" smtClean="0">
                <a:solidFill>
                  <a:srgbClr val="C00000"/>
                </a:solidFill>
              </a:rPr>
              <a:t>I</a:t>
            </a:r>
            <a:r>
              <a:rPr lang="ru-RU" sz="4800" b="1" dirty="0" smtClean="0">
                <a:solidFill>
                  <a:srgbClr val="C00000"/>
                </a:solidFill>
              </a:rPr>
              <a:t> квалификационной категории Семиной А.М</a:t>
            </a:r>
            <a:r>
              <a:rPr lang="ru-RU" sz="4800" b="1" dirty="0" smtClean="0">
                <a:solidFill>
                  <a:srgbClr val="C00000"/>
                </a:solidFill>
              </a:rPr>
              <a:t>.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2013 -2014г.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   3. </a:t>
            </a:r>
            <a:r>
              <a:rPr lang="ru-RU" sz="4400" b="1" dirty="0" err="1" smtClean="0">
                <a:solidFill>
                  <a:srgbClr val="0070C0"/>
                </a:solidFill>
              </a:rPr>
              <a:t>The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Opposite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участник произносит фразу или слово, другой должен назвать и изобразить обратное.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 up –Sit down.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Stop — Move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 quiet – Be noisy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Close your eyes – Open your eyes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Smile – Cry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800" b="1" dirty="0" smtClean="0">
                <a:solidFill>
                  <a:srgbClr val="0070C0"/>
                </a:solidFill>
              </a:rPr>
              <a:t>   4. </a:t>
            </a:r>
            <a:r>
              <a:rPr lang="ru-RU" sz="4800" b="1" dirty="0" err="1" smtClean="0">
                <a:solidFill>
                  <a:srgbClr val="0070C0"/>
                </a:solidFill>
              </a:rPr>
              <a:t>Run-Freeze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100" b="1" dirty="0" smtClean="0">
                <a:solidFill>
                  <a:srgbClr val="C00000"/>
                </a:solidFill>
              </a:rPr>
              <a:t>Ведущий говорит: “</a:t>
            </a:r>
            <a:r>
              <a:rPr lang="ru-RU" sz="4100" b="1" dirty="0" err="1" smtClean="0">
                <a:solidFill>
                  <a:srgbClr val="C00000"/>
                </a:solidFill>
              </a:rPr>
              <a:t>Run</a:t>
            </a:r>
            <a:r>
              <a:rPr lang="ru-RU" sz="4100" b="1" dirty="0" smtClean="0">
                <a:solidFill>
                  <a:srgbClr val="C00000"/>
                </a:solidFill>
              </a:rPr>
              <a:t>!” Все дети бегают, пока не услышат: “</a:t>
            </a:r>
            <a:r>
              <a:rPr lang="ru-RU" sz="4100" b="1" dirty="0" err="1" smtClean="0">
                <a:solidFill>
                  <a:srgbClr val="C00000"/>
                </a:solidFill>
              </a:rPr>
              <a:t>Freeze</a:t>
            </a:r>
            <a:r>
              <a:rPr lang="ru-RU" sz="4100" b="1" dirty="0" smtClean="0">
                <a:solidFill>
                  <a:srgbClr val="C00000"/>
                </a:solidFill>
              </a:rPr>
              <a:t>! </a:t>
            </a:r>
            <a:r>
              <a:rPr lang="ru-RU" sz="4100" b="1" dirty="0" err="1" smtClean="0">
                <a:solidFill>
                  <a:srgbClr val="C00000"/>
                </a:solidFill>
              </a:rPr>
              <a:t>Animals</a:t>
            </a:r>
            <a:r>
              <a:rPr lang="ru-RU" sz="4100" b="1" dirty="0" smtClean="0">
                <a:solidFill>
                  <a:srgbClr val="C00000"/>
                </a:solidFill>
              </a:rPr>
              <a:t>!”. Участникам необходимо принять позу любого животного. Ведущий отгадывает, задавая вопросы: “</a:t>
            </a:r>
            <a:r>
              <a:rPr lang="ru-RU" sz="4100" b="1" dirty="0" err="1" smtClean="0">
                <a:solidFill>
                  <a:srgbClr val="C00000"/>
                </a:solidFill>
              </a:rPr>
              <a:t>Are</a:t>
            </a:r>
            <a:r>
              <a:rPr lang="ru-RU" sz="4100" b="1" dirty="0" smtClean="0">
                <a:solidFill>
                  <a:srgbClr val="C00000"/>
                </a:solidFill>
              </a:rPr>
              <a:t> </a:t>
            </a:r>
            <a:r>
              <a:rPr lang="ru-RU" sz="4100" b="1" dirty="0" err="1" smtClean="0">
                <a:solidFill>
                  <a:srgbClr val="C00000"/>
                </a:solidFill>
              </a:rPr>
              <a:t>you</a:t>
            </a:r>
            <a:r>
              <a:rPr lang="ru-RU" sz="4100" b="1" dirty="0" smtClean="0">
                <a:solidFill>
                  <a:srgbClr val="C00000"/>
                </a:solidFill>
              </a:rPr>
              <a:t> </a:t>
            </a:r>
            <a:r>
              <a:rPr lang="ru-RU" sz="4100" b="1" dirty="0" err="1" smtClean="0">
                <a:solidFill>
                  <a:srgbClr val="C00000"/>
                </a:solidFill>
              </a:rPr>
              <a:t>a</a:t>
            </a:r>
            <a:r>
              <a:rPr lang="ru-RU" sz="4100" b="1" dirty="0" smtClean="0">
                <a:solidFill>
                  <a:srgbClr val="C00000"/>
                </a:solidFill>
              </a:rPr>
              <a:t> </a:t>
            </a:r>
            <a:r>
              <a:rPr lang="ru-RU" sz="4100" b="1" dirty="0" err="1" smtClean="0">
                <a:solidFill>
                  <a:srgbClr val="C00000"/>
                </a:solidFill>
              </a:rPr>
              <a:t>bear</a:t>
            </a:r>
            <a:r>
              <a:rPr lang="ru-RU" sz="4100" b="1" dirty="0" smtClean="0">
                <a:solidFill>
                  <a:srgbClr val="C00000"/>
                </a:solidFill>
              </a:rPr>
              <a:t>….?” Дети отвечают: “</a:t>
            </a:r>
            <a:r>
              <a:rPr lang="ru-RU" sz="4100" b="1" dirty="0" err="1" smtClean="0">
                <a:solidFill>
                  <a:srgbClr val="C00000"/>
                </a:solidFill>
              </a:rPr>
              <a:t>Yes</a:t>
            </a:r>
            <a:r>
              <a:rPr lang="ru-RU" sz="4100" b="1" dirty="0" smtClean="0">
                <a:solidFill>
                  <a:srgbClr val="C00000"/>
                </a:solidFill>
              </a:rPr>
              <a:t>, I </a:t>
            </a:r>
            <a:r>
              <a:rPr lang="ru-RU" sz="4100" b="1" dirty="0" err="1" smtClean="0">
                <a:solidFill>
                  <a:srgbClr val="C00000"/>
                </a:solidFill>
              </a:rPr>
              <a:t>am</a:t>
            </a:r>
            <a:r>
              <a:rPr lang="ru-RU" sz="4100" b="1" dirty="0" smtClean="0">
                <a:solidFill>
                  <a:srgbClr val="C00000"/>
                </a:solidFill>
              </a:rPr>
              <a:t>/ </a:t>
            </a:r>
            <a:r>
              <a:rPr lang="ru-RU" sz="4100" b="1" dirty="0" err="1" smtClean="0">
                <a:solidFill>
                  <a:srgbClr val="C00000"/>
                </a:solidFill>
              </a:rPr>
              <a:t>No</a:t>
            </a:r>
            <a:r>
              <a:rPr lang="ru-RU" sz="4100" b="1" dirty="0" smtClean="0">
                <a:solidFill>
                  <a:srgbClr val="C00000"/>
                </a:solidFill>
              </a:rPr>
              <a:t>, I </a:t>
            </a:r>
            <a:r>
              <a:rPr lang="ru-RU" sz="4100" b="1" dirty="0" err="1" smtClean="0">
                <a:solidFill>
                  <a:srgbClr val="C00000"/>
                </a:solidFill>
              </a:rPr>
              <a:t>am</a:t>
            </a:r>
            <a:r>
              <a:rPr lang="ru-RU" sz="4100" b="1" dirty="0" smtClean="0">
                <a:solidFill>
                  <a:srgbClr val="C00000"/>
                </a:solidFill>
              </a:rPr>
              <a:t> </a:t>
            </a:r>
            <a:r>
              <a:rPr lang="ru-RU" sz="4100" b="1" dirty="0" err="1" smtClean="0">
                <a:solidFill>
                  <a:srgbClr val="C00000"/>
                </a:solidFill>
              </a:rPr>
              <a:t>not</a:t>
            </a:r>
            <a:r>
              <a:rPr lang="ru-RU" sz="4100" b="1" dirty="0" smtClean="0">
                <a:solidFill>
                  <a:srgbClr val="C00000"/>
                </a:solidFill>
              </a:rPr>
              <a:t>”. Такие игры могут также закреплять темы “Профессии”, “Спортивные игры”, “Музыкальные инструменты”.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17600" b="1" dirty="0" smtClean="0">
                <a:solidFill>
                  <a:srgbClr val="0070C0"/>
                </a:solidFill>
              </a:rPr>
              <a:t>   5. </a:t>
            </a:r>
            <a:r>
              <a:rPr lang="ru-RU" sz="17600" b="1" dirty="0" err="1" smtClean="0">
                <a:solidFill>
                  <a:srgbClr val="0070C0"/>
                </a:solidFill>
              </a:rPr>
              <a:t>Sea</a:t>
            </a:r>
            <a:r>
              <a:rPr lang="ru-RU" sz="17600" b="1" dirty="0" smtClean="0">
                <a:solidFill>
                  <a:srgbClr val="0070C0"/>
                </a:solidFill>
              </a:rPr>
              <a:t> — </a:t>
            </a:r>
            <a:r>
              <a:rPr lang="ru-RU" sz="17600" b="1" dirty="0" err="1" smtClean="0">
                <a:solidFill>
                  <a:srgbClr val="0070C0"/>
                </a:solidFill>
              </a:rPr>
              <a:t>Ground</a:t>
            </a:r>
            <a:endParaRPr lang="ru-RU" sz="17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Чертим мелом круг или ставим обычный круг на землю. «Море — </a:t>
            </a:r>
            <a:r>
              <a:rPr lang="ru-RU" sz="11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Sea</a:t>
            </a: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»- это центр круга, «Земля – </a:t>
            </a:r>
            <a:r>
              <a:rPr lang="ru-RU" sz="11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Ground</a:t>
            </a: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»- вне круга. Ведущий дает такие команды:</a:t>
            </a:r>
            <a:b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1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Sea</a:t>
            </a: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 (Дети быстро прыгают в круг) .</a:t>
            </a:r>
            <a:b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1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Ground</a:t>
            </a: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 (Дети как можно быстрее выпрыгивают из круга). Если детей много, можно устроить соревнование — кто выпрыгнул из круга последним, становится ведущим.</a:t>
            </a:r>
          </a:p>
          <a:p>
            <a:pPr>
              <a:buNone/>
            </a:pPr>
            <a:r>
              <a:rPr lang="ru-RU" sz="9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dirty="0" smtClean="0">
                <a:latin typeface="Times New Roman" pitchFamily="18" charset="0"/>
                <a:cs typeface="Times New Roman" pitchFamily="18" charset="0"/>
              </a:rPr>
            </a:br>
            <a:endParaRPr lang="ru-RU" sz="9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6. </a:t>
            </a:r>
            <a:r>
              <a:rPr lang="ru-RU" sz="4400" b="1" dirty="0" err="1" smtClean="0">
                <a:solidFill>
                  <a:srgbClr val="0070C0"/>
                </a:solidFill>
              </a:rPr>
              <a:t>Movers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Предварительно разучиваем с детьми разные команды.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Look up, look down, look left, look right,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Clap up, clap down, Clap left, clap right,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Turn around and sit down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Touch something …brown!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Потом один участник игры дает команды, а дети выполняют их. Если кто-то неправильно выполнил движение, выходит из игры (при большом количестве участников).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  7. </a:t>
            </a:r>
            <a:r>
              <a:rPr lang="ru-RU" sz="4400" b="1" dirty="0" err="1" smtClean="0">
                <a:solidFill>
                  <a:srgbClr val="0070C0"/>
                </a:solidFill>
              </a:rPr>
              <a:t>Eatable</a:t>
            </a:r>
            <a:r>
              <a:rPr lang="ru-RU" sz="4400" b="1" dirty="0" smtClean="0">
                <a:solidFill>
                  <a:srgbClr val="0070C0"/>
                </a:solidFill>
              </a:rPr>
              <a:t> – </a:t>
            </a:r>
            <a:r>
              <a:rPr lang="ru-RU" sz="4400" b="1" dirty="0" err="1" smtClean="0">
                <a:solidFill>
                  <a:srgbClr val="0070C0"/>
                </a:solidFill>
              </a:rPr>
              <a:t>Uneatable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Ведущий кидает детям мяч, называя несъедобные или съедобные предметы на английском языке. Когда ведущий называет что-то съедобное, ребенок старается поймать мяч, а если несъедобное – отбросить.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6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6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Hide</a:t>
            </a:r>
            <a:r>
              <a:rPr lang="ru-RU" sz="6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6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Seek</a:t>
            </a:r>
            <a:endParaRPr lang="ru-RU" sz="6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Один ребенок становится в определенное место, закрывает глаза и начинает не спеша произносить считалку на английском языке.</a:t>
            </a:r>
            <a:b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Считалка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«Hide and seek» — we play together.</a:t>
            </a:r>
            <a:b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«Hide and seek» — whatever the weather.</a:t>
            </a:r>
            <a:b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 2, 3, 4, 5 –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I’ll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Пока он произносит считалку, все остальные прячутся. Затем ведущий пытается найти всех спрятавшихся. Увидев кого-то, он бежит стучать на том месте, где произносил считалку и говорит: “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Tap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tap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..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Sveta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”. называя при этом имя того, кого он увидел. Если кто-то из игроков выбегает из своего тайника, то он старается добежать до места ведущего и постучать по нему, говоря: “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Tap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tap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ru-RU" sz="4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Ведущий закрывает глаза. Участники прячут любой предмет. Ведущий открывает глаза и спрашивает: “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…?” Ему помогают найти запрятанный предмет, давая четкие инструкции на английском языке: “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bag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….”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Imitators</a:t>
            </a:r>
            <a:endParaRPr lang="ru-RU" sz="4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 называете любое животное, птицу или профессию, а дети пытаются мимикой, голосом и жестами изобразить названное. У кого лучше получится, тот и победитель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   11. </a:t>
            </a:r>
            <a:r>
              <a:rPr lang="ru-RU" sz="4400" b="1" dirty="0" err="1" smtClean="0">
                <a:solidFill>
                  <a:srgbClr val="0070C0"/>
                </a:solidFill>
              </a:rPr>
              <a:t>Claps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500" b="1" dirty="0" smtClean="0">
                <a:solidFill>
                  <a:srgbClr val="C00000"/>
                </a:solidFill>
              </a:rPr>
              <a:t>Ведущий называет число от 1 до 5. В зависимости от того, какое числительное было названо, дети должны хлопнуть в ладоши столько же раз.</a:t>
            </a:r>
            <a:br>
              <a:rPr lang="ru-RU" sz="3500" b="1" dirty="0" smtClean="0">
                <a:solidFill>
                  <a:srgbClr val="C00000"/>
                </a:solidFill>
              </a:rPr>
            </a:br>
            <a:r>
              <a:rPr lang="ru-RU" sz="3500" b="1" dirty="0" smtClean="0">
                <a:solidFill>
                  <a:srgbClr val="C00000"/>
                </a:solidFill>
              </a:rPr>
              <a:t>Ведущий: “</a:t>
            </a:r>
            <a:r>
              <a:rPr lang="ru-RU" sz="3500" b="1" dirty="0" err="1" smtClean="0">
                <a:solidFill>
                  <a:srgbClr val="C00000"/>
                </a:solidFill>
              </a:rPr>
              <a:t>Four</a:t>
            </a:r>
            <a:r>
              <a:rPr lang="ru-RU" sz="3500" b="1" dirty="0" smtClean="0">
                <a:solidFill>
                  <a:srgbClr val="C00000"/>
                </a:solidFill>
              </a:rPr>
              <a:t>!”</a:t>
            </a:r>
            <a:br>
              <a:rPr lang="ru-RU" sz="3500" b="1" dirty="0" smtClean="0">
                <a:solidFill>
                  <a:srgbClr val="C00000"/>
                </a:solidFill>
              </a:rPr>
            </a:br>
            <a:r>
              <a:rPr lang="ru-RU" sz="3500" b="1" dirty="0" smtClean="0">
                <a:solidFill>
                  <a:srgbClr val="C00000"/>
                </a:solidFill>
              </a:rPr>
              <a:t>Дети хлопают 4 раза.</a:t>
            </a:r>
            <a:br>
              <a:rPr lang="ru-RU" sz="3500" b="1" dirty="0" smtClean="0">
                <a:solidFill>
                  <a:srgbClr val="C00000"/>
                </a:solidFill>
              </a:rPr>
            </a:br>
            <a:r>
              <a:rPr lang="ru-RU" sz="3500" b="1" dirty="0" smtClean="0">
                <a:solidFill>
                  <a:srgbClr val="C00000"/>
                </a:solidFill>
              </a:rPr>
              <a:t>Кто ошибается, выполняет наказание. Например, попрыгать или станцевать.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12.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can’t</a:t>
            </a:r>
            <a:endParaRPr lang="ru-RU" sz="4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Дети слушают вопрос ведущего, отвечают на него положительно или отрицательно: “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./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can’t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В случае положительного ответа, выполняют названные движения.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 you hop like a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No, I can’t. The rabbit can hop.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 you fly like a bird? Yes, I can.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6054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32166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Подвижные игры для детей на английском языке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Значение игры на начальном этапе обучения.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«...она </a:t>
            </a:r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игра</a:t>
            </a:r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неизменно возникает на всех стадиях культурной жизни у самых разных народов и представляет неустранимую и естественную особенность человеческой природы». </a:t>
            </a:r>
          </a:p>
          <a:p>
            <a:pPr algn="r">
              <a:buNone/>
            </a:pPr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Л. С. </a:t>
            </a:r>
            <a:r>
              <a:rPr lang="ru-RU" sz="9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9600" dirty="0" smtClean="0"/>
              <a:t> </a:t>
            </a:r>
          </a:p>
          <a:p>
            <a:pPr algn="r">
              <a:buNone/>
            </a:pPr>
            <a:endParaRPr lang="ru-RU" sz="9600" dirty="0" smtClean="0"/>
          </a:p>
          <a:p>
            <a:pPr algn="r">
              <a:buNone/>
            </a:pPr>
            <a:endParaRPr lang="ru-RU" sz="9600" dirty="0" smtClean="0"/>
          </a:p>
          <a:p>
            <a:r>
              <a:rPr lang="ru-RU" sz="9600" b="1" dirty="0" smtClean="0">
                <a:solidFill>
                  <a:srgbClr val="002060"/>
                </a:solidFill>
              </a:rPr>
              <a:t>«Человек играет только тогда, когда он в полном значении слова человек, и он бывает вполне человеком лишь тогда, когда играет».</a:t>
            </a:r>
          </a:p>
          <a:p>
            <a:pPr>
              <a:buNone/>
            </a:pPr>
            <a:endParaRPr lang="ru-RU" sz="9600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9600" b="1" dirty="0" smtClean="0">
                <a:solidFill>
                  <a:srgbClr val="002060"/>
                </a:solidFill>
              </a:rPr>
              <a:t> Ф.Шиллер</a:t>
            </a:r>
            <a:r>
              <a:rPr lang="ru-RU" sz="9600" dirty="0" smtClean="0"/>
              <a:t> </a:t>
            </a:r>
          </a:p>
          <a:p>
            <a:pPr>
              <a:buNone/>
            </a:pPr>
            <a:r>
              <a:rPr lang="ru-RU" sz="96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 fontScale="92500"/>
          </a:bodyPr>
          <a:lstStyle/>
          <a:p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конкретна и соответствует развитию ребенка, повышает мотивацию к изучению английского языка, помогает расслабиться, снять напряжение. Даже стеснительные дети могут в игре проявить себя. Игра развивает и самостоятельность и взаимопомощь.</a:t>
            </a:r>
          </a:p>
          <a:p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 могут применяться с различными целями при введении и закреплении лексики и речевых образцов английского языка, для формирования умений и навыков устной речи, грамматических навыков.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C00000"/>
                </a:solidFill>
              </a:rPr>
              <a:t>       Игровая деятельность в процессе обучения выполняет следующие функции:</a:t>
            </a:r>
          </a:p>
          <a:p>
            <a:pPr algn="ctr">
              <a:buNone/>
            </a:pPr>
            <a:endParaRPr lang="ru-RU" sz="96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7200" b="1" dirty="0" smtClean="0">
              <a:solidFill>
                <a:srgbClr val="C00000"/>
              </a:solidFill>
            </a:endParaRPr>
          </a:p>
          <a:p>
            <a:r>
              <a:rPr lang="ru-RU" sz="8000" b="1" u="sng" dirty="0" smtClean="0">
                <a:solidFill>
                  <a:srgbClr val="002060"/>
                </a:solidFill>
              </a:rPr>
              <a:t>Обучающая </a:t>
            </a:r>
            <a:r>
              <a:rPr lang="ru-RU" sz="8000" b="1" dirty="0" smtClean="0">
                <a:solidFill>
                  <a:srgbClr val="002060"/>
                </a:solidFill>
              </a:rPr>
              <a:t>заключается в развитии памяти, внимания, восприятия информации, развитии навыков владения иностранным языком.</a:t>
            </a:r>
          </a:p>
          <a:p>
            <a:r>
              <a:rPr lang="ru-RU" sz="8000" b="1" u="sng" dirty="0" smtClean="0">
                <a:solidFill>
                  <a:srgbClr val="002060"/>
                </a:solidFill>
              </a:rPr>
              <a:t>Воспитательная</a:t>
            </a:r>
            <a:r>
              <a:rPr lang="ru-RU" sz="8000" b="1" dirty="0" smtClean="0">
                <a:solidFill>
                  <a:srgbClr val="002060"/>
                </a:solidFill>
              </a:rPr>
              <a:t> функция заключается в воспитании внимательного, гуманного отношения к партнеру по игре, чувства взаимопомощи и вежливости.</a:t>
            </a:r>
          </a:p>
          <a:p>
            <a:r>
              <a:rPr lang="ru-RU" sz="8000" b="1" u="sng" dirty="0" smtClean="0">
                <a:solidFill>
                  <a:srgbClr val="002060"/>
                </a:solidFill>
              </a:rPr>
              <a:t>Развлекательная</a:t>
            </a:r>
            <a:r>
              <a:rPr lang="ru-RU" sz="8000" b="1" dirty="0" smtClean="0">
                <a:solidFill>
                  <a:srgbClr val="002060"/>
                </a:solidFill>
              </a:rPr>
              <a:t> функция состоит в создании благоприятной атмосферы на уроке, превращении урока в интересное и необычное событие, увлекательное приключение.</a:t>
            </a:r>
          </a:p>
          <a:p>
            <a:r>
              <a:rPr lang="ru-RU" sz="8000" b="1" u="sng" dirty="0" smtClean="0">
                <a:solidFill>
                  <a:srgbClr val="002060"/>
                </a:solidFill>
              </a:rPr>
              <a:t>Коммуникативная </a:t>
            </a:r>
            <a:r>
              <a:rPr lang="ru-RU" sz="8000" b="1" dirty="0" smtClean="0">
                <a:solidFill>
                  <a:srgbClr val="002060"/>
                </a:solidFill>
              </a:rPr>
              <a:t>функция заключается в создании атмосферы иноязычного общения, объединении коллектива учащихся, установлении новых эмоционально- </a:t>
            </a:r>
            <a:r>
              <a:rPr lang="ru-RU" sz="8000" b="1" dirty="0" smtClean="0">
                <a:solidFill>
                  <a:srgbClr val="002060"/>
                </a:solidFill>
              </a:rPr>
              <a:t>коммуникативных </a:t>
            </a:r>
            <a:r>
              <a:rPr lang="ru-RU" sz="8000" b="1" dirty="0" smtClean="0">
                <a:solidFill>
                  <a:srgbClr val="002060"/>
                </a:solidFill>
              </a:rPr>
              <a:t>отношений, основанных на взаимодействии на иностранном языке.</a:t>
            </a:r>
          </a:p>
          <a:p>
            <a:r>
              <a:rPr lang="ru-RU" sz="8000" b="1" u="sng" dirty="0" smtClean="0">
                <a:solidFill>
                  <a:srgbClr val="002060"/>
                </a:solidFill>
              </a:rPr>
              <a:t>Релаксационная</a:t>
            </a:r>
            <a:r>
              <a:rPr lang="ru-RU" sz="8000" b="1" dirty="0" smtClean="0">
                <a:solidFill>
                  <a:srgbClr val="002060"/>
                </a:solidFill>
              </a:rPr>
              <a:t> функция-снятие эмоционального напряжения.</a:t>
            </a:r>
          </a:p>
          <a:p>
            <a:r>
              <a:rPr lang="ru-RU" sz="8000" b="1" u="sng" dirty="0" smtClean="0">
                <a:solidFill>
                  <a:srgbClr val="002060"/>
                </a:solidFill>
              </a:rPr>
              <a:t>Психологическая </a:t>
            </a:r>
            <a:r>
              <a:rPr lang="ru-RU" sz="8000" b="1" dirty="0" smtClean="0">
                <a:solidFill>
                  <a:srgbClr val="002060"/>
                </a:solidFill>
              </a:rPr>
              <a:t>функция состоит в перестройке психики для усвоения больших объемов информации.</a:t>
            </a:r>
          </a:p>
          <a:p>
            <a:r>
              <a:rPr lang="ru-RU" sz="8000" b="1" u="sng" dirty="0" smtClean="0">
                <a:solidFill>
                  <a:srgbClr val="002060"/>
                </a:solidFill>
              </a:rPr>
              <a:t>Развивающая</a:t>
            </a:r>
            <a:r>
              <a:rPr lang="ru-RU" sz="8000" b="1" dirty="0" smtClean="0">
                <a:solidFill>
                  <a:srgbClr val="002060"/>
                </a:solidFill>
              </a:rPr>
              <a:t> функция направлена на гармоническое развитие личностных качеств.</a:t>
            </a:r>
          </a:p>
          <a:p>
            <a:endParaRPr lang="ru-RU" sz="80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Нюансы проведения игр.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Объясните правила игры на английском языке, используя короткие фразы с помощью жестов и мимики.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Произносите каждое предложение медленно, меняя высоту тона.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Дождитесь ответного жеста детей как знака понимания.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b="1" dirty="0" smtClean="0">
                <a:solidFill>
                  <a:srgbClr val="0070C0"/>
                </a:solidFill>
              </a:rPr>
              <a:t>1. Confusion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участник называет какую-то часть тела, например, голову, а касается руки. Скажите, что дети должны выполнять те команды и касаться именно той части тела, которую вы называете, а не той, к которой прикоснулся ведущий. Можно называть части тела, добавляя к ним цифры.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Например: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  </a:t>
            </a:r>
            <a:r>
              <a:rPr lang="en-US" sz="4400" b="1" dirty="0" smtClean="0">
                <a:solidFill>
                  <a:srgbClr val="0070C0"/>
                </a:solidFill>
              </a:rPr>
              <a:t>2.Simon Says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Ведущий говорит такую фразу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“Simon says: “Stand up (Sit down, Run, Touch your nose, Jump…)””.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Участники должны выполнять все команды, только если перед ними есть вступительная фраза “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Simon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152</Words>
  <PresentationFormat>Экран (4:3)</PresentationFormat>
  <Paragraphs>59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подготовлена учителем  I квалификационной категории Семиной А.М. 2013 -2014г.</vt:lpstr>
      <vt:lpstr>Слайд 2</vt:lpstr>
      <vt:lpstr> Подвижные игры для детей на английском языке</vt:lpstr>
      <vt:lpstr>Значение игры на начальном этапе обучения.</vt:lpstr>
      <vt:lpstr>Слайд 5</vt:lpstr>
      <vt:lpstr>Слайд 6</vt:lpstr>
      <vt:lpstr>Слайд 7</vt:lpstr>
      <vt:lpstr>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23</cp:revision>
  <dcterms:modified xsi:type="dcterms:W3CDTF">2014-02-11T05:08:51Z</dcterms:modified>
</cp:coreProperties>
</file>