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A1BA6-142D-4764-84A1-816556C697EE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5C47-8831-4B4E-A793-9FED8F280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5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5C47-8831-4B4E-A793-9FED8F280A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34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20DB-7E7D-4B62-B7A6-6EE57DDD36A9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DDC4-45E3-4E08-B533-DBA8577AF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</a:t>
            </a:r>
            <a:r>
              <a:rPr lang="en-U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B</a:t>
            </a:r>
            <a:r>
              <a:rPr lang="en-US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t</a:t>
            </a:r>
            <a:r>
              <a:rPr lang="en-US" sz="7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</a:t>
            </a:r>
            <a:r>
              <a:rPr lang="en-US" sz="7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</a:t>
            </a:r>
            <a:r>
              <a:rPr lang="en-US" sz="7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</a:t>
            </a:r>
            <a:endParaRPr lang="ru-RU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86200"/>
            <a:ext cx="5976664" cy="2971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Made by teacher</a:t>
            </a:r>
          </a:p>
          <a:p>
            <a:r>
              <a:rPr lang="en-US" sz="2400" b="1" dirty="0" smtClean="0"/>
              <a:t>Vera </a:t>
            </a:r>
            <a:r>
              <a:rPr lang="en-US" sz="2400" b="1" dirty="0" err="1" smtClean="0"/>
              <a:t>Alexandrovna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Kartashova</a:t>
            </a:r>
            <a:endParaRPr lang="en-US" sz="2400" b="1" dirty="0" smtClean="0"/>
          </a:p>
          <a:p>
            <a:r>
              <a:rPr lang="en-US" sz="2400" b="1" dirty="0" smtClean="0"/>
              <a:t>201</a:t>
            </a:r>
            <a:r>
              <a:rPr lang="ru-RU" sz="2400" b="1" dirty="0" smtClean="0"/>
              <a:t>4</a:t>
            </a:r>
            <a:r>
              <a:rPr lang="en-US" sz="2400" b="1" dirty="0" smtClean="0"/>
              <a:t>/1</a:t>
            </a:r>
            <a:r>
              <a:rPr lang="ru-RU" sz="2400" b="1" smtClean="0"/>
              <a:t>5</a:t>
            </a:r>
            <a:endParaRPr lang="en-US" sz="2400" b="1" dirty="0" smtClean="0"/>
          </a:p>
          <a:p>
            <a:r>
              <a:rPr lang="en-US" sz="2400" b="1" dirty="0" smtClean="0"/>
              <a:t>Based on Spotlight </a:t>
            </a:r>
            <a:r>
              <a:rPr lang="ru-RU" sz="2400" b="1" dirty="0" smtClean="0"/>
              <a:t> 2</a:t>
            </a:r>
          </a:p>
          <a:p>
            <a:r>
              <a:rPr lang="ru-RU" sz="2400" b="1" dirty="0" smtClean="0"/>
              <a:t> </a:t>
            </a:r>
            <a:r>
              <a:rPr lang="en-US" sz="2400" b="1" dirty="0" smtClean="0"/>
              <a:t>&amp;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Pupil’s  Book  1 ‘You and me’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Cathy </a:t>
            </a:r>
            <a:r>
              <a:rPr lang="en-US" sz="2800" b="1" dirty="0" err="1" smtClean="0">
                <a:solidFill>
                  <a:srgbClr val="FF0000"/>
                </a:solidFill>
              </a:rPr>
              <a:t>Lawday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http://im5-tub-ru.yandex.net/i?id=107422415-25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47725" cy="1428750"/>
          </a:xfrm>
          <a:prstGeom prst="rect">
            <a:avLst/>
          </a:prstGeom>
          <a:noFill/>
        </p:spPr>
      </p:pic>
      <p:pic>
        <p:nvPicPr>
          <p:cNvPr id="2052" name="Picture 4" descr="http://im8-tub-ru.yandex.net/i?id=89053028-12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332656"/>
            <a:ext cx="1304925" cy="1428750"/>
          </a:xfrm>
          <a:prstGeom prst="rect">
            <a:avLst/>
          </a:prstGeom>
          <a:noFill/>
        </p:spPr>
      </p:pic>
      <p:pic>
        <p:nvPicPr>
          <p:cNvPr id="2054" name="Picture 6" descr="http://im7-tub-ru.yandex.net/i?id=198248554-39-72&amp;n=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420888"/>
            <a:ext cx="904875" cy="1428750"/>
          </a:xfrm>
          <a:prstGeom prst="rect">
            <a:avLst/>
          </a:prstGeom>
          <a:noFill/>
        </p:spPr>
      </p:pic>
      <p:pic>
        <p:nvPicPr>
          <p:cNvPr id="2056" name="Picture 8" descr="http://im4-tub-ru.yandex.net/i?id=36737498-62-72&amp;n=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0"/>
            <a:ext cx="1428750" cy="1428750"/>
          </a:xfrm>
          <a:prstGeom prst="rect">
            <a:avLst/>
          </a:prstGeom>
          <a:noFill/>
        </p:spPr>
      </p:pic>
      <p:pic>
        <p:nvPicPr>
          <p:cNvPr id="2060" name="Picture 12" descr="http://im0-tub-ru.yandex.net/i?id=141506684-01-72&amp;n=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5157192"/>
            <a:ext cx="1962150" cy="1428750"/>
          </a:xfrm>
          <a:prstGeom prst="rect">
            <a:avLst/>
          </a:prstGeom>
          <a:noFill/>
        </p:spPr>
      </p:pic>
      <p:pic>
        <p:nvPicPr>
          <p:cNvPr id="4" name="Picture 2" descr="http://im7-tub-ru.yandex.net/i?id=139634817-13-72&amp;n=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869160"/>
            <a:ext cx="1562100" cy="1428750"/>
          </a:xfrm>
          <a:prstGeom prst="rect">
            <a:avLst/>
          </a:prstGeom>
          <a:noFill/>
        </p:spPr>
      </p:pic>
      <p:pic>
        <p:nvPicPr>
          <p:cNvPr id="5" name="Picture 4" descr="http://im4-tub-ru.yandex.net/i?id=6864466-50-72&amp;n=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7FBFC"/>
              </a:clrFrom>
              <a:clrTo>
                <a:srgbClr val="F7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92494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100"/>
                            </p:stCondLst>
                            <p:childTnLst>
                              <p:par>
                                <p:cTn id="5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850"/>
                            </p:stCondLst>
                            <p:childTnLst>
                              <p:par>
                                <p:cTn id="5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8450"/>
                            </p:stCondLst>
                            <p:childTnLst>
                              <p:par>
                                <p:cTn id="6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750"/>
                            </p:stCondLst>
                            <p:childTnLst>
                              <p:par>
                                <p:cTn id="6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250"/>
                            </p:stCondLst>
                            <p:childTnLst>
                              <p:par>
                                <p:cTn id="7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800"/>
                            </p:stCondLst>
                            <p:childTnLst>
                              <p:par>
                                <p:cTn id="8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Giving presents to each other. Speaking skills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55576" y="141277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ьная выноска 4"/>
          <p:cNvSpPr/>
          <p:nvPr/>
        </p:nvSpPr>
        <p:spPr>
          <a:xfrm>
            <a:off x="2483768" y="1772816"/>
            <a:ext cx="3816424" cy="1116704"/>
          </a:xfrm>
          <a:prstGeom prst="wedgeEllipseCallout">
            <a:avLst>
              <a:gd name="adj1" fmla="val -82107"/>
              <a:gd name="adj2" fmla="val -1704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Here’s a present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7452320" y="508518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ьная выноска 6"/>
          <p:cNvSpPr/>
          <p:nvPr/>
        </p:nvSpPr>
        <p:spPr>
          <a:xfrm>
            <a:off x="1619672" y="4725144"/>
            <a:ext cx="5018856" cy="1368152"/>
          </a:xfrm>
          <a:prstGeom prst="wedgeEllipseCallout">
            <a:avLst>
              <a:gd name="adj1" fmla="val 70588"/>
              <a:gd name="adj2" fmla="val 2215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Thank you!  Oh, it’s a  …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8501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Ex 1., P. 44. Finish the sentences and read them.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sz="2800" b="1" dirty="0" smtClean="0"/>
              <a:t>He’s…                                                             He’…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They  are…                                                    It’s a… 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pic>
        <p:nvPicPr>
          <p:cNvPr id="4" name="Picture 4" descr="http://im8-tub-ru.yandex.net/i?id=169574663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24744"/>
            <a:ext cx="140017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 descr="http://im0-tub-ru.yandex.net/i?id=54877480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17907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http://im5-tub-ru.yandex.net/i?id=120434144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196752"/>
            <a:ext cx="14287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http://im4-tub-ru.yandex.net/i?id=163347354-0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861048"/>
            <a:ext cx="20288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619672" y="2924944"/>
            <a:ext cx="1188000" cy="72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happy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08304" y="2780928"/>
            <a:ext cx="118800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sad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373216"/>
            <a:ext cx="1188000" cy="7200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candles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5445224"/>
            <a:ext cx="1188000" cy="72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party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EX. 2., P.46. What do the children say?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Speaking skills.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3-tub-ru.yandex.net/i?id=2676682-10-16f-91418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628800"/>
            <a:ext cx="1559040" cy="1044000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26336274-07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00808"/>
            <a:ext cx="1447680" cy="1044000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6534292-04-16f-33852&amp;n=21"/>
          <p:cNvPicPr>
            <a:picLocks noChangeAspect="1" noChangeArrowheads="1"/>
          </p:cNvPicPr>
          <p:nvPr/>
        </p:nvPicPr>
        <p:blipFill>
          <a:blip r:embed="rId4" cstate="print"/>
          <a:srcRect t="5040" r="19361"/>
          <a:stretch>
            <a:fillRect/>
          </a:stretch>
        </p:blipFill>
        <p:spPr bwMode="auto">
          <a:xfrm>
            <a:off x="5220072" y="1700808"/>
            <a:ext cx="1329828" cy="104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http://im4-tub-ru.yandex.net/i?id=2615559-07-16f-03808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1566000" cy="104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0" name="Picture 12" descr="http://im3-tub-ru.yandex.net/i?id=2493459-03-16f-00411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4077072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2" name="Picture 14" descr="http://im8-tub-ru.yandex.net/i?id=5713788-12-16f-3385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4077072"/>
            <a:ext cx="13049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4" name="Picture 16" descr="http://im7-tub-ru.yandex.net/i?id=1066011-11-16f-33852&amp;n=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EDEE9"/>
              </a:clrFrom>
              <a:clrTo>
                <a:srgbClr val="BEDEE9">
                  <a:alpha val="0"/>
                </a:srgbClr>
              </a:clrTo>
            </a:clrChange>
          </a:blip>
          <a:srcRect t="10080" r="13061"/>
          <a:stretch>
            <a:fillRect/>
          </a:stretch>
        </p:blipFill>
        <p:spPr bwMode="auto">
          <a:xfrm>
            <a:off x="6804248" y="4221088"/>
            <a:ext cx="1656184" cy="1284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6" name="Picture 18" descr="http://im8-tub-ru.yandex.net/i?id=2615765-05-16f-04735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1484784"/>
            <a:ext cx="962025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Блок-схема: решение 11"/>
          <p:cNvSpPr/>
          <p:nvPr/>
        </p:nvSpPr>
        <p:spPr>
          <a:xfrm>
            <a:off x="899592" y="2924944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ru-RU" b="1" dirty="0"/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3419872" y="2852936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33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580112" y="2852936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7308304" y="2924944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444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899592" y="5589240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3275856" y="5661248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5436096" y="5589240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Блок-схема: решение 18"/>
          <p:cNvSpPr/>
          <p:nvPr/>
        </p:nvSpPr>
        <p:spPr>
          <a:xfrm>
            <a:off x="7524328" y="5661248"/>
            <a:ext cx="914400" cy="720000"/>
          </a:xfrm>
          <a:prstGeom prst="flowChartDecision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Ex. 2., P. 46 Read and choose the right answer!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61662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252028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five/three!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3491880" y="1196752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268760"/>
            <a:ext cx="2304256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ten/one!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Семиугольник 6"/>
          <p:cNvSpPr/>
          <p:nvPr/>
        </p:nvSpPr>
        <p:spPr>
          <a:xfrm>
            <a:off x="7668344" y="1196752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996952"/>
            <a:ext cx="2520280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six/nine!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>
            <a:off x="3491880" y="2996952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4048" y="2996952"/>
            <a:ext cx="244827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 two/eight!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Семиугольник 10"/>
          <p:cNvSpPr/>
          <p:nvPr/>
        </p:nvSpPr>
        <p:spPr>
          <a:xfrm>
            <a:off x="7740352" y="2924944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725144"/>
            <a:ext cx="25202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nine/four!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Семиугольник 12"/>
          <p:cNvSpPr/>
          <p:nvPr/>
        </p:nvSpPr>
        <p:spPr>
          <a:xfrm>
            <a:off x="3563888" y="4725144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4725144"/>
            <a:ext cx="2304256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I’m six/seven!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Семиугольник 14"/>
          <p:cNvSpPr/>
          <p:nvPr/>
        </p:nvSpPr>
        <p:spPr>
          <a:xfrm>
            <a:off x="7884368" y="4581128"/>
            <a:ext cx="914400" cy="914400"/>
          </a:xfrm>
          <a:prstGeom prst="heptag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7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 flipV="1">
            <a:off x="3131840" y="1700808"/>
            <a:ext cx="360040" cy="360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</p:cNvCxnSpPr>
          <p:nvPr/>
        </p:nvCxnSpPr>
        <p:spPr>
          <a:xfrm flipV="1">
            <a:off x="7380312" y="1556792"/>
            <a:ext cx="360040" cy="1080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</p:cNvCxnSpPr>
          <p:nvPr/>
        </p:nvCxnSpPr>
        <p:spPr>
          <a:xfrm flipV="1">
            <a:off x="3131840" y="3429000"/>
            <a:ext cx="360040" cy="360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3"/>
          </p:cNvCxnSpPr>
          <p:nvPr/>
        </p:nvCxnSpPr>
        <p:spPr>
          <a:xfrm flipV="1">
            <a:off x="7452320" y="3356992"/>
            <a:ext cx="288032" cy="1080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3"/>
          </p:cNvCxnSpPr>
          <p:nvPr/>
        </p:nvCxnSpPr>
        <p:spPr>
          <a:xfrm flipV="1">
            <a:off x="3203848" y="5085184"/>
            <a:ext cx="360040" cy="1440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3"/>
          </p:cNvCxnSpPr>
          <p:nvPr/>
        </p:nvCxnSpPr>
        <p:spPr>
          <a:xfrm flipV="1">
            <a:off x="7596336" y="5085184"/>
            <a:ext cx="360040" cy="1080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EX. 3., P. 47. Listen and sing the song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I’m happy today,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It’s my birthday!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I’m happy, I’m happy today!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How old are you?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I’m five today!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I’m happy, I’m happy today!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Picture 6" descr="http://im0-tub-ru.yandex.net/i?id=372009344-26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276872"/>
            <a:ext cx="2304000" cy="2809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C000"/>
                </a:solidFill>
              </a:rPr>
              <a:t>Home task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SB  -  Ex. 3 (read and retell) p.45.</a:t>
            </a:r>
          </a:p>
          <a:p>
            <a:pPr>
              <a:buNone/>
            </a:pPr>
            <a:endParaRPr lang="en-US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WB  -  Ex. 1-2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Thank you!!!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FFC000"/>
                </a:solidFill>
              </a:rPr>
              <a:t>Well done!!!</a:t>
            </a:r>
            <a:endParaRPr lang="ru-RU" sz="6000" b="1" dirty="0">
              <a:solidFill>
                <a:srgbClr val="FFC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275856" y="3933056"/>
            <a:ext cx="2592000" cy="1836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331640" y="5229200"/>
            <a:ext cx="914400" cy="9144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524328" y="3789040"/>
            <a:ext cx="914400" cy="9144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804248" y="5661248"/>
            <a:ext cx="914400" cy="914400"/>
          </a:xfrm>
          <a:prstGeom prst="smileyFac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1259632" y="3717032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7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Home task ‘The town Mouse &amp;  Country Mouse’ p. 40 41 . (Students’ book)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Country Mouse: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Hello, Town Mouse.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Welcome to my house!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It’s very small, but it’s very nice.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 lovely house 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For two small mice!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Town Mouse: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</a:rPr>
              <a:t>Oh no! It’s very bare!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Where’s the table?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Where’s the chair?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No bedroom, no bathroom,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No kitchen – oh, dear!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I want to go home,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I don’t like it here!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17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well do you know the numbers?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Listen and say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 marL="457200" indent="-457200">
              <a:buAutoNum type="arabicPlain"/>
            </a:pPr>
            <a:r>
              <a:rPr lang="en-US" dirty="0" smtClean="0">
                <a:solidFill>
                  <a:srgbClr val="FF0000"/>
                </a:solidFill>
              </a:rPr>
              <a:t>   one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rgbClr val="FFC000"/>
                </a:solidFill>
              </a:rPr>
              <a:t>   two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rgbClr val="FFFF00"/>
                </a:solidFill>
              </a:rPr>
              <a:t>   three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rgbClr val="00B050"/>
                </a:solidFill>
              </a:rPr>
              <a:t>   four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five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rgbClr val="C00000"/>
                </a:solidFill>
              </a:rPr>
              <a:t>   six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rgbClr val="0070C0"/>
                </a:solidFill>
              </a:rPr>
              <a:t>   seven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eight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nine</a:t>
            </a:r>
          </a:p>
          <a:p>
            <a:pPr marL="457200" indent="-457200">
              <a:buAutoNum type="arabicPlain"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ten</a:t>
            </a:r>
          </a:p>
          <a:p>
            <a:pPr marL="457200" indent="-457200">
              <a:buAutoNum type="arabicPlain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Listen and sing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One, two, three. 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You and me.</a:t>
            </a:r>
          </a:p>
          <a:p>
            <a:pPr>
              <a:buNone/>
            </a:pPr>
            <a:r>
              <a:rPr lang="en-US" sz="3200" dirty="0" smtClean="0"/>
              <a:t>Four, five, six.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Watch my tricks.</a:t>
            </a:r>
          </a:p>
          <a:p>
            <a:pPr>
              <a:buNone/>
            </a:pPr>
            <a:r>
              <a:rPr lang="en-US" sz="3200" dirty="0" smtClean="0"/>
              <a:t>Seven, eight, nine 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and </a:t>
            </a:r>
            <a:r>
              <a:rPr lang="en-US" sz="3200" dirty="0" smtClean="0"/>
              <a:t>ten.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Now sing the song again.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Picture 2" descr="http://im5-tub-ru.yandex.net/i?id=438204301-61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340768"/>
            <a:ext cx="1344001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Listen and repeat. St. Book. P. 44 Ex.1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Candles</a:t>
            </a:r>
          </a:p>
          <a:p>
            <a:pPr>
              <a:buNone/>
            </a:pPr>
            <a:r>
              <a:rPr lang="en-US" sz="2800" b="1" dirty="0" smtClean="0"/>
              <a:t>Party</a:t>
            </a:r>
          </a:p>
          <a:p>
            <a:pPr>
              <a:buNone/>
            </a:pPr>
            <a:r>
              <a:rPr lang="en-US" sz="2800" b="1" dirty="0" smtClean="0"/>
              <a:t>Happy</a:t>
            </a:r>
          </a:p>
          <a:p>
            <a:pPr>
              <a:buNone/>
            </a:pPr>
            <a:r>
              <a:rPr lang="en-US" sz="2800" b="1" dirty="0" smtClean="0"/>
              <a:t>Sad</a:t>
            </a:r>
          </a:p>
          <a:p>
            <a:pPr>
              <a:buNone/>
            </a:pPr>
            <a:r>
              <a:rPr lang="en-US" sz="2800" b="1" dirty="0" smtClean="0"/>
              <a:t>1</a:t>
            </a:r>
          </a:p>
          <a:p>
            <a:pPr>
              <a:buNone/>
            </a:pPr>
            <a:r>
              <a:rPr lang="en-US" sz="2800" b="1" dirty="0" smtClean="0"/>
              <a:t>2</a:t>
            </a:r>
          </a:p>
          <a:p>
            <a:pPr>
              <a:buNone/>
            </a:pPr>
            <a:r>
              <a:rPr lang="en-US" sz="2800" b="1" dirty="0" smtClean="0"/>
              <a:t>3</a:t>
            </a:r>
          </a:p>
          <a:p>
            <a:pPr>
              <a:buNone/>
            </a:pPr>
            <a:r>
              <a:rPr lang="en-US" sz="2800" b="1" dirty="0" smtClean="0"/>
              <a:t>4</a:t>
            </a:r>
          </a:p>
          <a:p>
            <a:pPr>
              <a:buNone/>
            </a:pPr>
            <a:r>
              <a:rPr lang="en-US" sz="2800" b="1" dirty="0" smtClean="0"/>
              <a:t>5</a:t>
            </a:r>
          </a:p>
          <a:p>
            <a:pPr>
              <a:buNone/>
            </a:pPr>
            <a:r>
              <a:rPr lang="en-US" sz="2800" b="1" dirty="0" smtClean="0"/>
              <a:t>6</a:t>
            </a:r>
          </a:p>
          <a:p>
            <a:pPr>
              <a:buNone/>
            </a:pPr>
            <a:r>
              <a:rPr lang="en-US" sz="2800" b="1" dirty="0" smtClean="0"/>
              <a:t>7</a:t>
            </a:r>
          </a:p>
          <a:p>
            <a:pPr>
              <a:buNone/>
            </a:pPr>
            <a:r>
              <a:rPr lang="en-US" sz="2800" b="1" dirty="0" smtClean="0"/>
              <a:t>8</a:t>
            </a:r>
          </a:p>
          <a:p>
            <a:pPr>
              <a:buNone/>
            </a:pPr>
            <a:r>
              <a:rPr lang="en-US" sz="2800" b="1" dirty="0" smtClean="0"/>
              <a:t>9</a:t>
            </a:r>
          </a:p>
          <a:p>
            <a:pPr>
              <a:buNone/>
            </a:pPr>
            <a:r>
              <a:rPr lang="en-US" sz="2800" b="1" dirty="0" smtClean="0"/>
              <a:t>10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6" name="Picture 10" descr="http://im6-tub-ru.yandex.net/i?id=133386942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908720"/>
            <a:ext cx="2286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8" descr="http://im4-tub-ru.yandex.net/i?id=163347354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92896"/>
            <a:ext cx="20288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6" descr="http://im3-tub-ru.yandex.net/i?id=11080075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79" y="4869160"/>
            <a:ext cx="1313760" cy="16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 descr="http://im5-tub-ru.yandex.net/i?id=96997624-4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869160"/>
            <a:ext cx="155232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7" name="Прямая со стрелкой 16"/>
          <p:cNvCxnSpPr/>
          <p:nvPr/>
        </p:nvCxnSpPr>
        <p:spPr>
          <a:xfrm flipH="1" flipV="1">
            <a:off x="1475656" y="1340768"/>
            <a:ext cx="158417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1115616" y="1844824"/>
            <a:ext cx="4104456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1187624" y="2204864"/>
            <a:ext cx="2736304" cy="25202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827584" y="2564904"/>
            <a:ext cx="5544616" cy="2304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http://im3-tub-ru.yandex.net/i?id=11080075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869160"/>
            <a:ext cx="1313760" cy="165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Овал 15"/>
          <p:cNvSpPr/>
          <p:nvPr/>
        </p:nvSpPr>
        <p:spPr>
          <a:xfrm>
            <a:off x="5580112" y="1340768"/>
            <a:ext cx="648072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8" name="Овал 17"/>
          <p:cNvSpPr/>
          <p:nvPr/>
        </p:nvSpPr>
        <p:spPr>
          <a:xfrm>
            <a:off x="7740352" y="3212976"/>
            <a:ext cx="648000" cy="72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9" name="Овал 18"/>
          <p:cNvSpPr/>
          <p:nvPr/>
        </p:nvSpPr>
        <p:spPr>
          <a:xfrm>
            <a:off x="2483768" y="5445224"/>
            <a:ext cx="648000" cy="72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20" name="Овал 19"/>
          <p:cNvSpPr/>
          <p:nvPr/>
        </p:nvSpPr>
        <p:spPr>
          <a:xfrm>
            <a:off x="8028384" y="5517232"/>
            <a:ext cx="648000" cy="72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</a:rPr>
              <a:t>Ex 2., 44 Chit-chat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How old are you?                      I’m 5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4" descr="http://im7-tub-ru.yandex.net/i?id=48329981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88640"/>
            <a:ext cx="1516320" cy="194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Овал 4"/>
          <p:cNvSpPr/>
          <p:nvPr/>
        </p:nvSpPr>
        <p:spPr>
          <a:xfrm>
            <a:off x="683568" y="2492896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5976" y="256490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968" y="4509120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11760" y="4437112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7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12360" y="4437112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812360" y="2492896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5576" y="4437112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56176" y="4509120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28184" y="2564904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99792" y="2492896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6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8072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Listen and read Ex. 3., P 45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C00000"/>
                </a:solidFill>
              </a:rPr>
              <a:t>How old is Lulu?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7" name="Picture 4" descr="http://im2-tub-ru.yandex.net/i?id=412960553-42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844816"/>
            <a:ext cx="4392000" cy="445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 the garden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  <p:pic>
        <p:nvPicPr>
          <p:cNvPr id="5" name="Picture 12" descr="http://im0-tub-ru.yandex.net/i?id=378842326-38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1052736"/>
            <a:ext cx="2736304" cy="2952328"/>
          </a:xfrm>
          <a:prstGeom prst="rect">
            <a:avLst/>
          </a:prstGeom>
          <a:noFill/>
        </p:spPr>
      </p:pic>
      <p:pic>
        <p:nvPicPr>
          <p:cNvPr id="7" name="Picture 2" descr="http://im8-tub-ru.yandex.net/i?id=472126647-20-72&amp;n=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340768"/>
            <a:ext cx="2298240" cy="2268000"/>
          </a:xfrm>
          <a:prstGeom prst="rect">
            <a:avLst/>
          </a:prstGeom>
          <a:noFill/>
        </p:spPr>
      </p:pic>
      <p:pic>
        <p:nvPicPr>
          <p:cNvPr id="9" name="Picture 2" descr="http://im2-tub-ru.yandex.net/i?id=77374678-71-72&amp;n=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1466850" cy="1428750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467544" y="4005064"/>
            <a:ext cx="3384376" cy="2016224"/>
          </a:xfrm>
          <a:prstGeom prst="wedgeRoundRectCallout">
            <a:avLst>
              <a:gd name="adj1" fmla="val 143295"/>
              <a:gd name="adj2" fmla="val -1536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Happy birthday to you.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Happy birthday to you.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Happy birthday, dear Lulu.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Happy birthday to you!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1" name="Picture 10" descr="http://im2-tub-ru.yandex.net/i?id=335855931-26-72&amp;n=2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725144"/>
            <a:ext cx="2152650" cy="1428750"/>
          </a:xfrm>
          <a:prstGeom prst="rect">
            <a:avLst/>
          </a:prstGeom>
          <a:noFill/>
        </p:spPr>
      </p:pic>
      <p:pic>
        <p:nvPicPr>
          <p:cNvPr id="6146" name="Picture 2" descr="http://im4-tub-ru.yandex.net/i?id=173823728-29-72&amp;n=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71600" cy="4005064"/>
          </a:xfrm>
          <a:prstGeom prst="rect">
            <a:avLst/>
          </a:prstGeom>
          <a:noFill/>
        </p:spPr>
      </p:pic>
      <p:pic>
        <p:nvPicPr>
          <p:cNvPr id="6148" name="Picture 4" descr="http://im3-tub-ru.yandex.net/i?id=294383139-50-72&amp;n=2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4408" y="0"/>
            <a:ext cx="899592" cy="3501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http://im7-tub-ru.yandex.net/i?id=341275104-47-72&amp;n=21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99992" y="4293096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3813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Song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“Are you happy today?”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 you sad today?              No, we aren’t.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Are you sad today?           No. we aren’t.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Are you happy today?       Yes, we are.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We’ll clap our hands to show it.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Are you happy today?        </a:t>
            </a:r>
            <a:r>
              <a:rPr lang="en-US" sz="4000" b="1" smtClean="0">
                <a:solidFill>
                  <a:schemeClr val="bg1"/>
                </a:solidFill>
              </a:rPr>
              <a:t>Yes, </a:t>
            </a:r>
            <a:r>
              <a:rPr lang="en-US" sz="4000" b="1" dirty="0" smtClean="0">
                <a:solidFill>
                  <a:schemeClr val="bg1"/>
                </a:solidFill>
              </a:rPr>
              <a:t>we are.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And we want everyone to know it! 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8" descr="http://im5-tub-ru.yandex.net/i?id=120434144-28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5157192"/>
            <a:ext cx="1224000" cy="12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3399"/>
                </a:solidFill>
              </a:rPr>
              <a:t>Well done!!!</a:t>
            </a:r>
            <a:endParaRPr lang="ru-RU" sz="9600" b="1" dirty="0">
              <a:solidFill>
                <a:srgbClr val="FF3399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971600" y="2636912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7524328" y="3717032"/>
            <a:ext cx="914400" cy="9144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995936" y="4941168"/>
            <a:ext cx="914400" cy="9144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ердце 6"/>
          <p:cNvSpPr/>
          <p:nvPr/>
        </p:nvSpPr>
        <p:spPr>
          <a:xfrm>
            <a:off x="4211960" y="2852936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mph" presetSubtype="0" repeatCount="5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522</Words>
  <Application>Microsoft Office PowerPoint</Application>
  <PresentationFormat>Экран (4:3)</PresentationFormat>
  <Paragraphs>147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Calibri</vt:lpstr>
      <vt:lpstr>Wingdings</vt:lpstr>
      <vt:lpstr>Тема Office</vt:lpstr>
      <vt:lpstr>My Birthday</vt:lpstr>
      <vt:lpstr>Home task ‘The town Mouse &amp;  Country Mouse’ p. 40 41 . (Students’ book)</vt:lpstr>
      <vt:lpstr>How well do you know the numbers?</vt:lpstr>
      <vt:lpstr>Listen and repeat. St. Book. P. 44 Ex.1</vt:lpstr>
      <vt:lpstr>Ex 2., 44 Chit-chat</vt:lpstr>
      <vt:lpstr>Listen and read Ex. 3., P 45</vt:lpstr>
      <vt:lpstr>In the garden</vt:lpstr>
      <vt:lpstr>Song “Are you happy today?”</vt:lpstr>
      <vt:lpstr>Презентация PowerPoint</vt:lpstr>
      <vt:lpstr>Giving presents to each other. Speaking skills</vt:lpstr>
      <vt:lpstr>Ex 1., P. 44. Finish the sentences and read them.</vt:lpstr>
      <vt:lpstr>EX. 2., P.46. What do the children say?  Speaking skills.</vt:lpstr>
      <vt:lpstr>Ex. 2., P. 46 Read and choose the right answer!</vt:lpstr>
      <vt:lpstr>EX. 3., P. 47. Listen and sing the song</vt:lpstr>
      <vt:lpstr>Home task</vt:lpstr>
      <vt:lpstr>Thank you!!!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Birthday</dc:title>
  <dc:creator>1</dc:creator>
  <cp:lastModifiedBy>Пользователь</cp:lastModifiedBy>
  <cp:revision>102</cp:revision>
  <dcterms:created xsi:type="dcterms:W3CDTF">2013-07-15T18:16:41Z</dcterms:created>
  <dcterms:modified xsi:type="dcterms:W3CDTF">2014-11-29T05:53:13Z</dcterms:modified>
</cp:coreProperties>
</file>