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58" r:id="rId5"/>
    <p:sldId id="260" r:id="rId6"/>
    <p:sldId id="262" r:id="rId7"/>
    <p:sldId id="259" r:id="rId8"/>
    <p:sldId id="268" r:id="rId9"/>
    <p:sldId id="264" r:id="rId10"/>
    <p:sldId id="265" r:id="rId11"/>
    <p:sldId id="266"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snapToGrid="0">
      <p:cViewPr varScale="1">
        <p:scale>
          <a:sx n="75" d="100"/>
          <a:sy n="75"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3690997F-84FD-4847-8FA7-4510469C1046}"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3690997F-84FD-4847-8FA7-4510469C104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A21E71C-118B-4B9A-90EF-3CF9D5BA1DBC}" type="datetimeFigureOut">
              <a:rPr lang="ru-RU" smtClean="0"/>
              <a:pPr/>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90997F-84FD-4847-8FA7-4510469C104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A21E71C-118B-4B9A-90EF-3CF9D5BA1DBC}" type="datetimeFigureOut">
              <a:rPr lang="ru-RU" smtClean="0"/>
              <a:pPr/>
              <a:t>07.04.2014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690997F-84FD-4847-8FA7-4510469C104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Blue%20coach/Mira+Maximova+-+The+Blue+Coach+(Goluboy+vagon)_(mp3top100.net).mp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341523"/>
            <a:ext cx="8229600" cy="3459296"/>
          </a:xfrm>
        </p:spPr>
        <p:txBody>
          <a:bodyPr>
            <a:normAutofit/>
          </a:bodyPr>
          <a:lstStyle/>
          <a:p>
            <a:r>
              <a:rPr lang="en-US" sz="5400" smtClean="0">
                <a:solidFill>
                  <a:srgbClr val="FF0000"/>
                </a:solidFill>
              </a:rPr>
              <a:t>Module 8</a:t>
            </a:r>
            <a:br>
              <a:rPr lang="en-US" sz="5400" smtClean="0">
                <a:solidFill>
                  <a:srgbClr val="FF0000"/>
                </a:solidFill>
              </a:rPr>
            </a:br>
            <a:r>
              <a:rPr lang="en-US" sz="5400" smtClean="0">
                <a:solidFill>
                  <a:srgbClr val="FF0000"/>
                </a:solidFill>
              </a:rPr>
              <a:t>‘Day by Day’</a:t>
            </a:r>
            <a:br>
              <a:rPr lang="en-US" sz="5400" smtClean="0">
                <a:solidFill>
                  <a:srgbClr val="FF0000"/>
                </a:solidFill>
              </a:rPr>
            </a:br>
            <a:r>
              <a:rPr lang="en-US" sz="5400" smtClean="0">
                <a:solidFill>
                  <a:srgbClr val="FF0000"/>
                </a:solidFill>
              </a:rPr>
              <a:t>Unit 16 ‘On Sundays’ </a:t>
            </a:r>
            <a:endParaRPr lang="ru-RU" sz="5400" dirty="0">
              <a:solidFill>
                <a:srgbClr val="FF0000"/>
              </a:solidFill>
            </a:endParaRPr>
          </a:p>
        </p:txBody>
      </p:sp>
      <p:sp>
        <p:nvSpPr>
          <p:cNvPr id="3" name="Подзаголовок 2"/>
          <p:cNvSpPr>
            <a:spLocks noGrp="1"/>
          </p:cNvSpPr>
          <p:nvPr>
            <p:ph type="subTitle" idx="1"/>
          </p:nvPr>
        </p:nvSpPr>
        <p:spPr>
          <a:xfrm>
            <a:off x="1371600" y="3723700"/>
            <a:ext cx="6400800" cy="2921799"/>
          </a:xfrm>
        </p:spPr>
        <p:txBody>
          <a:bodyPr/>
          <a:lstStyle/>
          <a:p>
            <a:r>
              <a:rPr lang="en-US" b="1" smtClean="0"/>
              <a:t>Made by teacher: </a:t>
            </a:r>
          </a:p>
          <a:p>
            <a:r>
              <a:rPr lang="en-US" b="1" smtClean="0"/>
              <a:t>Kartashova Vera Alexandrovna</a:t>
            </a:r>
          </a:p>
          <a:p>
            <a:r>
              <a:rPr lang="en-US" b="1" smtClean="0"/>
              <a:t>Based on </a:t>
            </a:r>
            <a:r>
              <a:rPr lang="en-US" sz="4400" b="1" smtClean="0"/>
              <a:t>‘</a:t>
            </a:r>
            <a:r>
              <a:rPr lang="en-US" sz="4400" b="1" smtClean="0">
                <a:solidFill>
                  <a:srgbClr val="FF0000"/>
                </a:solidFill>
              </a:rPr>
              <a:t>S</a:t>
            </a:r>
            <a:r>
              <a:rPr lang="en-US" sz="4400" b="1" smtClean="0">
                <a:solidFill>
                  <a:srgbClr val="FFFF00"/>
                </a:solidFill>
              </a:rPr>
              <a:t>p</a:t>
            </a:r>
            <a:r>
              <a:rPr lang="en-US" sz="4400" b="1" smtClean="0">
                <a:solidFill>
                  <a:srgbClr val="FFC000"/>
                </a:solidFill>
              </a:rPr>
              <a:t>o</a:t>
            </a:r>
            <a:r>
              <a:rPr lang="en-US" sz="4400" b="1" smtClean="0">
                <a:solidFill>
                  <a:srgbClr val="00B050"/>
                </a:solidFill>
              </a:rPr>
              <a:t>t</a:t>
            </a:r>
            <a:r>
              <a:rPr lang="en-US" sz="4400" b="1" smtClean="0">
                <a:solidFill>
                  <a:srgbClr val="7030A0"/>
                </a:solidFill>
              </a:rPr>
              <a:t>l</a:t>
            </a:r>
            <a:r>
              <a:rPr lang="en-US" sz="4400" b="1" smtClean="0">
                <a:solidFill>
                  <a:srgbClr val="92D050"/>
                </a:solidFill>
              </a:rPr>
              <a:t>i</a:t>
            </a:r>
            <a:r>
              <a:rPr lang="en-US" sz="4400" b="1" smtClean="0">
                <a:solidFill>
                  <a:schemeClr val="accent6">
                    <a:lumMod val="50000"/>
                  </a:schemeClr>
                </a:solidFill>
              </a:rPr>
              <a:t>g</a:t>
            </a:r>
            <a:r>
              <a:rPr lang="en-US" sz="4400" b="1" smtClean="0">
                <a:solidFill>
                  <a:srgbClr val="FFC000"/>
                </a:solidFill>
              </a:rPr>
              <a:t>h</a:t>
            </a:r>
            <a:r>
              <a:rPr lang="en-US" sz="4400" b="1" smtClean="0">
                <a:solidFill>
                  <a:srgbClr val="0070C0"/>
                </a:solidFill>
              </a:rPr>
              <a:t>t</a:t>
            </a:r>
            <a:r>
              <a:rPr lang="en-US" sz="4400" b="1" smtClean="0"/>
              <a:t>  - 3’</a:t>
            </a:r>
            <a:endParaRPr lang="ru-RU" sz="4400" b="1" smtClean="0"/>
          </a:p>
          <a:p>
            <a:r>
              <a:rPr lang="en-US" sz="2000" b="1" smtClean="0"/>
              <a:t>School  1315</a:t>
            </a:r>
          </a:p>
          <a:p>
            <a:r>
              <a:rPr lang="en-US" sz="2000" b="1" smtClean="0"/>
              <a:t>2014</a:t>
            </a:r>
            <a:endParaRPr lang="en-US"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par>
                          <p:cTn id="27" fill="hold">
                            <p:stCondLst>
                              <p:cond delay="2000"/>
                            </p:stCondLst>
                            <p:childTnLst>
                              <p:par>
                                <p:cTn id="28" presetID="53"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childTnLst>
                                </p:cTn>
                              </p:par>
                            </p:childTnLst>
                          </p:cTn>
                        </p:par>
                        <p:par>
                          <p:cTn id="33" fill="hold">
                            <p:stCondLst>
                              <p:cond delay="2500"/>
                            </p:stCondLst>
                            <p:childTnLst>
                              <p:par>
                                <p:cTn id="34" presetID="53"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4547"/>
            <a:ext cx="8229600" cy="734096"/>
          </a:xfrm>
        </p:spPr>
        <p:txBody>
          <a:bodyPr/>
          <a:lstStyle/>
          <a:p>
            <a:r>
              <a:rPr lang="en-US" dirty="0" smtClean="0">
                <a:solidFill>
                  <a:schemeClr val="tx1"/>
                </a:solidFill>
              </a:rPr>
              <a:t>Say</a:t>
            </a:r>
            <a:r>
              <a:rPr lang="en-US" dirty="0" smtClean="0"/>
              <a:t> </a:t>
            </a:r>
            <a:r>
              <a:rPr lang="en-US" dirty="0" smtClean="0">
                <a:solidFill>
                  <a:srgbClr val="00B050"/>
                </a:solidFill>
              </a:rPr>
              <a:t>yes</a:t>
            </a:r>
            <a:r>
              <a:rPr lang="en-US" dirty="0" smtClean="0"/>
              <a:t> </a:t>
            </a:r>
            <a:r>
              <a:rPr lang="en-US" dirty="0" smtClean="0">
                <a:solidFill>
                  <a:schemeClr val="tx1"/>
                </a:solidFill>
              </a:rPr>
              <a:t>or</a:t>
            </a:r>
            <a:r>
              <a:rPr lang="en-US" dirty="0" smtClean="0"/>
              <a:t> </a:t>
            </a:r>
            <a:r>
              <a:rPr lang="en-US" dirty="0" smtClean="0">
                <a:solidFill>
                  <a:srgbClr val="FFFF00"/>
                </a:solidFill>
              </a:rPr>
              <a:t>no</a:t>
            </a:r>
            <a:endParaRPr lang="ru-RU" dirty="0">
              <a:solidFill>
                <a:srgbClr val="FFFF00"/>
              </a:solidFill>
            </a:endParaRPr>
          </a:p>
        </p:txBody>
      </p:sp>
      <p:sp>
        <p:nvSpPr>
          <p:cNvPr id="3" name="Содержимое 2"/>
          <p:cNvSpPr>
            <a:spLocks noGrp="1"/>
          </p:cNvSpPr>
          <p:nvPr>
            <p:ph idx="1"/>
          </p:nvPr>
        </p:nvSpPr>
        <p:spPr>
          <a:xfrm>
            <a:off x="457200" y="759854"/>
            <a:ext cx="8229600" cy="5549507"/>
          </a:xfrm>
        </p:spPr>
        <p:txBody>
          <a:bodyPr/>
          <a:lstStyle/>
          <a:p>
            <a:pPr marL="651510" indent="-514350">
              <a:buAutoNum type="arabicPeriod"/>
            </a:pPr>
            <a:r>
              <a:rPr lang="en-US" b="1" dirty="0" smtClean="0"/>
              <a:t>Lulu loves Sundays.</a:t>
            </a:r>
          </a:p>
          <a:p>
            <a:pPr marL="651510" indent="-514350">
              <a:buAutoNum type="arabicPeriod"/>
            </a:pPr>
            <a:endParaRPr lang="en-US" b="1" dirty="0" smtClean="0"/>
          </a:p>
          <a:p>
            <a:pPr marL="651510" indent="-514350">
              <a:buAutoNum type="arabicPeriod"/>
            </a:pPr>
            <a:r>
              <a:rPr lang="en-US" b="1" dirty="0" smtClean="0"/>
              <a:t>Lulu gets up early on Sundays.</a:t>
            </a:r>
          </a:p>
          <a:p>
            <a:pPr marL="651510" indent="-514350">
              <a:buAutoNum type="arabicPeriod"/>
            </a:pPr>
            <a:endParaRPr lang="en-US" b="1" dirty="0" smtClean="0"/>
          </a:p>
          <a:p>
            <a:pPr marL="651510" indent="-514350">
              <a:buAutoNum type="arabicPeriod"/>
            </a:pPr>
            <a:r>
              <a:rPr lang="en-US" b="1" dirty="0" smtClean="0"/>
              <a:t>In the morning she goes to school.</a:t>
            </a:r>
          </a:p>
          <a:p>
            <a:pPr marL="651510" indent="-514350">
              <a:buAutoNum type="arabicPeriod"/>
            </a:pPr>
            <a:endParaRPr lang="en-US" b="1" dirty="0" smtClean="0"/>
          </a:p>
          <a:p>
            <a:pPr marL="651510" indent="-514350">
              <a:buAutoNum type="arabicPeriod"/>
            </a:pPr>
            <a:r>
              <a:rPr lang="en-US" b="1" dirty="0" smtClean="0"/>
              <a:t>She goes to bed at ten o’clock.</a:t>
            </a:r>
            <a:endParaRPr lang="ru-RU" b="1" dirty="0"/>
          </a:p>
        </p:txBody>
      </p:sp>
      <p:sp>
        <p:nvSpPr>
          <p:cNvPr id="4" name="Ромб 3"/>
          <p:cNvSpPr/>
          <p:nvPr/>
        </p:nvSpPr>
        <p:spPr>
          <a:xfrm>
            <a:off x="7379594" y="669702"/>
            <a:ext cx="1080000" cy="1080000"/>
          </a:xfrm>
          <a:prstGeom prst="diamond">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yes</a:t>
            </a:r>
            <a:endParaRPr lang="ru-RU" b="1" dirty="0">
              <a:solidFill>
                <a:schemeClr val="tx1"/>
              </a:solidFill>
            </a:endParaRPr>
          </a:p>
        </p:txBody>
      </p:sp>
      <p:sp>
        <p:nvSpPr>
          <p:cNvPr id="5" name="Ромб 4"/>
          <p:cNvSpPr/>
          <p:nvPr/>
        </p:nvSpPr>
        <p:spPr>
          <a:xfrm>
            <a:off x="7377447" y="1736501"/>
            <a:ext cx="1080000" cy="1080000"/>
          </a:xfrm>
          <a:prstGeom prst="diamond">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no</a:t>
            </a:r>
            <a:endParaRPr lang="ru-RU" b="1" dirty="0">
              <a:solidFill>
                <a:schemeClr val="tx1"/>
              </a:solidFill>
            </a:endParaRPr>
          </a:p>
        </p:txBody>
      </p:sp>
      <p:sp>
        <p:nvSpPr>
          <p:cNvPr id="6" name="Ромб 5"/>
          <p:cNvSpPr/>
          <p:nvPr/>
        </p:nvSpPr>
        <p:spPr>
          <a:xfrm>
            <a:off x="7413935" y="2816183"/>
            <a:ext cx="1080000" cy="1080000"/>
          </a:xfrm>
          <a:prstGeom prst="diamond">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no</a:t>
            </a:r>
            <a:endParaRPr lang="ru-RU" b="1" dirty="0">
              <a:solidFill>
                <a:schemeClr val="tx1"/>
              </a:solidFill>
            </a:endParaRPr>
          </a:p>
        </p:txBody>
      </p:sp>
      <p:sp>
        <p:nvSpPr>
          <p:cNvPr id="7" name="Ромб 6"/>
          <p:cNvSpPr/>
          <p:nvPr/>
        </p:nvSpPr>
        <p:spPr>
          <a:xfrm>
            <a:off x="7411791" y="3870103"/>
            <a:ext cx="1080000" cy="1080000"/>
          </a:xfrm>
          <a:prstGeom prst="diamond">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no</a:t>
            </a:r>
            <a:endParaRPr lang="ru-RU"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1521"/>
          </a:xfrm>
        </p:spPr>
        <p:txBody>
          <a:bodyPr>
            <a:normAutofit/>
          </a:bodyPr>
          <a:lstStyle/>
          <a:p>
            <a:r>
              <a:rPr lang="en-US" sz="3200" dirty="0" smtClean="0">
                <a:solidFill>
                  <a:srgbClr val="FF0000"/>
                </a:solidFill>
              </a:rPr>
              <a:t>Answer the questions</a:t>
            </a:r>
            <a:endParaRPr lang="ru-RU" sz="3200" dirty="0">
              <a:solidFill>
                <a:srgbClr val="FF0000"/>
              </a:solidFill>
            </a:endParaRPr>
          </a:p>
        </p:txBody>
      </p:sp>
      <p:sp>
        <p:nvSpPr>
          <p:cNvPr id="3" name="Содержимое 2"/>
          <p:cNvSpPr>
            <a:spLocks noGrp="1"/>
          </p:cNvSpPr>
          <p:nvPr>
            <p:ph sz="half" idx="1"/>
          </p:nvPr>
        </p:nvSpPr>
        <p:spPr>
          <a:xfrm>
            <a:off x="457200" y="927280"/>
            <a:ext cx="4038600" cy="5930720"/>
          </a:xfrm>
        </p:spPr>
        <p:txBody>
          <a:bodyPr>
            <a:noAutofit/>
          </a:bodyPr>
          <a:lstStyle/>
          <a:p>
            <a:pPr>
              <a:buBlip>
                <a:blip r:embed="rId2"/>
              </a:buBlip>
            </a:pPr>
            <a:r>
              <a:rPr lang="en-US" sz="2000" b="1" dirty="0" smtClean="0"/>
              <a:t>What is Lulu’s </a:t>
            </a:r>
            <a:r>
              <a:rPr lang="en-US" sz="2000" b="1" dirty="0" err="1" smtClean="0"/>
              <a:t>favourite</a:t>
            </a:r>
            <a:r>
              <a:rPr lang="en-US" sz="2000" b="1" dirty="0" smtClean="0"/>
              <a:t> day?</a:t>
            </a:r>
          </a:p>
          <a:p>
            <a:pPr>
              <a:buBlip>
                <a:blip r:embed="rId2"/>
              </a:buBlip>
            </a:pPr>
            <a:r>
              <a:rPr lang="en-US" sz="2000" b="1" dirty="0" smtClean="0"/>
              <a:t>When does she get up on Sundays?</a:t>
            </a:r>
          </a:p>
          <a:p>
            <a:pPr>
              <a:buBlip>
                <a:blip r:embed="rId2"/>
              </a:buBlip>
            </a:pPr>
            <a:r>
              <a:rPr lang="en-US" sz="2000" b="1" dirty="0" smtClean="0"/>
              <a:t>What does she do in the morning?</a:t>
            </a:r>
          </a:p>
          <a:p>
            <a:pPr>
              <a:buBlip>
                <a:blip r:embed="rId2"/>
              </a:buBlip>
            </a:pPr>
            <a:r>
              <a:rPr lang="en-US" sz="2000" b="1" dirty="0" smtClean="0"/>
              <a:t>Who does she visit in the morning?</a:t>
            </a:r>
          </a:p>
          <a:p>
            <a:pPr>
              <a:buBlip>
                <a:blip r:embed="rId2"/>
              </a:buBlip>
            </a:pPr>
            <a:r>
              <a:rPr lang="en-US" sz="2000" b="1" dirty="0" smtClean="0"/>
              <a:t>When does she have lunch?</a:t>
            </a:r>
          </a:p>
          <a:p>
            <a:pPr>
              <a:buBlip>
                <a:blip r:embed="rId2"/>
              </a:buBlip>
            </a:pPr>
            <a:r>
              <a:rPr lang="en-US" sz="2000" b="1" dirty="0" smtClean="0"/>
              <a:t>What does Lulu do in the afternoon?</a:t>
            </a:r>
          </a:p>
          <a:p>
            <a:pPr>
              <a:buBlip>
                <a:blip r:embed="rId2"/>
              </a:buBlip>
            </a:pPr>
            <a:r>
              <a:rPr lang="en-US" sz="2000" b="1" dirty="0" smtClean="0"/>
              <a:t>When does she have supper?</a:t>
            </a:r>
          </a:p>
          <a:p>
            <a:pPr>
              <a:buBlip>
                <a:blip r:embed="rId2"/>
              </a:buBlip>
            </a:pPr>
            <a:r>
              <a:rPr lang="en-US" sz="2000" b="1" dirty="0" smtClean="0"/>
              <a:t>What does Lulu do in the evening?</a:t>
            </a:r>
          </a:p>
          <a:p>
            <a:pPr>
              <a:buBlip>
                <a:blip r:embed="rId2"/>
              </a:buBlip>
            </a:pPr>
            <a:r>
              <a:rPr lang="en-US" sz="2000" b="1" dirty="0" smtClean="0"/>
              <a:t>What time does she go to bed?</a:t>
            </a:r>
            <a:endParaRPr lang="ru-RU" sz="2000" b="1" dirty="0"/>
          </a:p>
        </p:txBody>
      </p:sp>
      <p:sp>
        <p:nvSpPr>
          <p:cNvPr id="4" name="Содержимое 3"/>
          <p:cNvSpPr>
            <a:spLocks noGrp="1"/>
          </p:cNvSpPr>
          <p:nvPr>
            <p:ph sz="half" idx="2"/>
          </p:nvPr>
        </p:nvSpPr>
        <p:spPr>
          <a:xfrm>
            <a:off x="4648200" y="940158"/>
            <a:ext cx="4038600" cy="5917842"/>
          </a:xfrm>
        </p:spPr>
        <p:txBody>
          <a:bodyPr>
            <a:normAutofit lnSpcReduction="10000"/>
          </a:bodyPr>
          <a:lstStyle/>
          <a:p>
            <a:pPr>
              <a:buFont typeface="Wingdings" pitchFamily="2" charset="2"/>
              <a:buChar char="Ø"/>
            </a:pPr>
            <a:r>
              <a:rPr lang="en-US" sz="2000" b="1" dirty="0" smtClean="0"/>
              <a:t>Lulu’s </a:t>
            </a:r>
            <a:r>
              <a:rPr lang="en-US" sz="2000" b="1" dirty="0" err="1" smtClean="0"/>
              <a:t>favourite</a:t>
            </a:r>
            <a:r>
              <a:rPr lang="en-US" sz="2000" b="1" dirty="0" smtClean="0"/>
              <a:t> day is Sunday.</a:t>
            </a:r>
          </a:p>
          <a:p>
            <a:pPr>
              <a:buFont typeface="Wingdings" pitchFamily="2" charset="2"/>
              <a:buChar char="Ø"/>
            </a:pPr>
            <a:r>
              <a:rPr lang="en-US" sz="2000" b="1" dirty="0" smtClean="0"/>
              <a:t>She gets up at ten o’clock.</a:t>
            </a:r>
          </a:p>
          <a:p>
            <a:pPr>
              <a:buFont typeface="Wingdings" pitchFamily="2" charset="2"/>
              <a:buChar char="Ø"/>
            </a:pPr>
            <a:endParaRPr lang="en-US" sz="2000" b="1" dirty="0" smtClean="0"/>
          </a:p>
          <a:p>
            <a:pPr>
              <a:buFont typeface="Wingdings" pitchFamily="2" charset="2"/>
              <a:buChar char="Ø"/>
            </a:pPr>
            <a:r>
              <a:rPr lang="en-US" sz="2000" b="1" dirty="0" smtClean="0"/>
              <a:t>She has breakfast in the morning.</a:t>
            </a:r>
          </a:p>
          <a:p>
            <a:pPr>
              <a:buFont typeface="Wingdings" pitchFamily="2" charset="2"/>
              <a:buChar char="Ø"/>
            </a:pPr>
            <a:r>
              <a:rPr lang="en-US" sz="2000" b="1" dirty="0" smtClean="0"/>
              <a:t>She visits her grandma and grandpa.</a:t>
            </a:r>
          </a:p>
          <a:p>
            <a:pPr>
              <a:buFont typeface="Wingdings" pitchFamily="2" charset="2"/>
              <a:buChar char="Ø"/>
            </a:pPr>
            <a:r>
              <a:rPr lang="en-US" sz="2000" b="1" dirty="0" smtClean="0"/>
              <a:t>She has lunch at one o’clock.</a:t>
            </a:r>
          </a:p>
          <a:p>
            <a:pPr>
              <a:buFont typeface="Wingdings" pitchFamily="2" charset="2"/>
              <a:buChar char="Ø"/>
            </a:pPr>
            <a:r>
              <a:rPr lang="en-US" sz="2000" b="1" dirty="0" smtClean="0"/>
              <a:t>She watches a video or listens to music.</a:t>
            </a:r>
          </a:p>
          <a:p>
            <a:pPr>
              <a:buFont typeface="Wingdings" pitchFamily="2" charset="2"/>
              <a:buChar char="Ø"/>
            </a:pPr>
            <a:r>
              <a:rPr lang="en-US" sz="2000" b="1" dirty="0" smtClean="0"/>
              <a:t>She has supper at six o’clock.</a:t>
            </a:r>
          </a:p>
          <a:p>
            <a:pPr>
              <a:buFont typeface="Wingdings" pitchFamily="2" charset="2"/>
              <a:buChar char="Ø"/>
            </a:pPr>
            <a:r>
              <a:rPr lang="en-US" sz="2000" b="1" dirty="0" smtClean="0"/>
              <a:t>She plays games with Chuckles.</a:t>
            </a:r>
          </a:p>
          <a:p>
            <a:pPr>
              <a:buFont typeface="Wingdings" pitchFamily="2" charset="2"/>
              <a:buChar char="Ø"/>
            </a:pPr>
            <a:r>
              <a:rPr lang="en-US" sz="2000" b="1" dirty="0" smtClean="0"/>
              <a:t>She goes to bed at nine o’clock.</a:t>
            </a:r>
          </a:p>
          <a:p>
            <a:pPr>
              <a:buFont typeface="Wingdings" pitchFamily="2" charset="2"/>
              <a:buChar char="Ø"/>
            </a:pPr>
            <a:endParaRPr lang="en-US" sz="2000" dirty="0" smtClean="0"/>
          </a:p>
          <a:p>
            <a:pPr>
              <a:buNone/>
            </a:pP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5100"/>
            <a:ext cx="8229600" cy="863600"/>
          </a:xfrm>
        </p:spPr>
        <p:txBody>
          <a:bodyPr>
            <a:noAutofit/>
          </a:bodyPr>
          <a:lstStyle/>
          <a:p>
            <a:r>
              <a:rPr lang="en-US" sz="2800" dirty="0" smtClean="0">
                <a:solidFill>
                  <a:srgbClr val="FF0000"/>
                </a:solidFill>
              </a:rPr>
              <a:t>Listen and read the days. There is one extra day.</a:t>
            </a:r>
            <a:endParaRPr lang="ru-RU" sz="2800" dirty="0">
              <a:solidFill>
                <a:srgbClr val="FF0000"/>
              </a:solidFill>
            </a:endParaRPr>
          </a:p>
        </p:txBody>
      </p:sp>
      <p:sp>
        <p:nvSpPr>
          <p:cNvPr id="3" name="Содержимое 2"/>
          <p:cNvSpPr>
            <a:spLocks noGrp="1"/>
          </p:cNvSpPr>
          <p:nvPr>
            <p:ph idx="1"/>
          </p:nvPr>
        </p:nvSpPr>
        <p:spPr>
          <a:xfrm>
            <a:off x="190500" y="1143000"/>
            <a:ext cx="8737600" cy="5486400"/>
          </a:xfrm>
        </p:spPr>
        <p:txBody>
          <a:bodyPr/>
          <a:lstStyle/>
          <a:p>
            <a:pPr>
              <a:buNone/>
            </a:pPr>
            <a:endParaRPr lang="en-US" dirty="0" smtClean="0"/>
          </a:p>
          <a:p>
            <a:pPr>
              <a:buNone/>
            </a:pPr>
            <a:r>
              <a:rPr lang="en-US" sz="4000" b="1" dirty="0" smtClean="0">
                <a:solidFill>
                  <a:schemeClr val="accent6">
                    <a:lumMod val="75000"/>
                  </a:schemeClr>
                </a:solidFill>
              </a:rPr>
              <a:t>Monday  </a:t>
            </a:r>
            <a:r>
              <a:rPr lang="en-US" sz="4000" b="1" dirty="0" smtClean="0"/>
              <a:t>    </a:t>
            </a:r>
            <a:r>
              <a:rPr lang="en-US" sz="4000" b="1" dirty="0" smtClean="0">
                <a:solidFill>
                  <a:srgbClr val="00B050"/>
                </a:solidFill>
              </a:rPr>
              <a:t>Tuesday   </a:t>
            </a:r>
            <a:r>
              <a:rPr lang="en-US" sz="4000" b="1" dirty="0" smtClean="0"/>
              <a:t>    </a:t>
            </a:r>
            <a:r>
              <a:rPr lang="en-US" sz="4000" b="1" dirty="0" smtClean="0">
                <a:solidFill>
                  <a:srgbClr val="FFC000"/>
                </a:solidFill>
              </a:rPr>
              <a:t>Wednesday </a:t>
            </a:r>
            <a:r>
              <a:rPr lang="en-US" sz="4000" b="1" dirty="0" smtClean="0"/>
              <a:t>    </a:t>
            </a:r>
          </a:p>
          <a:p>
            <a:pPr>
              <a:buNone/>
            </a:pPr>
            <a:endParaRPr lang="en-US" sz="4000" b="1" dirty="0" smtClean="0"/>
          </a:p>
          <a:p>
            <a:pPr>
              <a:buNone/>
            </a:pPr>
            <a:r>
              <a:rPr lang="en-US" sz="4000" b="1" dirty="0" smtClean="0"/>
              <a:t>                     </a:t>
            </a:r>
            <a:r>
              <a:rPr lang="en-US" sz="4000" b="1" dirty="0" smtClean="0">
                <a:solidFill>
                  <a:srgbClr val="0070C0"/>
                </a:solidFill>
              </a:rPr>
              <a:t>Thursday</a:t>
            </a:r>
          </a:p>
          <a:p>
            <a:pPr>
              <a:buNone/>
            </a:pPr>
            <a:endParaRPr lang="en-US" sz="4000" b="1" dirty="0" smtClean="0"/>
          </a:p>
          <a:p>
            <a:pPr>
              <a:buNone/>
            </a:pPr>
            <a:r>
              <a:rPr lang="en-US" sz="4000" b="1" dirty="0" smtClean="0">
                <a:solidFill>
                  <a:srgbClr val="00B050"/>
                </a:solidFill>
              </a:rPr>
              <a:t>Friday  </a:t>
            </a:r>
            <a:r>
              <a:rPr lang="en-US" sz="4000" b="1" dirty="0" smtClean="0"/>
              <a:t>        </a:t>
            </a:r>
            <a:r>
              <a:rPr lang="en-US" sz="4000" b="1" dirty="0" smtClean="0">
                <a:solidFill>
                  <a:srgbClr val="7030A0"/>
                </a:solidFill>
              </a:rPr>
              <a:t>Saturday  </a:t>
            </a:r>
            <a:r>
              <a:rPr lang="en-US" sz="4000" b="1" dirty="0" smtClean="0"/>
              <a:t>    </a:t>
            </a:r>
            <a:r>
              <a:rPr lang="en-US" sz="4000" b="1" dirty="0" smtClean="0">
                <a:solidFill>
                  <a:srgbClr val="FF0000"/>
                </a:solidFill>
              </a:rPr>
              <a:t> Sunday</a:t>
            </a:r>
            <a:endParaRPr lang="ru-RU" sz="4000" b="1" dirty="0">
              <a:solidFill>
                <a:srgbClr val="FF0000"/>
              </a:solidFill>
            </a:endParaRPr>
          </a:p>
        </p:txBody>
      </p:sp>
      <p:sp>
        <p:nvSpPr>
          <p:cNvPr id="4" name="Прямоугольник 3"/>
          <p:cNvSpPr/>
          <p:nvPr/>
        </p:nvSpPr>
        <p:spPr>
          <a:xfrm>
            <a:off x="393700" y="2425700"/>
            <a:ext cx="2057400" cy="673100"/>
          </a:xfrm>
          <a:prstGeom prst="rect">
            <a:avLst/>
          </a:prstGeom>
          <a:solidFill>
            <a:srgbClr val="00B0F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games</a:t>
            </a:r>
            <a:endParaRPr lang="ru-RU" b="1" dirty="0">
              <a:solidFill>
                <a:schemeClr val="tx1"/>
              </a:solidFill>
            </a:endParaRPr>
          </a:p>
        </p:txBody>
      </p:sp>
      <p:sp>
        <p:nvSpPr>
          <p:cNvPr id="5" name="Прямоугольник 4"/>
          <p:cNvSpPr/>
          <p:nvPr/>
        </p:nvSpPr>
        <p:spPr>
          <a:xfrm>
            <a:off x="3124200" y="2438400"/>
            <a:ext cx="2057400" cy="673100"/>
          </a:xfrm>
          <a:prstGeom prst="rect">
            <a:avLst/>
          </a:prstGeom>
          <a:solidFill>
            <a:srgbClr val="00B0F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quiz</a:t>
            </a:r>
            <a:endParaRPr lang="ru-RU" b="1" dirty="0" smtClean="0">
              <a:solidFill>
                <a:schemeClr val="tx1"/>
              </a:solidFill>
            </a:endParaRPr>
          </a:p>
          <a:p>
            <a:pPr algn="ctr"/>
            <a:endParaRPr lang="ru-RU" dirty="0"/>
          </a:p>
        </p:txBody>
      </p:sp>
      <p:sp>
        <p:nvSpPr>
          <p:cNvPr id="6" name="Прямоугольник 5"/>
          <p:cNvSpPr/>
          <p:nvPr/>
        </p:nvSpPr>
        <p:spPr>
          <a:xfrm>
            <a:off x="6413500" y="2387600"/>
            <a:ext cx="2057400" cy="673100"/>
          </a:xfrm>
          <a:prstGeom prst="rect">
            <a:avLst/>
          </a:prstGeom>
          <a:solidFill>
            <a:srgbClr val="00B0F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making toys</a:t>
            </a:r>
            <a:endParaRPr lang="ru-RU" b="1" dirty="0">
              <a:solidFill>
                <a:schemeClr val="tx1"/>
              </a:solidFill>
            </a:endParaRPr>
          </a:p>
        </p:txBody>
      </p:sp>
      <p:sp>
        <p:nvSpPr>
          <p:cNvPr id="7" name="Прямоугольник 6"/>
          <p:cNvSpPr/>
          <p:nvPr/>
        </p:nvSpPr>
        <p:spPr>
          <a:xfrm>
            <a:off x="3200400" y="3848100"/>
            <a:ext cx="2057400" cy="673100"/>
          </a:xfrm>
          <a:prstGeom prst="rect">
            <a:avLst/>
          </a:prstGeom>
          <a:solidFill>
            <a:srgbClr val="00B0F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songs</a:t>
            </a:r>
            <a:endParaRPr lang="ru-RU" b="1" dirty="0">
              <a:solidFill>
                <a:schemeClr val="tx1"/>
              </a:solidFill>
            </a:endParaRPr>
          </a:p>
        </p:txBody>
      </p:sp>
      <p:sp>
        <p:nvSpPr>
          <p:cNvPr id="8" name="Прямоугольник 7"/>
          <p:cNvSpPr/>
          <p:nvPr/>
        </p:nvSpPr>
        <p:spPr>
          <a:xfrm>
            <a:off x="266700" y="5308600"/>
            <a:ext cx="2057400" cy="673100"/>
          </a:xfrm>
          <a:prstGeom prst="rect">
            <a:avLst/>
          </a:prstGeom>
          <a:solidFill>
            <a:srgbClr val="00B0F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painting</a:t>
            </a:r>
            <a:endParaRPr lang="ru-RU" b="1" dirty="0">
              <a:solidFill>
                <a:schemeClr val="tx1"/>
              </a:solidFill>
            </a:endParaRPr>
          </a:p>
        </p:txBody>
      </p:sp>
      <p:sp>
        <p:nvSpPr>
          <p:cNvPr id="9" name="Прямоугольник 8"/>
          <p:cNvSpPr/>
          <p:nvPr/>
        </p:nvSpPr>
        <p:spPr>
          <a:xfrm>
            <a:off x="3213100" y="5410200"/>
            <a:ext cx="2057400" cy="673100"/>
          </a:xfrm>
          <a:prstGeom prst="rect">
            <a:avLst/>
          </a:prstGeom>
          <a:solidFill>
            <a:srgbClr val="00B0F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watching cartoons</a:t>
            </a:r>
            <a:endParaRPr lang="ru-RU"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5100"/>
            <a:ext cx="8229600" cy="762000"/>
          </a:xfrm>
        </p:spPr>
        <p:txBody>
          <a:bodyPr>
            <a:normAutofit/>
          </a:bodyPr>
          <a:lstStyle/>
          <a:p>
            <a:r>
              <a:rPr lang="en-US" dirty="0" smtClean="0">
                <a:solidFill>
                  <a:srgbClr val="FF0000"/>
                </a:solidFill>
              </a:rPr>
              <a:t>Sing along !</a:t>
            </a:r>
            <a:endParaRPr lang="ru-RU" dirty="0">
              <a:solidFill>
                <a:srgbClr val="FF0000"/>
              </a:solidFill>
            </a:endParaRPr>
          </a:p>
        </p:txBody>
      </p:sp>
      <p:sp>
        <p:nvSpPr>
          <p:cNvPr id="3" name="Содержимое 2"/>
          <p:cNvSpPr>
            <a:spLocks noGrp="1"/>
          </p:cNvSpPr>
          <p:nvPr>
            <p:ph idx="1"/>
          </p:nvPr>
        </p:nvSpPr>
        <p:spPr>
          <a:xfrm>
            <a:off x="457200" y="1054100"/>
            <a:ext cx="8229600" cy="5255260"/>
          </a:xfrm>
        </p:spPr>
        <p:txBody>
          <a:bodyPr>
            <a:normAutofit lnSpcReduction="10000"/>
          </a:bodyPr>
          <a:lstStyle/>
          <a:p>
            <a:pPr algn="ctr">
              <a:buNone/>
            </a:pPr>
            <a:r>
              <a:rPr lang="en-US" sz="4000" b="1" dirty="0" smtClean="0">
                <a:solidFill>
                  <a:srgbClr val="C00000"/>
                </a:solidFill>
              </a:rPr>
              <a:t>Holiday Rock</a:t>
            </a:r>
          </a:p>
          <a:p>
            <a:pPr algn="ctr">
              <a:buNone/>
            </a:pPr>
            <a:endParaRPr lang="en-US" sz="2000" b="1" dirty="0" smtClean="0"/>
          </a:p>
          <a:p>
            <a:pPr algn="ctr">
              <a:buNone/>
            </a:pPr>
            <a:r>
              <a:rPr lang="en-US" b="1" dirty="0" smtClean="0"/>
              <a:t>One o’clock, two o’clock,</a:t>
            </a:r>
          </a:p>
          <a:p>
            <a:pPr algn="ctr">
              <a:buNone/>
            </a:pPr>
            <a:r>
              <a:rPr lang="en-US" b="1" dirty="0" smtClean="0"/>
              <a:t>Three </a:t>
            </a:r>
            <a:r>
              <a:rPr lang="en-US" b="1" dirty="0" err="1" smtClean="0"/>
              <a:t>o’clock’s</a:t>
            </a:r>
            <a:r>
              <a:rPr lang="en-US" b="1" dirty="0" smtClean="0"/>
              <a:t>  fine,</a:t>
            </a:r>
          </a:p>
          <a:p>
            <a:pPr algn="ctr">
              <a:buNone/>
            </a:pPr>
            <a:r>
              <a:rPr lang="en-US" b="1" dirty="0" smtClean="0"/>
              <a:t>Any time; it’s holiday time!</a:t>
            </a:r>
          </a:p>
          <a:p>
            <a:pPr algn="ctr">
              <a:buNone/>
            </a:pPr>
            <a:endParaRPr lang="en-US" b="1" dirty="0" smtClean="0"/>
          </a:p>
          <a:p>
            <a:pPr algn="ctr">
              <a:buNone/>
            </a:pPr>
            <a:r>
              <a:rPr lang="en-US" b="1" dirty="0" smtClean="0"/>
              <a:t>Morning, evening, noon or night!</a:t>
            </a:r>
          </a:p>
          <a:p>
            <a:pPr algn="ctr">
              <a:buNone/>
            </a:pPr>
            <a:r>
              <a:rPr lang="en-US" b="1" dirty="0" smtClean="0"/>
              <a:t>It’s holiday – the time is right!</a:t>
            </a:r>
          </a:p>
          <a:p>
            <a:pPr algn="ctr">
              <a:buNone/>
            </a:pPr>
            <a:endParaRPr lang="en-US" b="1" dirty="0" smtClean="0"/>
          </a:p>
          <a:p>
            <a:pPr algn="ctr">
              <a:buNone/>
            </a:pPr>
            <a:r>
              <a:rPr lang="en-US" b="1" dirty="0" smtClean="0"/>
              <a:t>Monday, Tuesday, Wednesday’s fine,</a:t>
            </a:r>
          </a:p>
          <a:p>
            <a:pPr algn="ctr">
              <a:buNone/>
            </a:pPr>
            <a:r>
              <a:rPr lang="en-US" b="1" dirty="0" smtClean="0"/>
              <a:t>Any time; it’s holiday time!</a:t>
            </a:r>
            <a:endParaRPr lang="ru-RU" b="1" dirty="0"/>
          </a:p>
        </p:txBody>
      </p:sp>
      <p:pic>
        <p:nvPicPr>
          <p:cNvPr id="4" name="Picture 16" descr="http://im0-tub-ru.yandex.net/i?id=178585800-66-72&amp;n=21"/>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992523" y="1258373"/>
            <a:ext cx="1428750" cy="1428750"/>
          </a:xfrm>
          <a:prstGeom prst="rect">
            <a:avLst/>
          </a:prstGeom>
          <a:noFill/>
        </p:spPr>
      </p:pic>
      <p:pic>
        <p:nvPicPr>
          <p:cNvPr id="5" name="Picture 24" descr="http://im3-tub-ru.yandex.net/i?id=77479671-12-72&amp;n=21"/>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7066566" y="1273220"/>
            <a:ext cx="1447800" cy="14287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3262"/>
          </a:xfrm>
        </p:spPr>
        <p:txBody>
          <a:bodyPr>
            <a:normAutofit fontScale="90000"/>
          </a:bodyPr>
          <a:lstStyle/>
          <a:p>
            <a:endParaRPr lang="ru-RU" dirty="0"/>
          </a:p>
        </p:txBody>
      </p:sp>
      <p:sp>
        <p:nvSpPr>
          <p:cNvPr id="3" name="Содержимое 2"/>
          <p:cNvSpPr>
            <a:spLocks noGrp="1"/>
          </p:cNvSpPr>
          <p:nvPr>
            <p:ph idx="1"/>
          </p:nvPr>
        </p:nvSpPr>
        <p:spPr>
          <a:xfrm>
            <a:off x="254000" y="1155700"/>
            <a:ext cx="8636000" cy="5448300"/>
          </a:xfrm>
        </p:spPr>
        <p:txBody>
          <a:bodyPr/>
          <a:lstStyle/>
          <a:p>
            <a:pPr algn="ctr">
              <a:buNone/>
            </a:pPr>
            <a:endParaRPr lang="en-US" dirty="0" smtClean="0"/>
          </a:p>
          <a:p>
            <a:pPr algn="ctr">
              <a:buNone/>
            </a:pPr>
            <a:r>
              <a:rPr lang="en-US" sz="8000" b="1" dirty="0" smtClean="0">
                <a:solidFill>
                  <a:srgbClr val="FF0000"/>
                </a:solidFill>
              </a:rPr>
              <a:t>Well done!!!</a:t>
            </a:r>
          </a:p>
          <a:p>
            <a:pPr algn="ctr">
              <a:buNone/>
            </a:pPr>
            <a:r>
              <a:rPr lang="en-US" sz="8000" b="1" dirty="0" smtClean="0">
                <a:solidFill>
                  <a:srgbClr val="C00000"/>
                </a:solidFill>
              </a:rPr>
              <a:t>Thank you for your  work!</a:t>
            </a:r>
            <a:endParaRPr lang="ru-RU" sz="8000" b="1" dirty="0">
              <a:solidFill>
                <a:srgbClr val="C00000"/>
              </a:solidFill>
            </a:endParaRPr>
          </a:p>
        </p:txBody>
      </p:sp>
      <p:sp>
        <p:nvSpPr>
          <p:cNvPr id="4" name="Улыбающееся лицо 3"/>
          <p:cNvSpPr/>
          <p:nvPr/>
        </p:nvSpPr>
        <p:spPr>
          <a:xfrm>
            <a:off x="4015525" y="5575837"/>
            <a:ext cx="1044000" cy="8280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15" presetClass="entr" presetSubtype="0" fill="hold" grpId="1"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4"/>
                                        </p:tgtEl>
                                        <p:attrNameLst>
                                          <p:attrName>ppt_c</p:attrName>
                                        </p:attrNameLst>
                                      </p:cBhvr>
                                      <p:to>
                                        <a:schemeClr val="bg2"/>
                                      </p:to>
                                    </p:animClr>
                                    <p:audio>
                                      <p:cMediaNode>
                                        <p:cTn display="0" masterRel="sameClick">
                                          <p:stCondLst>
                                            <p:cond evt="begin" delay="0">
                                              <p:tn val="9"/>
                                            </p:cond>
                                          </p:stCondLst>
                                          <p:endCondLst>
                                            <p:cond evt="onStopAudio" delay="0">
                                              <p:tgtEl>
                                                <p:sldTgt/>
                                              </p:tgtEl>
                                            </p:cond>
                                          </p:endCondLst>
                                        </p:cTn>
                                        <p:tgtEl>
                                          <p:sndTgt r:embed="rId2" name="applause.wav"/>
                                        </p:tgtEl>
                                      </p:cMediaNode>
                                    </p:audio>
                                  </p:subTnLst>
                                </p:cTn>
                              </p:par>
                            </p:childTnLst>
                          </p:cTn>
                        </p:par>
                        <p:par>
                          <p:cTn id="15" fill="hold">
                            <p:stCondLst>
                              <p:cond delay="1500"/>
                            </p:stCondLst>
                            <p:childTnLst>
                              <p:par>
                                <p:cTn id="16" presetID="53"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par>
                          <p:cTn id="21" fill="hold">
                            <p:stCondLst>
                              <p:cond delay="2000"/>
                            </p:stCondLst>
                            <p:childTnLst>
                              <p:par>
                                <p:cTn id="22" presetID="53" presetClass="entr" presetSubtype="0"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par>
                          <p:cTn id="27" fill="hold">
                            <p:stCondLst>
                              <p:cond delay="2500"/>
                            </p:stCondLst>
                            <p:childTnLst>
                              <p:par>
                                <p:cTn id="28" presetID="35" presetClass="emph" presetSubtype="0" fill="hold" grpId="2" nodeType="afterEffect">
                                  <p:stCondLst>
                                    <p:cond delay="0"/>
                                  </p:stCondLst>
                                  <p:childTnLst>
                                    <p:anim calcmode="discrete" valueType="str">
                                      <p:cBhvr>
                                        <p:cTn id="29" dur="10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6062"/>
          </a:xfrm>
        </p:spPr>
        <p:txBody>
          <a:bodyPr>
            <a:normAutofit fontScale="90000"/>
          </a:bodyPr>
          <a:lstStyle/>
          <a:p>
            <a:endParaRPr lang="ru-RU" dirty="0"/>
          </a:p>
        </p:txBody>
      </p:sp>
      <p:sp>
        <p:nvSpPr>
          <p:cNvPr id="3" name="Содержимое 2"/>
          <p:cNvSpPr>
            <a:spLocks noGrp="1"/>
          </p:cNvSpPr>
          <p:nvPr>
            <p:ph idx="1"/>
          </p:nvPr>
        </p:nvSpPr>
        <p:spPr>
          <a:xfrm>
            <a:off x="228600" y="571500"/>
            <a:ext cx="8724900" cy="6032500"/>
          </a:xfrm>
        </p:spPr>
        <p:txBody>
          <a:bodyPr>
            <a:normAutofit lnSpcReduction="10000"/>
          </a:bodyPr>
          <a:lstStyle/>
          <a:p>
            <a:pPr algn="ctr">
              <a:buNone/>
            </a:pPr>
            <a:r>
              <a:rPr lang="en-US" b="1" dirty="0" smtClean="0"/>
              <a:t>All the minutes gradually fly away –</a:t>
            </a:r>
            <a:br>
              <a:rPr lang="en-US" b="1" dirty="0" smtClean="0"/>
            </a:br>
            <a:r>
              <a:rPr lang="en-US" b="1" dirty="0" smtClean="0"/>
              <a:t>And you shouldn’t wait for them again!</a:t>
            </a:r>
            <a:br>
              <a:rPr lang="en-US" b="1" dirty="0" smtClean="0"/>
            </a:br>
            <a:r>
              <a:rPr lang="en-US" b="1" dirty="0" smtClean="0"/>
              <a:t>And, of course, we’re sorry ‘bout the past, but yet</a:t>
            </a:r>
            <a:br>
              <a:rPr lang="en-US" b="1" dirty="0" smtClean="0"/>
            </a:br>
            <a:r>
              <a:rPr lang="en-US" b="1" dirty="0" smtClean="0"/>
              <a:t>All the best is certainly ahead!</a:t>
            </a:r>
            <a:endParaRPr lang="ru-RU" b="1" dirty="0" smtClean="0"/>
          </a:p>
          <a:p>
            <a:pPr algn="ctr">
              <a:buNone/>
            </a:pPr>
            <a:endParaRPr lang="en-US" b="1" dirty="0" smtClean="0"/>
          </a:p>
          <a:p>
            <a:pPr algn="ctr">
              <a:buNone/>
            </a:pPr>
            <a:r>
              <a:rPr lang="en-US" b="1" dirty="0" smtClean="0"/>
              <a:t>Spreading like tablecloth,</a:t>
            </a:r>
            <a:br>
              <a:rPr lang="en-US" b="1" dirty="0" smtClean="0"/>
            </a:br>
            <a:r>
              <a:rPr lang="en-US" b="1" dirty="0" smtClean="0"/>
              <a:t>Distant way goes on</a:t>
            </a:r>
            <a:br>
              <a:rPr lang="en-US" b="1" dirty="0" smtClean="0"/>
            </a:br>
            <a:r>
              <a:rPr lang="en-US" b="1" dirty="0" smtClean="0"/>
              <a:t>And it can reach right heaven’s horizon.</a:t>
            </a:r>
            <a:br>
              <a:rPr lang="en-US" b="1" dirty="0" smtClean="0"/>
            </a:br>
            <a:r>
              <a:rPr lang="en-US" b="1" dirty="0" smtClean="0"/>
              <a:t>Everyone, everyone</a:t>
            </a:r>
            <a:br>
              <a:rPr lang="en-US" b="1" dirty="0" smtClean="0"/>
            </a:br>
            <a:r>
              <a:rPr lang="en-US" b="1" dirty="0" smtClean="0"/>
              <a:t>Should believe in the best</a:t>
            </a:r>
            <a:br>
              <a:rPr lang="en-US" b="1" dirty="0" smtClean="0"/>
            </a:br>
            <a:r>
              <a:rPr lang="en-US" b="1" dirty="0" smtClean="0"/>
              <a:t>The blue coach is rolling, rolling on…</a:t>
            </a:r>
            <a:endParaRPr lang="ru-RU" b="1" dirty="0" smtClean="0"/>
          </a:p>
          <a:p>
            <a:pPr algn="ctr">
              <a:buNone/>
            </a:pPr>
            <a:r>
              <a:rPr lang="en-US" dirty="0" smtClean="0">
                <a:hlinkClick r:id="rId2" action="ppaction://hlinkfile"/>
              </a:rPr>
              <a:t>Blue coach\</a:t>
            </a:r>
            <a:r>
              <a:rPr lang="en-US" dirty="0" err="1" smtClean="0">
                <a:hlinkClick r:id="rId2" action="ppaction://hlinkfile"/>
              </a:rPr>
              <a:t>Mira+Maximova</a:t>
            </a:r>
            <a:r>
              <a:rPr lang="en-US" dirty="0" smtClean="0">
                <a:hlinkClick r:id="rId2" action="ppaction://hlinkfile"/>
              </a:rPr>
              <a:t>+-+</a:t>
            </a:r>
            <a:r>
              <a:rPr lang="en-US" dirty="0" err="1" smtClean="0">
                <a:hlinkClick r:id="rId2" action="ppaction://hlinkfile"/>
              </a:rPr>
              <a:t>The+Blue+Coach</a:t>
            </a:r>
            <a:r>
              <a:rPr lang="en-US" dirty="0" smtClean="0">
                <a:hlinkClick r:id="rId2" action="ppaction://hlinkfile"/>
              </a:rPr>
              <a:t>+(</a:t>
            </a:r>
            <a:r>
              <a:rPr lang="en-US" dirty="0" err="1" smtClean="0">
                <a:hlinkClick r:id="rId2" action="ppaction://hlinkfile"/>
              </a:rPr>
              <a:t>Goluboy+vagon</a:t>
            </a:r>
            <a:r>
              <a:rPr lang="en-US" dirty="0" smtClean="0">
                <a:hlinkClick r:id="rId2" action="ppaction://hlinkfile"/>
              </a:rPr>
              <a:t>)_(mp3top100.net).mp3</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362"/>
          </a:xfrm>
        </p:spPr>
        <p:txBody>
          <a:bodyPr>
            <a:normAutofit fontScale="90000"/>
          </a:bodyPr>
          <a:lstStyle/>
          <a:p>
            <a:endParaRPr lang="ru-RU" dirty="0"/>
          </a:p>
        </p:txBody>
      </p:sp>
      <p:sp>
        <p:nvSpPr>
          <p:cNvPr id="3" name="Содержимое 2"/>
          <p:cNvSpPr>
            <a:spLocks noGrp="1"/>
          </p:cNvSpPr>
          <p:nvPr>
            <p:ph idx="1"/>
          </p:nvPr>
        </p:nvSpPr>
        <p:spPr>
          <a:xfrm>
            <a:off x="254000" y="546100"/>
            <a:ext cx="8661400" cy="6083300"/>
          </a:xfrm>
        </p:spPr>
        <p:txBody>
          <a:bodyPr/>
          <a:lstStyle/>
          <a:p>
            <a:pPr algn="ctr" fontAlgn="base">
              <a:buNone/>
            </a:pPr>
            <a:r>
              <a:rPr lang="en-US" b="1" dirty="0" smtClean="0"/>
              <a:t>Maybe we offended someone just in vain?</a:t>
            </a:r>
            <a:br>
              <a:rPr lang="en-US" b="1" dirty="0" smtClean="0"/>
            </a:br>
            <a:r>
              <a:rPr lang="en-US" b="1" dirty="0" smtClean="0"/>
              <a:t>The calendar will turn over that page.</a:t>
            </a:r>
            <a:br>
              <a:rPr lang="en-US" b="1" dirty="0" smtClean="0"/>
            </a:br>
            <a:r>
              <a:rPr lang="en-US" b="1" dirty="0" smtClean="0"/>
              <a:t>We are rushing forward to adventures,</a:t>
            </a:r>
            <a:br>
              <a:rPr lang="en-US" b="1" dirty="0" smtClean="0"/>
            </a:br>
            <a:r>
              <a:rPr lang="en-US" b="1" dirty="0" smtClean="0"/>
              <a:t>Friends!</a:t>
            </a:r>
            <a:br>
              <a:rPr lang="en-US" b="1" dirty="0" smtClean="0"/>
            </a:br>
            <a:r>
              <a:rPr lang="en-US" b="1" dirty="0" smtClean="0"/>
              <a:t>Hey, come on, speed up, engineer!</a:t>
            </a:r>
            <a:endParaRPr lang="ru-RU" b="1" dirty="0" smtClean="0"/>
          </a:p>
          <a:p>
            <a:pPr algn="ctr" fontAlgn="base">
              <a:buNone/>
            </a:pPr>
            <a:endParaRPr lang="en-US" b="1" dirty="0" smtClean="0"/>
          </a:p>
          <a:p>
            <a:pPr algn="ctr" fontAlgn="base">
              <a:buNone/>
            </a:pPr>
            <a:r>
              <a:rPr lang="en-US" b="1" dirty="0" smtClean="0"/>
              <a:t>Spreading like tablecloth,</a:t>
            </a:r>
            <a:br>
              <a:rPr lang="en-US" b="1" dirty="0" smtClean="0"/>
            </a:br>
            <a:r>
              <a:rPr lang="en-US" b="1" dirty="0" smtClean="0"/>
              <a:t>Distant way goes on</a:t>
            </a:r>
            <a:br>
              <a:rPr lang="en-US" b="1" dirty="0" smtClean="0"/>
            </a:br>
            <a:r>
              <a:rPr lang="en-US" b="1" dirty="0" smtClean="0"/>
              <a:t>And it can reach right heaven’s horizon.</a:t>
            </a:r>
            <a:br>
              <a:rPr lang="en-US" b="1" dirty="0" smtClean="0"/>
            </a:br>
            <a:r>
              <a:rPr lang="en-US" b="1" dirty="0" smtClean="0"/>
              <a:t>Everyone, everyone should believe in the best</a:t>
            </a:r>
            <a:br>
              <a:rPr lang="en-US" b="1" dirty="0" smtClean="0"/>
            </a:br>
            <a:r>
              <a:rPr lang="en-US" b="1" dirty="0" smtClean="0"/>
              <a:t>The blue coach is rolling, rolling on…</a:t>
            </a:r>
            <a:endParaRPr lang="ru-RU" b="1" dirty="0" smtClean="0"/>
          </a:p>
          <a:p>
            <a:pPr algn="ct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0662"/>
          </a:xfrm>
        </p:spPr>
        <p:txBody>
          <a:bodyPr>
            <a:normAutofit fontScale="90000"/>
          </a:bodyPr>
          <a:lstStyle/>
          <a:p>
            <a:endParaRPr lang="ru-RU" dirty="0"/>
          </a:p>
        </p:txBody>
      </p:sp>
      <p:sp>
        <p:nvSpPr>
          <p:cNvPr id="3" name="Содержимое 2"/>
          <p:cNvSpPr>
            <a:spLocks noGrp="1"/>
          </p:cNvSpPr>
          <p:nvPr>
            <p:ph idx="1"/>
          </p:nvPr>
        </p:nvSpPr>
        <p:spPr>
          <a:xfrm>
            <a:off x="165100" y="609600"/>
            <a:ext cx="8737600" cy="6096000"/>
          </a:xfrm>
        </p:spPr>
        <p:txBody>
          <a:bodyPr/>
          <a:lstStyle/>
          <a:p>
            <a:pPr algn="ctr" fontAlgn="base">
              <a:buNone/>
            </a:pPr>
            <a:r>
              <a:rPr lang="en-US" b="1" dirty="0" smtClean="0"/>
              <a:t>The blue coach is running and swinging on.</a:t>
            </a:r>
            <a:br>
              <a:rPr lang="en-US" b="1" dirty="0" smtClean="0"/>
            </a:br>
            <a:r>
              <a:rPr lang="en-US" b="1" dirty="0" smtClean="0"/>
              <a:t>The rapid train is speeding up it’s pace.</a:t>
            </a:r>
            <a:br>
              <a:rPr lang="en-US" b="1" dirty="0" smtClean="0"/>
            </a:br>
            <a:r>
              <a:rPr lang="en-US" b="1" dirty="0" smtClean="0"/>
              <a:t>And how come this day is coming to the end?</a:t>
            </a:r>
            <a:br>
              <a:rPr lang="en-US" b="1" dirty="0" smtClean="0"/>
            </a:br>
            <a:r>
              <a:rPr lang="en-US" b="1" dirty="0" smtClean="0"/>
              <a:t>Why can’t we prolong all happy days?</a:t>
            </a:r>
            <a:endParaRPr lang="ru-RU" b="1" dirty="0" smtClean="0"/>
          </a:p>
          <a:p>
            <a:pPr algn="ctr" fontAlgn="base">
              <a:buNone/>
            </a:pPr>
            <a:endParaRPr lang="en-US" b="1" dirty="0" smtClean="0"/>
          </a:p>
          <a:p>
            <a:pPr algn="ctr" fontAlgn="base">
              <a:buNone/>
            </a:pPr>
            <a:r>
              <a:rPr lang="en-US" b="1" dirty="0" smtClean="0"/>
              <a:t>Spreading like tablecloth,</a:t>
            </a:r>
            <a:br>
              <a:rPr lang="en-US" b="1" dirty="0" smtClean="0"/>
            </a:br>
            <a:r>
              <a:rPr lang="en-US" b="1" dirty="0" smtClean="0"/>
              <a:t>Distant way goes on</a:t>
            </a:r>
            <a:br>
              <a:rPr lang="en-US" b="1" dirty="0" smtClean="0"/>
            </a:br>
            <a:r>
              <a:rPr lang="en-US" b="1" dirty="0" smtClean="0"/>
              <a:t>And it can reach right heaven’s horizon.</a:t>
            </a:r>
            <a:br>
              <a:rPr lang="en-US" b="1" dirty="0" smtClean="0"/>
            </a:br>
            <a:r>
              <a:rPr lang="en-US" b="1" dirty="0" smtClean="0"/>
              <a:t>Everyone, everyone should believe in the best</a:t>
            </a:r>
            <a:br>
              <a:rPr lang="en-US" b="1" dirty="0" smtClean="0"/>
            </a:br>
            <a:r>
              <a:rPr lang="en-US" b="1" dirty="0" smtClean="0"/>
              <a:t>The blue coach is rolling, rolling on…</a:t>
            </a:r>
            <a:endParaRPr lang="ru-RU" b="1" dirty="0" smtClean="0"/>
          </a:p>
          <a:p>
            <a:pPr algn="ctr">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r>
              <a:rPr lang="en-US" sz="8000" b="1" dirty="0" smtClean="0">
                <a:solidFill>
                  <a:srgbClr val="FF0000"/>
                </a:solidFill>
              </a:rPr>
              <a:t>Thank you!!!</a:t>
            </a:r>
            <a:endParaRPr lang="ru-RU" sz="8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0070C0"/>
                </a:solidFill>
              </a:rPr>
              <a:t>Home task</a:t>
            </a:r>
            <a:endParaRPr lang="ru-RU" dirty="0">
              <a:solidFill>
                <a:srgbClr val="0070C0"/>
              </a:solidFill>
            </a:endParaRPr>
          </a:p>
        </p:txBody>
      </p:sp>
      <p:sp>
        <p:nvSpPr>
          <p:cNvPr id="3" name="Содержимое 2"/>
          <p:cNvSpPr>
            <a:spLocks noGrp="1"/>
          </p:cNvSpPr>
          <p:nvPr>
            <p:ph idx="1"/>
          </p:nvPr>
        </p:nvSpPr>
        <p:spPr/>
        <p:txBody>
          <a:bodyPr/>
          <a:lstStyle/>
          <a:p>
            <a:pPr algn="ctr">
              <a:buNone/>
            </a:pPr>
            <a:r>
              <a:rPr lang="en-US" b="1" dirty="0" smtClean="0">
                <a:solidFill>
                  <a:srgbClr val="C00000"/>
                </a:solidFill>
              </a:rPr>
              <a:t> Sing the song about the days &amp; dance.</a:t>
            </a:r>
          </a:p>
          <a:p>
            <a:pPr algn="ctr">
              <a:buNone/>
            </a:pPr>
            <a:r>
              <a:rPr lang="en-US" sz="3200" b="1" dirty="0" smtClean="0">
                <a:solidFill>
                  <a:srgbClr val="FF0000"/>
                </a:solidFill>
              </a:rPr>
              <a:t>Monday, Monday,</a:t>
            </a:r>
          </a:p>
          <a:p>
            <a:pPr algn="ctr">
              <a:buNone/>
            </a:pPr>
            <a:r>
              <a:rPr lang="en-US" sz="3200" b="1" dirty="0" smtClean="0"/>
              <a:t>It’s a fun day.</a:t>
            </a:r>
          </a:p>
          <a:p>
            <a:pPr algn="ctr">
              <a:buNone/>
            </a:pPr>
            <a:r>
              <a:rPr lang="en-US" sz="3200" b="1" dirty="0" smtClean="0">
                <a:solidFill>
                  <a:srgbClr val="FF0000"/>
                </a:solidFill>
              </a:rPr>
              <a:t>Tuesday, Wednesdays, </a:t>
            </a:r>
            <a:r>
              <a:rPr lang="en-US" sz="3200" b="1" dirty="0" smtClean="0"/>
              <a:t>too!</a:t>
            </a:r>
          </a:p>
          <a:p>
            <a:pPr algn="ctr">
              <a:buNone/>
            </a:pPr>
            <a:r>
              <a:rPr lang="en-US" sz="3200" b="1" dirty="0" smtClean="0">
                <a:solidFill>
                  <a:srgbClr val="FF0000"/>
                </a:solidFill>
              </a:rPr>
              <a:t>Thursday, Friday,</a:t>
            </a:r>
          </a:p>
          <a:p>
            <a:pPr algn="ctr">
              <a:buNone/>
            </a:pPr>
            <a:r>
              <a:rPr lang="en-US" sz="3200" b="1" dirty="0" smtClean="0"/>
              <a:t>They are fine days,</a:t>
            </a:r>
          </a:p>
          <a:p>
            <a:pPr algn="ctr">
              <a:buNone/>
            </a:pPr>
            <a:r>
              <a:rPr lang="en-US" sz="3200" b="1" dirty="0" smtClean="0"/>
              <a:t>But </a:t>
            </a:r>
            <a:r>
              <a:rPr lang="en-US" sz="3200" b="1" dirty="0" smtClean="0">
                <a:solidFill>
                  <a:srgbClr val="FF0000"/>
                </a:solidFill>
              </a:rPr>
              <a:t>Saturdays and Sundays</a:t>
            </a:r>
          </a:p>
          <a:p>
            <a:pPr algn="ctr">
              <a:buNone/>
            </a:pPr>
            <a:r>
              <a:rPr lang="en-US" sz="3200" b="1" dirty="0" smtClean="0"/>
              <a:t>Are for me and you!</a:t>
            </a:r>
            <a:endParaRPr lang="ru-RU"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par>
                                <p:cTn id="14" presetID="53"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childTnLst>
                                </p:cTn>
                              </p:par>
                              <p:par>
                                <p:cTn id="19" presetID="53"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par>
                                <p:cTn id="44" presetID="53"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a:p>
        </p:txBody>
      </p:sp>
      <p:sp>
        <p:nvSpPr>
          <p:cNvPr id="4" name="Улыбающееся лицо 3"/>
          <p:cNvSpPr/>
          <p:nvPr/>
        </p:nvSpPr>
        <p:spPr>
          <a:xfrm>
            <a:off x="2910625" y="1867437"/>
            <a:ext cx="3296992" cy="30394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15" presetClass="entr" presetSubtype="0" fill="hold" grpId="1"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4"/>
                                        </p:tgtEl>
                                        <p:attrNameLst>
                                          <p:attrName>ppt_c</p:attrName>
                                        </p:attrNameLst>
                                      </p:cBhvr>
                                      <p:to>
                                        <a:schemeClr val="bg2"/>
                                      </p:to>
                                    </p:animClr>
                                    <p:audio>
                                      <p:cMediaNode>
                                        <p:cTn display="0" masterRel="sameClick">
                                          <p:stCondLst>
                                            <p:cond evt="begin" delay="0">
                                              <p:tn val="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7426"/>
            <a:ext cx="8229600" cy="708338"/>
          </a:xfrm>
        </p:spPr>
        <p:txBody>
          <a:bodyPr>
            <a:normAutofit/>
          </a:bodyPr>
          <a:lstStyle/>
          <a:p>
            <a:r>
              <a:rPr lang="en-US" sz="2800" dirty="0" smtClean="0">
                <a:solidFill>
                  <a:srgbClr val="C00000"/>
                </a:solidFill>
              </a:rPr>
              <a:t>Listen and act</a:t>
            </a:r>
            <a:endParaRPr lang="ru-RU" sz="2800" dirty="0">
              <a:solidFill>
                <a:srgbClr val="C00000"/>
              </a:solidFill>
            </a:endParaRPr>
          </a:p>
        </p:txBody>
      </p:sp>
      <p:sp>
        <p:nvSpPr>
          <p:cNvPr id="3" name="Содержимое 2"/>
          <p:cNvSpPr>
            <a:spLocks noGrp="1"/>
          </p:cNvSpPr>
          <p:nvPr>
            <p:ph idx="1"/>
          </p:nvPr>
        </p:nvSpPr>
        <p:spPr>
          <a:xfrm>
            <a:off x="180304" y="888642"/>
            <a:ext cx="8963696" cy="5782614"/>
          </a:xfrm>
        </p:spPr>
        <p:txBody>
          <a:bodyPr/>
          <a:lstStyle/>
          <a:p>
            <a:pPr>
              <a:buNone/>
            </a:pPr>
            <a:endParaRPr lang="ru-RU" dirty="0"/>
          </a:p>
        </p:txBody>
      </p:sp>
      <p:pic>
        <p:nvPicPr>
          <p:cNvPr id="1026" name="Picture 2" descr="D:\picturess for the open 3 E\05042014187.jpg"/>
          <p:cNvPicPr>
            <a:picLocks noChangeAspect="1" noChangeArrowheads="1"/>
          </p:cNvPicPr>
          <p:nvPr/>
        </p:nvPicPr>
        <p:blipFill>
          <a:blip r:embed="rId2" cstate="print"/>
          <a:srcRect/>
          <a:stretch>
            <a:fillRect/>
          </a:stretch>
        </p:blipFill>
        <p:spPr bwMode="auto">
          <a:xfrm>
            <a:off x="6950962" y="1040639"/>
            <a:ext cx="1757976" cy="1728000"/>
          </a:xfrm>
          <a:prstGeom prst="rect">
            <a:avLst/>
          </a:prstGeom>
          <a:noFill/>
        </p:spPr>
      </p:pic>
      <p:pic>
        <p:nvPicPr>
          <p:cNvPr id="1027" name="Picture 3" descr="D:\picturess for the open 3 E\05042014186.jpg"/>
          <p:cNvPicPr>
            <a:picLocks noChangeAspect="1" noChangeArrowheads="1"/>
          </p:cNvPicPr>
          <p:nvPr/>
        </p:nvPicPr>
        <p:blipFill>
          <a:blip r:embed="rId3" cstate="print"/>
          <a:srcRect/>
          <a:stretch>
            <a:fillRect/>
          </a:stretch>
        </p:blipFill>
        <p:spPr bwMode="auto">
          <a:xfrm>
            <a:off x="749412" y="1092155"/>
            <a:ext cx="2489088" cy="1152000"/>
          </a:xfrm>
          <a:prstGeom prst="rect">
            <a:avLst/>
          </a:prstGeom>
          <a:noFill/>
        </p:spPr>
      </p:pic>
      <p:pic>
        <p:nvPicPr>
          <p:cNvPr id="1028" name="Picture 4" descr="D:\picturess for the open 3 E\05042014188.jpg"/>
          <p:cNvPicPr>
            <a:picLocks noChangeAspect="1" noChangeArrowheads="1"/>
          </p:cNvPicPr>
          <p:nvPr/>
        </p:nvPicPr>
        <p:blipFill>
          <a:blip r:embed="rId4" cstate="print"/>
          <a:srcRect/>
          <a:stretch>
            <a:fillRect/>
          </a:stretch>
        </p:blipFill>
        <p:spPr bwMode="auto">
          <a:xfrm>
            <a:off x="596320" y="2582975"/>
            <a:ext cx="2961661" cy="1512000"/>
          </a:xfrm>
          <a:prstGeom prst="rect">
            <a:avLst/>
          </a:prstGeom>
          <a:noFill/>
        </p:spPr>
      </p:pic>
      <p:pic>
        <p:nvPicPr>
          <p:cNvPr id="1029" name="Picture 5" descr="D:\picturess for the open 3 E\05042014189.jpg"/>
          <p:cNvPicPr>
            <a:picLocks noChangeAspect="1" noChangeArrowheads="1"/>
          </p:cNvPicPr>
          <p:nvPr/>
        </p:nvPicPr>
        <p:blipFill>
          <a:blip r:embed="rId5" cstate="print"/>
          <a:srcRect/>
          <a:stretch>
            <a:fillRect/>
          </a:stretch>
        </p:blipFill>
        <p:spPr bwMode="auto">
          <a:xfrm>
            <a:off x="6003858" y="2992438"/>
            <a:ext cx="2977350" cy="1440000"/>
          </a:xfrm>
          <a:prstGeom prst="rect">
            <a:avLst/>
          </a:prstGeom>
          <a:noFill/>
        </p:spPr>
      </p:pic>
      <p:pic>
        <p:nvPicPr>
          <p:cNvPr id="1030" name="Picture 6" descr="D:\picturess for the open 3 E\05042014190.jpg"/>
          <p:cNvPicPr>
            <a:picLocks noChangeAspect="1" noChangeArrowheads="1"/>
          </p:cNvPicPr>
          <p:nvPr/>
        </p:nvPicPr>
        <p:blipFill>
          <a:blip r:embed="rId6" cstate="print"/>
          <a:srcRect/>
          <a:stretch>
            <a:fillRect/>
          </a:stretch>
        </p:blipFill>
        <p:spPr bwMode="auto">
          <a:xfrm>
            <a:off x="584003" y="4477131"/>
            <a:ext cx="2772334" cy="1800000"/>
          </a:xfrm>
          <a:prstGeom prst="rect">
            <a:avLst/>
          </a:prstGeom>
          <a:noFill/>
        </p:spPr>
      </p:pic>
      <p:pic>
        <p:nvPicPr>
          <p:cNvPr id="1031" name="Picture 7" descr="D:\picturess for the open 3 E\05042014194.jpg"/>
          <p:cNvPicPr>
            <a:picLocks noChangeAspect="1" noChangeArrowheads="1"/>
          </p:cNvPicPr>
          <p:nvPr/>
        </p:nvPicPr>
        <p:blipFill>
          <a:blip r:embed="rId7" cstate="print"/>
          <a:srcRect/>
          <a:stretch>
            <a:fillRect/>
          </a:stretch>
        </p:blipFill>
        <p:spPr bwMode="auto">
          <a:xfrm>
            <a:off x="5904282" y="4747096"/>
            <a:ext cx="3034763" cy="1440000"/>
          </a:xfrm>
          <a:prstGeom prst="rect">
            <a:avLst/>
          </a:prstGeom>
          <a:noFill/>
        </p:spPr>
      </p:pic>
      <p:sp>
        <p:nvSpPr>
          <p:cNvPr id="10" name="Скругленная прямоугольная выноска 9"/>
          <p:cNvSpPr/>
          <p:nvPr/>
        </p:nvSpPr>
        <p:spPr>
          <a:xfrm>
            <a:off x="3477295" y="862884"/>
            <a:ext cx="1906073" cy="612648"/>
          </a:xfrm>
          <a:prstGeom prst="wedgeRoundRectCallout">
            <a:avLst>
              <a:gd name="adj1" fmla="val -169520"/>
              <a:gd name="adj2" fmla="val 8982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What day is it today, children?</a:t>
            </a:r>
            <a:endParaRPr lang="ru-RU" sz="1400" b="1" dirty="0">
              <a:solidFill>
                <a:schemeClr val="tx1"/>
              </a:solidFill>
            </a:endParaRPr>
          </a:p>
        </p:txBody>
      </p:sp>
      <p:sp>
        <p:nvSpPr>
          <p:cNvPr id="11" name="Скругленная прямоугольная выноска 10"/>
          <p:cNvSpPr/>
          <p:nvPr/>
        </p:nvSpPr>
        <p:spPr>
          <a:xfrm>
            <a:off x="3953814" y="1854558"/>
            <a:ext cx="1120462" cy="857346"/>
          </a:xfrm>
          <a:prstGeom prst="wedgeRoundRectCallout">
            <a:avLst>
              <a:gd name="adj1" fmla="val -159768"/>
              <a:gd name="adj2" fmla="val -61213"/>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It’s Monday!</a:t>
            </a:r>
            <a:endParaRPr lang="ru-RU" sz="1600" b="1" dirty="0">
              <a:solidFill>
                <a:schemeClr val="tx1"/>
              </a:solidFill>
            </a:endParaRPr>
          </a:p>
        </p:txBody>
      </p:sp>
      <p:sp>
        <p:nvSpPr>
          <p:cNvPr id="12" name="Скругленная прямоугольная выноска 11"/>
          <p:cNvSpPr/>
          <p:nvPr/>
        </p:nvSpPr>
        <p:spPr>
          <a:xfrm>
            <a:off x="5486400" y="1017431"/>
            <a:ext cx="1661375" cy="837127"/>
          </a:xfrm>
          <a:prstGeom prst="wedgeRoundRectCallout">
            <a:avLst>
              <a:gd name="adj1" fmla="val 70989"/>
              <a:gd name="adj2" fmla="val 1779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What do we do on Mondays?</a:t>
            </a:r>
            <a:endParaRPr lang="ru-RU" b="1" dirty="0">
              <a:solidFill>
                <a:schemeClr val="tx1"/>
              </a:solidFill>
            </a:endParaRPr>
          </a:p>
        </p:txBody>
      </p:sp>
      <p:sp>
        <p:nvSpPr>
          <p:cNvPr id="13" name="Скругленная прямоугольная выноска 12"/>
          <p:cNvSpPr/>
          <p:nvPr/>
        </p:nvSpPr>
        <p:spPr>
          <a:xfrm>
            <a:off x="5267459" y="2073499"/>
            <a:ext cx="1197735" cy="612648"/>
          </a:xfrm>
          <a:prstGeom prst="wedgeRoundRectCallout">
            <a:avLst>
              <a:gd name="adj1" fmla="val 203354"/>
              <a:gd name="adj2" fmla="val -56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We play games!</a:t>
            </a:r>
            <a:endParaRPr lang="ru-RU" b="1" dirty="0">
              <a:solidFill>
                <a:schemeClr val="tx1"/>
              </a:solidFill>
            </a:endParaRPr>
          </a:p>
        </p:txBody>
      </p:sp>
      <p:sp>
        <p:nvSpPr>
          <p:cNvPr id="14" name="Скругленная прямоугольная выноска 13"/>
          <p:cNvSpPr/>
          <p:nvPr/>
        </p:nvSpPr>
        <p:spPr>
          <a:xfrm>
            <a:off x="3348507" y="3065171"/>
            <a:ext cx="1506829" cy="837128"/>
          </a:xfrm>
          <a:prstGeom prst="wedgeRoundRectCallout">
            <a:avLst>
              <a:gd name="adj1" fmla="val -199892"/>
              <a:gd name="adj2" fmla="val -4050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Lulu, what color do you want?</a:t>
            </a:r>
            <a:endParaRPr lang="ru-RU" b="1" dirty="0">
              <a:solidFill>
                <a:schemeClr val="tx1"/>
              </a:solidFill>
            </a:endParaRPr>
          </a:p>
        </p:txBody>
      </p:sp>
      <p:sp>
        <p:nvSpPr>
          <p:cNvPr id="15" name="Скругленная прямоугольная выноска 14"/>
          <p:cNvSpPr/>
          <p:nvPr/>
        </p:nvSpPr>
        <p:spPr>
          <a:xfrm>
            <a:off x="4198513" y="4250028"/>
            <a:ext cx="914400" cy="612648"/>
          </a:xfrm>
          <a:prstGeom prst="wedgeRoundRectCallout">
            <a:avLst>
              <a:gd name="adj1" fmla="val -182805"/>
              <a:gd name="adj2" fmla="val -12249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Blue!</a:t>
            </a:r>
            <a:endParaRPr lang="ru-RU" b="1" dirty="0">
              <a:solidFill>
                <a:schemeClr val="tx1"/>
              </a:solidFill>
            </a:endParaRPr>
          </a:p>
        </p:txBody>
      </p:sp>
      <p:sp>
        <p:nvSpPr>
          <p:cNvPr id="16" name="Скругленная прямоугольная выноска 15"/>
          <p:cNvSpPr/>
          <p:nvPr/>
        </p:nvSpPr>
        <p:spPr>
          <a:xfrm>
            <a:off x="5048518" y="3193961"/>
            <a:ext cx="862885" cy="1043188"/>
          </a:xfrm>
          <a:prstGeom prst="wedgeRoundRectCallout">
            <a:avLst>
              <a:gd name="adj1" fmla="val 133970"/>
              <a:gd name="adj2" fmla="val 2445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Now, pick a card.</a:t>
            </a:r>
            <a:endParaRPr lang="ru-RU" b="1" dirty="0">
              <a:solidFill>
                <a:schemeClr val="tx1"/>
              </a:solidFill>
            </a:endParaRPr>
          </a:p>
        </p:txBody>
      </p:sp>
      <p:sp>
        <p:nvSpPr>
          <p:cNvPr id="17" name="Скругленная прямоугольная выноска 16"/>
          <p:cNvSpPr/>
          <p:nvPr/>
        </p:nvSpPr>
        <p:spPr>
          <a:xfrm>
            <a:off x="5486400" y="4391696"/>
            <a:ext cx="1107583" cy="528034"/>
          </a:xfrm>
          <a:prstGeom prst="wedgeRoundRectCallout">
            <a:avLst>
              <a:gd name="adj1" fmla="val 189600"/>
              <a:gd name="adj2" fmla="val -13214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That</a:t>
            </a:r>
            <a:r>
              <a:rPr lang="en-US" dirty="0" smtClean="0">
                <a:solidFill>
                  <a:schemeClr val="tx1"/>
                </a:solidFill>
              </a:rPr>
              <a:t> </a:t>
            </a:r>
            <a:r>
              <a:rPr lang="en-US" b="1" dirty="0" smtClean="0">
                <a:solidFill>
                  <a:schemeClr val="tx1"/>
                </a:solidFill>
              </a:rPr>
              <a:t>one!</a:t>
            </a:r>
            <a:endParaRPr lang="ru-RU" b="1" dirty="0">
              <a:solidFill>
                <a:schemeClr val="tx1"/>
              </a:solidFill>
            </a:endParaRPr>
          </a:p>
        </p:txBody>
      </p:sp>
      <p:sp>
        <p:nvSpPr>
          <p:cNvPr id="18" name="Скругленная прямоугольная выноска 17"/>
          <p:cNvSpPr/>
          <p:nvPr/>
        </p:nvSpPr>
        <p:spPr>
          <a:xfrm>
            <a:off x="1609860" y="4739424"/>
            <a:ext cx="1545464" cy="540914"/>
          </a:xfrm>
          <a:prstGeom prst="wedgeRoundRectCallout">
            <a:avLst>
              <a:gd name="adj1" fmla="val 22500"/>
              <a:gd name="adj2" fmla="val 179699"/>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Erm</a:t>
            </a:r>
            <a:r>
              <a:rPr lang="en-US" b="1" dirty="0" smtClean="0">
                <a:solidFill>
                  <a:schemeClr val="tx1"/>
                </a:solidFill>
              </a:rPr>
              <a:t>… a clock!</a:t>
            </a:r>
            <a:endParaRPr lang="ru-RU" b="1" dirty="0">
              <a:solidFill>
                <a:schemeClr val="tx1"/>
              </a:solidFill>
            </a:endParaRPr>
          </a:p>
        </p:txBody>
      </p:sp>
      <p:sp>
        <p:nvSpPr>
          <p:cNvPr id="19" name="Скругленная прямоугольная выноска 18"/>
          <p:cNvSpPr/>
          <p:nvPr/>
        </p:nvSpPr>
        <p:spPr>
          <a:xfrm>
            <a:off x="1506827" y="6168980"/>
            <a:ext cx="3232597" cy="689020"/>
          </a:xfrm>
          <a:prstGeom prst="wedgeRoundRectCallout">
            <a:avLst>
              <a:gd name="adj1" fmla="val -64999"/>
              <a:gd name="adj2" fmla="val -14947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What’s got two hands, a face and numbers?</a:t>
            </a:r>
            <a:endParaRPr lang="ru-RU" b="1" dirty="0">
              <a:solidFill>
                <a:schemeClr val="tx1"/>
              </a:solidFill>
            </a:endParaRPr>
          </a:p>
        </p:txBody>
      </p:sp>
      <p:sp>
        <p:nvSpPr>
          <p:cNvPr id="20" name="Скругленная прямоугольная выноска 19"/>
          <p:cNvSpPr/>
          <p:nvPr/>
        </p:nvSpPr>
        <p:spPr>
          <a:xfrm>
            <a:off x="3760631" y="5164428"/>
            <a:ext cx="2279561" cy="741437"/>
          </a:xfrm>
          <a:prstGeom prst="wedgeRoundRectCallout">
            <a:avLst>
              <a:gd name="adj1" fmla="val 86487"/>
              <a:gd name="adj2" fmla="val -5018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Well don, Lulu! This  is for you!</a:t>
            </a:r>
            <a:endParaRPr lang="ru-RU" b="1" dirty="0">
              <a:solidFill>
                <a:schemeClr val="tx1"/>
              </a:solidFill>
            </a:endParaRPr>
          </a:p>
        </p:txBody>
      </p:sp>
      <p:sp>
        <p:nvSpPr>
          <p:cNvPr id="21" name="Скругленная прямоугольная выноска 20"/>
          <p:cNvSpPr/>
          <p:nvPr/>
        </p:nvSpPr>
        <p:spPr>
          <a:xfrm>
            <a:off x="7160653" y="6053071"/>
            <a:ext cx="1648496" cy="566670"/>
          </a:xfrm>
          <a:prstGeom prst="wedgeRoundRectCallout">
            <a:avLst>
              <a:gd name="adj1" fmla="val -19396"/>
              <a:gd name="adj2" fmla="val -90959"/>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Oh, thank you!</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773880"/>
          </a:xfrm>
        </p:spPr>
        <p:txBody>
          <a:bodyPr>
            <a:noAutofit/>
          </a:bodyPr>
          <a:lstStyle/>
          <a:p>
            <a:r>
              <a:rPr lang="en-US" sz="7200" dirty="0" smtClean="0">
                <a:solidFill>
                  <a:srgbClr val="FF0000"/>
                </a:solidFill>
              </a:rPr>
              <a:t>Module 8</a:t>
            </a:r>
            <a:r>
              <a:rPr lang="en-US" sz="7200" dirty="0" smtClean="0"/>
              <a:t/>
            </a:r>
            <a:br>
              <a:rPr lang="en-US" sz="7200" dirty="0" smtClean="0"/>
            </a:br>
            <a:r>
              <a:rPr lang="en-US" sz="7200" dirty="0" smtClean="0">
                <a:solidFill>
                  <a:srgbClr val="FFC000"/>
                </a:solidFill>
              </a:rPr>
              <a:t>‘Day by Day’</a:t>
            </a:r>
            <a:r>
              <a:rPr lang="en-US" sz="7200" dirty="0" smtClean="0"/>
              <a:t/>
            </a:r>
            <a:br>
              <a:rPr lang="en-US" sz="7200" dirty="0" smtClean="0"/>
            </a:br>
            <a:r>
              <a:rPr lang="en-US" sz="7200" dirty="0" smtClean="0">
                <a:solidFill>
                  <a:srgbClr val="00B050"/>
                </a:solidFill>
              </a:rPr>
              <a:t>Unit 16</a:t>
            </a:r>
            <a:r>
              <a:rPr lang="en-US" sz="7200" dirty="0" smtClean="0"/>
              <a:t/>
            </a:r>
            <a:br>
              <a:rPr lang="en-US" sz="7200" dirty="0" smtClean="0"/>
            </a:br>
            <a:r>
              <a:rPr lang="en-US" sz="7200" dirty="0" smtClean="0"/>
              <a:t> </a:t>
            </a:r>
            <a:r>
              <a:rPr lang="en-US" sz="7200" dirty="0" smtClean="0">
                <a:solidFill>
                  <a:srgbClr val="C00000"/>
                </a:solidFill>
              </a:rPr>
              <a:t>‘On Sundays’ </a:t>
            </a:r>
            <a:endParaRPr lang="ru-RU" sz="7200" dirty="0">
              <a:solidFill>
                <a:srgbClr val="C00000"/>
              </a:solidFill>
            </a:endParaRPr>
          </a:p>
        </p:txBody>
      </p:sp>
      <p:sp>
        <p:nvSpPr>
          <p:cNvPr id="3" name="Содержимое 2"/>
          <p:cNvSpPr>
            <a:spLocks noGrp="1"/>
          </p:cNvSpPr>
          <p:nvPr>
            <p:ph idx="1"/>
          </p:nvPr>
        </p:nvSpPr>
        <p:spPr>
          <a:xfrm>
            <a:off x="457200" y="5009882"/>
            <a:ext cx="8229600" cy="1299477"/>
          </a:xfrm>
        </p:spPr>
        <p:txBody>
          <a:bodyPr>
            <a:normAutofit/>
          </a:bodyPr>
          <a:lstStyle/>
          <a:p>
            <a:pPr>
              <a:buNone/>
            </a:pP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600" dirty="0" smtClean="0">
                <a:solidFill>
                  <a:srgbClr val="FFFF00"/>
                </a:solidFill>
              </a:rPr>
              <a:t>We say</a:t>
            </a:r>
            <a:endParaRPr lang="ru-RU" sz="6600" dirty="0">
              <a:solidFill>
                <a:srgbClr val="FFFF00"/>
              </a:solidFill>
            </a:endParaRPr>
          </a:p>
        </p:txBody>
      </p:sp>
      <p:sp>
        <p:nvSpPr>
          <p:cNvPr id="3" name="Содержимое 2"/>
          <p:cNvSpPr>
            <a:spLocks noGrp="1"/>
          </p:cNvSpPr>
          <p:nvPr>
            <p:ph idx="1"/>
          </p:nvPr>
        </p:nvSpPr>
        <p:spPr>
          <a:xfrm>
            <a:off x="257576" y="1600200"/>
            <a:ext cx="8731877" cy="4709160"/>
          </a:xfrm>
        </p:spPr>
        <p:txBody>
          <a:bodyPr/>
          <a:lstStyle/>
          <a:p>
            <a:pPr>
              <a:buNone/>
            </a:pPr>
            <a:endParaRPr lang="ru-RU" dirty="0"/>
          </a:p>
        </p:txBody>
      </p:sp>
      <p:sp>
        <p:nvSpPr>
          <p:cNvPr id="4" name="Прямоугольник 3"/>
          <p:cNvSpPr/>
          <p:nvPr/>
        </p:nvSpPr>
        <p:spPr>
          <a:xfrm>
            <a:off x="347730" y="1648496"/>
            <a:ext cx="8525814" cy="461063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u="sng" dirty="0" smtClean="0">
                <a:solidFill>
                  <a:srgbClr val="FF0000"/>
                </a:solidFill>
              </a:rPr>
              <a:t>In</a:t>
            </a:r>
            <a:r>
              <a:rPr lang="en-US" sz="4000" b="1" dirty="0" smtClean="0">
                <a:solidFill>
                  <a:srgbClr val="C00000"/>
                </a:solidFill>
              </a:rPr>
              <a:t> </a:t>
            </a:r>
            <a:r>
              <a:rPr lang="en-US" sz="4000" b="1" dirty="0" smtClean="0">
                <a:solidFill>
                  <a:schemeClr val="tx1"/>
                </a:solidFill>
              </a:rPr>
              <a:t>the morning</a:t>
            </a:r>
          </a:p>
          <a:p>
            <a:endParaRPr lang="en-US" sz="4000" b="1" dirty="0" smtClean="0">
              <a:solidFill>
                <a:srgbClr val="C00000"/>
              </a:solidFill>
            </a:endParaRPr>
          </a:p>
          <a:p>
            <a:endParaRPr lang="en-US" sz="4000" b="1" dirty="0" smtClean="0">
              <a:solidFill>
                <a:srgbClr val="C00000"/>
              </a:solidFill>
            </a:endParaRPr>
          </a:p>
          <a:p>
            <a:r>
              <a:rPr lang="en-US" sz="4000" b="1" u="sng" dirty="0" smtClean="0">
                <a:solidFill>
                  <a:srgbClr val="FF0000"/>
                </a:solidFill>
              </a:rPr>
              <a:t>At</a:t>
            </a:r>
            <a:r>
              <a:rPr lang="en-US" sz="4000" b="1" dirty="0" smtClean="0">
                <a:solidFill>
                  <a:srgbClr val="C00000"/>
                </a:solidFill>
              </a:rPr>
              <a:t> </a:t>
            </a:r>
            <a:r>
              <a:rPr lang="en-US" sz="4000" b="1" dirty="0" smtClean="0">
                <a:solidFill>
                  <a:schemeClr val="tx1"/>
                </a:solidFill>
              </a:rPr>
              <a:t>night</a:t>
            </a:r>
          </a:p>
          <a:p>
            <a:endParaRPr lang="en-US" sz="4000" b="1" dirty="0" smtClean="0">
              <a:solidFill>
                <a:srgbClr val="C00000"/>
              </a:solidFill>
            </a:endParaRPr>
          </a:p>
          <a:p>
            <a:endParaRPr lang="en-US" sz="4000" b="1" dirty="0" smtClean="0">
              <a:solidFill>
                <a:srgbClr val="C00000"/>
              </a:solidFill>
            </a:endParaRPr>
          </a:p>
          <a:p>
            <a:r>
              <a:rPr lang="en-US" sz="4000" b="1" u="sng" dirty="0" smtClean="0">
                <a:solidFill>
                  <a:srgbClr val="FF0000"/>
                </a:solidFill>
              </a:rPr>
              <a:t>At</a:t>
            </a:r>
            <a:r>
              <a:rPr lang="en-US" sz="4000" b="1" dirty="0" smtClean="0">
                <a:solidFill>
                  <a:srgbClr val="C00000"/>
                </a:solidFill>
              </a:rPr>
              <a:t> </a:t>
            </a:r>
            <a:r>
              <a:rPr lang="en-US" sz="4000" b="1" dirty="0" smtClean="0">
                <a:solidFill>
                  <a:schemeClr val="tx1"/>
                </a:solidFill>
              </a:rPr>
              <a:t>seven o’clock</a:t>
            </a:r>
            <a:endParaRPr lang="ru-RU" sz="40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91673"/>
          </a:xfrm>
        </p:spPr>
        <p:txBody>
          <a:bodyPr>
            <a:normAutofit/>
          </a:bodyPr>
          <a:lstStyle/>
          <a:p>
            <a:r>
              <a:rPr lang="en-US" sz="4000" dirty="0" smtClean="0">
                <a:solidFill>
                  <a:srgbClr val="C00000"/>
                </a:solidFill>
              </a:rPr>
              <a:t>16a         ‘On Sundays’</a:t>
            </a:r>
            <a:endParaRPr lang="ru-RU" sz="4000" dirty="0">
              <a:solidFill>
                <a:srgbClr val="C00000"/>
              </a:solidFill>
            </a:endParaRPr>
          </a:p>
        </p:txBody>
      </p:sp>
      <p:sp>
        <p:nvSpPr>
          <p:cNvPr id="3" name="Содержимое 2"/>
          <p:cNvSpPr>
            <a:spLocks noGrp="1"/>
          </p:cNvSpPr>
          <p:nvPr>
            <p:ph idx="1"/>
          </p:nvPr>
        </p:nvSpPr>
        <p:spPr>
          <a:xfrm>
            <a:off x="193183" y="1146220"/>
            <a:ext cx="8718997" cy="5486400"/>
          </a:xfrm>
        </p:spPr>
        <p:txBody>
          <a:bodyPr/>
          <a:lstStyle/>
          <a:p>
            <a:pPr>
              <a:buNone/>
            </a:pPr>
            <a:r>
              <a:rPr lang="en-US" dirty="0" smtClean="0"/>
              <a:t>Ex. 1 . Listen and repeat.</a:t>
            </a:r>
            <a:endParaRPr lang="ru-RU" dirty="0"/>
          </a:p>
        </p:txBody>
      </p:sp>
      <p:sp>
        <p:nvSpPr>
          <p:cNvPr id="4" name="Блок-схема: процесс 3"/>
          <p:cNvSpPr/>
          <p:nvPr/>
        </p:nvSpPr>
        <p:spPr>
          <a:xfrm>
            <a:off x="592429" y="2176530"/>
            <a:ext cx="3503052" cy="528033"/>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In the morning</a:t>
            </a:r>
            <a:endParaRPr lang="ru-RU" sz="2800" b="1" dirty="0">
              <a:solidFill>
                <a:schemeClr val="tx1"/>
              </a:solidFill>
            </a:endParaRPr>
          </a:p>
        </p:txBody>
      </p:sp>
      <p:sp>
        <p:nvSpPr>
          <p:cNvPr id="5" name="Блок-схема: процесс 4"/>
          <p:cNvSpPr/>
          <p:nvPr/>
        </p:nvSpPr>
        <p:spPr>
          <a:xfrm>
            <a:off x="631065" y="3116688"/>
            <a:ext cx="3515932" cy="618185"/>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In the afternoon</a:t>
            </a:r>
            <a:endParaRPr lang="ru-RU" sz="2800" b="1" dirty="0">
              <a:solidFill>
                <a:schemeClr val="tx1"/>
              </a:solidFill>
            </a:endParaRPr>
          </a:p>
        </p:txBody>
      </p:sp>
      <p:sp>
        <p:nvSpPr>
          <p:cNvPr id="6" name="Блок-схема: процесс 5"/>
          <p:cNvSpPr/>
          <p:nvPr/>
        </p:nvSpPr>
        <p:spPr>
          <a:xfrm>
            <a:off x="641798" y="4093336"/>
            <a:ext cx="3515932" cy="618185"/>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In the evening</a:t>
            </a:r>
            <a:endParaRPr lang="ru-RU" sz="2800" b="1" dirty="0">
              <a:solidFill>
                <a:schemeClr val="tx1"/>
              </a:solidFill>
            </a:endParaRPr>
          </a:p>
        </p:txBody>
      </p:sp>
      <p:sp>
        <p:nvSpPr>
          <p:cNvPr id="7" name="Блок-схема: процесс 6"/>
          <p:cNvSpPr/>
          <p:nvPr/>
        </p:nvSpPr>
        <p:spPr>
          <a:xfrm>
            <a:off x="691167" y="5366198"/>
            <a:ext cx="3515932" cy="618185"/>
          </a:xfrm>
          <a:prstGeom prst="flowChartProcess">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At  night</a:t>
            </a:r>
            <a:endParaRPr lang="ru-RU" sz="2800" b="1" dirty="0">
              <a:solidFill>
                <a:schemeClr val="tx1"/>
              </a:solidFill>
            </a:endParaRPr>
          </a:p>
        </p:txBody>
      </p:sp>
      <p:sp>
        <p:nvSpPr>
          <p:cNvPr id="9" name="Блок-схема: процесс 8"/>
          <p:cNvSpPr/>
          <p:nvPr/>
        </p:nvSpPr>
        <p:spPr>
          <a:xfrm>
            <a:off x="5048518" y="2047740"/>
            <a:ext cx="1300767" cy="631066"/>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Have a  Shower</a:t>
            </a:r>
            <a:endParaRPr lang="ru-RU" b="1" dirty="0">
              <a:solidFill>
                <a:schemeClr val="tx1"/>
              </a:solidFill>
            </a:endParaRPr>
          </a:p>
        </p:txBody>
      </p:sp>
      <p:sp>
        <p:nvSpPr>
          <p:cNvPr id="10" name="Блок-схема: процесс 9"/>
          <p:cNvSpPr/>
          <p:nvPr/>
        </p:nvSpPr>
        <p:spPr>
          <a:xfrm>
            <a:off x="7096259" y="2073499"/>
            <a:ext cx="1352281" cy="592428"/>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Have breakfast</a:t>
            </a:r>
            <a:endParaRPr lang="ru-RU" b="1" dirty="0">
              <a:solidFill>
                <a:schemeClr val="tx1"/>
              </a:solidFill>
            </a:endParaRPr>
          </a:p>
        </p:txBody>
      </p:sp>
      <p:sp>
        <p:nvSpPr>
          <p:cNvPr id="11" name="Блок-схема: процесс 10"/>
          <p:cNvSpPr/>
          <p:nvPr/>
        </p:nvSpPr>
        <p:spPr>
          <a:xfrm>
            <a:off x="5048517" y="3153178"/>
            <a:ext cx="1313645" cy="612648"/>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Have lunch</a:t>
            </a:r>
            <a:endParaRPr lang="ru-RU" b="1" dirty="0">
              <a:solidFill>
                <a:schemeClr val="tx1"/>
              </a:solidFill>
            </a:endParaRPr>
          </a:p>
        </p:txBody>
      </p:sp>
      <p:sp>
        <p:nvSpPr>
          <p:cNvPr id="12" name="Блок-схема: процесс 11"/>
          <p:cNvSpPr/>
          <p:nvPr/>
        </p:nvSpPr>
        <p:spPr>
          <a:xfrm>
            <a:off x="7156361" y="3086637"/>
            <a:ext cx="1317938" cy="612648"/>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Listen to music</a:t>
            </a:r>
            <a:endParaRPr lang="ru-RU" b="1" dirty="0">
              <a:solidFill>
                <a:schemeClr val="tx1"/>
              </a:solidFill>
            </a:endParaRPr>
          </a:p>
        </p:txBody>
      </p:sp>
      <p:sp>
        <p:nvSpPr>
          <p:cNvPr id="13" name="Блок-схема: процесс 12"/>
          <p:cNvSpPr/>
          <p:nvPr/>
        </p:nvSpPr>
        <p:spPr>
          <a:xfrm>
            <a:off x="5009882" y="4166317"/>
            <a:ext cx="1378039" cy="612648"/>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Visit my</a:t>
            </a:r>
            <a:r>
              <a:rPr lang="en-US" b="1" dirty="0" smtClean="0"/>
              <a:t> </a:t>
            </a:r>
            <a:r>
              <a:rPr lang="en-US" b="1" dirty="0" smtClean="0">
                <a:solidFill>
                  <a:schemeClr val="tx1"/>
                </a:solidFill>
              </a:rPr>
              <a:t>friend</a:t>
            </a:r>
            <a:endParaRPr lang="ru-RU" b="1" dirty="0">
              <a:solidFill>
                <a:schemeClr val="tx1"/>
              </a:solidFill>
            </a:endParaRPr>
          </a:p>
        </p:txBody>
      </p:sp>
      <p:sp>
        <p:nvSpPr>
          <p:cNvPr id="14" name="Блок-схема: процесс 13"/>
          <p:cNvSpPr/>
          <p:nvPr/>
        </p:nvSpPr>
        <p:spPr>
          <a:xfrm>
            <a:off x="7186410" y="4202806"/>
            <a:ext cx="1365162" cy="612648"/>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Have</a:t>
            </a:r>
            <a:r>
              <a:rPr lang="en-US" b="1" dirty="0" smtClean="0"/>
              <a:t> </a:t>
            </a:r>
            <a:r>
              <a:rPr lang="en-US" b="1" dirty="0" smtClean="0">
                <a:solidFill>
                  <a:schemeClr val="tx1"/>
                </a:solidFill>
              </a:rPr>
              <a:t>supper</a:t>
            </a:r>
            <a:endParaRPr lang="ru-RU" b="1" dirty="0">
              <a:solidFill>
                <a:schemeClr val="tx1"/>
              </a:solidFill>
            </a:endParaRPr>
          </a:p>
        </p:txBody>
      </p:sp>
      <p:sp>
        <p:nvSpPr>
          <p:cNvPr id="15" name="Блок-схема: процесс 14"/>
          <p:cNvSpPr/>
          <p:nvPr/>
        </p:nvSpPr>
        <p:spPr>
          <a:xfrm>
            <a:off x="5074276" y="5396247"/>
            <a:ext cx="1442433" cy="578305"/>
          </a:xfrm>
          <a:prstGeom prst="flowChartProcess">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Watch a video</a:t>
            </a:r>
            <a:endParaRPr lang="ru-RU" b="1" dirty="0">
              <a:solidFill>
                <a:schemeClr val="tx1"/>
              </a:solidFill>
            </a:endParaRPr>
          </a:p>
        </p:txBody>
      </p:sp>
      <p:sp>
        <p:nvSpPr>
          <p:cNvPr id="16" name="Блок-схема: процесс 15"/>
          <p:cNvSpPr/>
          <p:nvPr/>
        </p:nvSpPr>
        <p:spPr>
          <a:xfrm>
            <a:off x="7134896" y="5398397"/>
            <a:ext cx="1390918" cy="612648"/>
          </a:xfrm>
          <a:prstGeom prst="flowChartProcess">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Go to bed</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http://im2-tub-ru.yandex.net/i?id=192718063-30-72&amp;n=21"/>
          <p:cNvPicPr>
            <a:picLocks noChangeAspect="1" noChangeArrowheads="1"/>
          </p:cNvPicPr>
          <p:nvPr/>
        </p:nvPicPr>
        <p:blipFill>
          <a:blip r:embed="rId2" cstate="print"/>
          <a:srcRect/>
          <a:stretch>
            <a:fillRect/>
          </a:stretch>
        </p:blipFill>
        <p:spPr bwMode="auto">
          <a:xfrm>
            <a:off x="876792" y="2108915"/>
            <a:ext cx="1447800" cy="14287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2052" name="Picture 4" descr="http://im6-tub-ru.yandex.net/i?id=9509238-33-72&amp;n=21"/>
          <p:cNvPicPr>
            <a:picLocks noChangeAspect="1" noChangeArrowheads="1"/>
          </p:cNvPicPr>
          <p:nvPr/>
        </p:nvPicPr>
        <p:blipFill>
          <a:blip r:embed="rId3" cstate="print"/>
          <a:srcRect/>
          <a:stretch>
            <a:fillRect/>
          </a:stretch>
        </p:blipFill>
        <p:spPr bwMode="auto">
          <a:xfrm>
            <a:off x="3838932" y="2186188"/>
            <a:ext cx="1409700" cy="142875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2" descr="http://im2-tub-ru.yandex.net/i?id=192718063-30-72&amp;n=21"/>
          <p:cNvPicPr>
            <a:picLocks noGrp="1" noChangeAspect="1" noChangeArrowheads="1"/>
          </p:cNvPicPr>
          <p:nvPr>
            <p:ph idx="1"/>
          </p:nvPr>
        </p:nvPicPr>
        <p:blipFill>
          <a:blip r:embed="rId2" cstate="print"/>
          <a:srcRect/>
          <a:stretch>
            <a:fillRect/>
          </a:stretch>
        </p:blipFill>
        <p:spPr bwMode="auto">
          <a:xfrm>
            <a:off x="6410996" y="2171141"/>
            <a:ext cx="1447800" cy="14287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4" descr="http://im6-tub-ru.yandex.net/i?id=9509238-33-72&amp;n=21"/>
          <p:cNvPicPr>
            <a:picLocks noChangeAspect="1" noChangeArrowheads="1"/>
          </p:cNvPicPr>
          <p:nvPr/>
        </p:nvPicPr>
        <p:blipFill>
          <a:blip r:embed="rId3" cstate="print"/>
          <a:srcRect/>
          <a:stretch>
            <a:fillRect/>
          </a:stretch>
        </p:blipFill>
        <p:spPr bwMode="auto">
          <a:xfrm>
            <a:off x="939040" y="4218903"/>
            <a:ext cx="1409700" cy="14287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Picture 2" descr="http://im2-tub-ru.yandex.net/i?id=192718063-30-72&amp;n=21"/>
          <p:cNvPicPr>
            <a:picLocks noChangeAspect="1" noChangeArrowheads="1"/>
          </p:cNvPicPr>
          <p:nvPr/>
        </p:nvPicPr>
        <p:blipFill>
          <a:blip r:embed="rId2" cstate="print"/>
          <a:srcRect/>
          <a:stretch>
            <a:fillRect/>
          </a:stretch>
        </p:blipFill>
        <p:spPr bwMode="auto">
          <a:xfrm>
            <a:off x="6460364" y="4294009"/>
            <a:ext cx="1447800" cy="14287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cxnSp>
        <p:nvCxnSpPr>
          <p:cNvPr id="10" name="Прямая со стрелкой 9"/>
          <p:cNvCxnSpPr/>
          <p:nvPr/>
        </p:nvCxnSpPr>
        <p:spPr>
          <a:xfrm flipH="1">
            <a:off x="1358900" y="2820473"/>
            <a:ext cx="276718" cy="36722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flipV="1">
            <a:off x="1609682" y="2278850"/>
            <a:ext cx="3218" cy="565950"/>
          </a:xfrm>
          <a:prstGeom prst="straightConnector1">
            <a:avLst/>
          </a:prstGeom>
          <a:ln w="571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4559300" y="2921000"/>
            <a:ext cx="463103" cy="299076"/>
          </a:xfrm>
          <a:prstGeom prst="straightConnector1">
            <a:avLst/>
          </a:prstGeom>
          <a:ln w="381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flipV="1">
            <a:off x="4546242" y="2382592"/>
            <a:ext cx="25758" cy="55379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flipH="1">
            <a:off x="7137400" y="2882900"/>
            <a:ext cx="12700" cy="406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flipV="1">
            <a:off x="7147776" y="2318197"/>
            <a:ext cx="12878" cy="57955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flipH="1" flipV="1">
            <a:off x="1171977" y="4919730"/>
            <a:ext cx="515156" cy="2575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p:nvPr/>
        </p:nvCxnSpPr>
        <p:spPr>
          <a:xfrm flipV="1">
            <a:off x="1651000" y="4358604"/>
            <a:ext cx="5590" cy="58169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p:nvPr/>
        </p:nvCxnSpPr>
        <p:spPr>
          <a:xfrm flipH="1">
            <a:off x="6845300" y="4991100"/>
            <a:ext cx="355600" cy="1905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p:cNvCxnSpPr/>
          <p:nvPr/>
        </p:nvCxnSpPr>
        <p:spPr>
          <a:xfrm flipV="1">
            <a:off x="7212169" y="4456090"/>
            <a:ext cx="0" cy="5537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5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8"/>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2052"/>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6"/>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4547"/>
            <a:ext cx="8229600" cy="669702"/>
          </a:xfrm>
        </p:spPr>
        <p:txBody>
          <a:bodyPr>
            <a:normAutofit fontScale="90000"/>
          </a:bodyPr>
          <a:lstStyle/>
          <a:p>
            <a:r>
              <a:rPr lang="en-US" dirty="0" smtClean="0">
                <a:solidFill>
                  <a:srgbClr val="C00000"/>
                </a:solidFill>
              </a:rPr>
              <a:t>Ex. 5 Read and say  </a:t>
            </a:r>
            <a:r>
              <a:rPr lang="en-US" dirty="0" smtClean="0">
                <a:solidFill>
                  <a:srgbClr val="00B050"/>
                </a:solidFill>
              </a:rPr>
              <a:t>yes</a:t>
            </a:r>
            <a:r>
              <a:rPr lang="en-US" dirty="0" smtClean="0"/>
              <a:t> </a:t>
            </a:r>
            <a:r>
              <a:rPr lang="en-US" dirty="0" smtClean="0">
                <a:solidFill>
                  <a:schemeClr val="tx1"/>
                </a:solidFill>
              </a:rPr>
              <a:t>or</a:t>
            </a:r>
            <a:r>
              <a:rPr lang="en-US" dirty="0" smtClean="0"/>
              <a:t> </a:t>
            </a:r>
            <a:r>
              <a:rPr lang="en-US" dirty="0" smtClean="0">
                <a:solidFill>
                  <a:srgbClr val="FFFF00"/>
                </a:solidFill>
              </a:rPr>
              <a:t>no</a:t>
            </a:r>
            <a:endParaRPr lang="ru-RU" dirty="0">
              <a:solidFill>
                <a:srgbClr val="FFFF00"/>
              </a:solidFill>
            </a:endParaRPr>
          </a:p>
        </p:txBody>
      </p:sp>
      <p:sp>
        <p:nvSpPr>
          <p:cNvPr id="3" name="Содержимое 2"/>
          <p:cNvSpPr>
            <a:spLocks noGrp="1"/>
          </p:cNvSpPr>
          <p:nvPr>
            <p:ph idx="1"/>
          </p:nvPr>
        </p:nvSpPr>
        <p:spPr>
          <a:xfrm>
            <a:off x="167425" y="965915"/>
            <a:ext cx="8809150" cy="5731099"/>
          </a:xfrm>
        </p:spPr>
        <p:txBody>
          <a:bodyPr>
            <a:normAutofit lnSpcReduction="10000"/>
          </a:bodyPr>
          <a:lstStyle/>
          <a:p>
            <a:pPr algn="ctr">
              <a:buNone/>
            </a:pPr>
            <a:r>
              <a:rPr lang="en-US" b="1" dirty="0" smtClean="0">
                <a:solidFill>
                  <a:srgbClr val="FF0000"/>
                </a:solidFill>
              </a:rPr>
              <a:t>Hooray! It’s Sunday!</a:t>
            </a:r>
          </a:p>
          <a:p>
            <a:pPr>
              <a:buNone/>
            </a:pPr>
            <a:r>
              <a:rPr lang="en-US" sz="2400" b="1" dirty="0" smtClean="0"/>
              <a:t>Lulu’s favorite day is Sunday. She gets up at 10 o’clock. In the Morning she has breakfast, then she visits her grandma and grandpa. Then, at one o’clock she comes home and has lunch with her family.</a:t>
            </a:r>
          </a:p>
          <a:p>
            <a:pPr>
              <a:buNone/>
            </a:pPr>
            <a:endParaRPr lang="en-US" sz="2400" b="1" dirty="0" smtClean="0"/>
          </a:p>
          <a:p>
            <a:pPr>
              <a:buNone/>
            </a:pPr>
            <a:r>
              <a:rPr lang="en-US" sz="2400" b="1" dirty="0" smtClean="0"/>
              <a:t>In the afternoon, Lulu watches a video or listens to music.</a:t>
            </a:r>
          </a:p>
          <a:p>
            <a:pPr>
              <a:buNone/>
            </a:pPr>
            <a:r>
              <a:rPr lang="en-US" sz="2400" b="1" dirty="0" smtClean="0"/>
              <a:t>Then, at six o’clock, it’s time for supper.</a:t>
            </a:r>
          </a:p>
          <a:p>
            <a:pPr>
              <a:buNone/>
            </a:pPr>
            <a:endParaRPr lang="en-US" sz="2400" b="1" dirty="0" smtClean="0"/>
          </a:p>
          <a:p>
            <a:pPr>
              <a:buNone/>
            </a:pPr>
            <a:r>
              <a:rPr lang="en-US" sz="2400" b="1" dirty="0" smtClean="0"/>
              <a:t>In the evening, she plays games with Chuckles. They have a lot of fun!</a:t>
            </a:r>
          </a:p>
          <a:p>
            <a:pPr>
              <a:buNone/>
            </a:pPr>
            <a:endParaRPr lang="en-US" sz="2400" b="1" dirty="0" smtClean="0"/>
          </a:p>
          <a:p>
            <a:pPr>
              <a:buNone/>
            </a:pPr>
            <a:r>
              <a:rPr lang="en-US" sz="2400" b="1" dirty="0" smtClean="0"/>
              <a:t>Then, at nine o’clock, Lulu goes to bed. Sundays are happy days for Lulu!</a:t>
            </a:r>
            <a:endParaRPr lang="ru-RU"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628</TotalTime>
  <Words>596</Words>
  <Application>Microsoft Office PowerPoint</Application>
  <PresentationFormat>Экран (4:3)</PresentationFormat>
  <Paragraphs>132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Апекс</vt:lpstr>
      <vt:lpstr>Module 8 ‘Day by Day’ Unit 16 ‘On Sundays’ </vt:lpstr>
      <vt:lpstr>Home task</vt:lpstr>
      <vt:lpstr>Слайд 3</vt:lpstr>
      <vt:lpstr>Listen and act</vt:lpstr>
      <vt:lpstr>Module 8 ‘Day by Day’ Unit 16  ‘On Sundays’ </vt:lpstr>
      <vt:lpstr>We say</vt:lpstr>
      <vt:lpstr>16a         ‘On Sundays’</vt:lpstr>
      <vt:lpstr>Слайд 8</vt:lpstr>
      <vt:lpstr>Ex. 5 Read and say  yes or no</vt:lpstr>
      <vt:lpstr>Say yes or no</vt:lpstr>
      <vt:lpstr>Answer the questions</vt:lpstr>
      <vt:lpstr>Listen and read the days. There is one extra day.</vt:lpstr>
      <vt:lpstr>Sing along !</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69</cp:revision>
  <dcterms:created xsi:type="dcterms:W3CDTF">2014-04-03T13:17:10Z</dcterms:created>
  <dcterms:modified xsi:type="dcterms:W3CDTF">2014-04-07T13:16:04Z</dcterms:modified>
</cp:coreProperties>
</file>