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88" r:id="rId3"/>
    <p:sldId id="268" r:id="rId4"/>
    <p:sldId id="269" r:id="rId5"/>
    <p:sldId id="280" r:id="rId6"/>
    <p:sldId id="264" r:id="rId7"/>
    <p:sldId id="258" r:id="rId8"/>
    <p:sldId id="261" r:id="rId9"/>
    <p:sldId id="260" r:id="rId10"/>
    <p:sldId id="265" r:id="rId11"/>
    <p:sldId id="270" r:id="rId12"/>
    <p:sldId id="271" r:id="rId13"/>
    <p:sldId id="272" r:id="rId14"/>
    <p:sldId id="281" r:id="rId15"/>
    <p:sldId id="282" r:id="rId16"/>
    <p:sldId id="283" r:id="rId17"/>
    <p:sldId id="284" r:id="rId18"/>
    <p:sldId id="285" r:id="rId19"/>
    <p:sldId id="286" r:id="rId20"/>
    <p:sldId id="273" r:id="rId21"/>
    <p:sldId id="276" r:id="rId22"/>
    <p:sldId id="28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bing.com/images/search?q=%d0%ba%d0%b0%d1%80%d1%82%d0%b8%d0%bd%d0%ba%d0%b8+%d1%81%d0%b0%d0%bf%d0%be%d0%b3&amp;qpvt=%d0%ba%d0%b0%d1%80%d1%82%d0%b8%d0%bd%d0%ba%d0%b8+%d1%81%d0%b0%d0%bf%d0%be%d0%b3&amp;FORM=IG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hyperlink" Target="http://www.bing.com/images/search?q=%d1%83%d0%bb%d0%b8%d1%86%d1%8b&amp;qpvt=%d1%83%d0%bb%d0%b8%d1%86%d1%8b&amp;FORM=IG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hyperlink" Target="http://www.bing.com/images/search?q=%d0%b1%d0%be%d0%bb%d0%be%d1%82%d0%be&amp;qpvt=%d0%b1%d0%be%d0%bb%d0%be%d1%82%d0%be&amp;FORM=IG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hyperlink" Target="http://www.bing.com/images/search?q=%d0%b4%d1%80%d0%b5%d0%bc%d1%83%d1%87%d0%b8%d0%b9+%d0%bb%d0%b5%d1%81&amp;qpvt=%d0%b4%d1%80%d0%b5%d0%bc%d1%83%d1%87%d0%b8%d0%b9+%d0%bb%d0%b5%d1%81&amp;FORM=IG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hyperlink" Target="http://www.bing.com/images/search?q=%d0%b4%d1%80%d0%b5%d0%bc%d1%83%d1%87%d0%b8%d0%b9+%d0%bb%d0%b5%d1%81&amp;qpvt=%d0%b4%d1%80%d0%b5%d0%bc%d1%83%d1%87%d0%b8%d0%b9+%d0%bb%d0%b5%d1%81&amp;FORM=IG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jpeg"/><Relationship Id="rId3" Type="http://schemas.openxmlformats.org/officeDocument/2006/relationships/image" Target="../media/image48.jpeg"/><Relationship Id="rId7" Type="http://schemas.openxmlformats.org/officeDocument/2006/relationships/image" Target="../media/image52.jpeg"/><Relationship Id="rId2" Type="http://schemas.openxmlformats.org/officeDocument/2006/relationships/hyperlink" Target="http://www.bing.com/images/search?q=%d0%bf%d0%be%d0%bb%d1%8f%d0%bd%d1%8b&amp;qpvt=%d0%bf%d0%be%d0%bb%d1%8f%d0%bd%d1%8b&amp;FORM=IG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www.bing.com/images/search?q=%d0%bf%d0%be%d0%bb%d1%8f%d0%bd%d1%8b&amp;qpvt=%d0%bf%d0%be%d0%bb%d1%8f%d0%bd%d1%8b&amp;FORM=IG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jpeg"/><Relationship Id="rId3" Type="http://schemas.openxmlformats.org/officeDocument/2006/relationships/image" Target="../media/image54.jpeg"/><Relationship Id="rId7" Type="http://schemas.openxmlformats.org/officeDocument/2006/relationships/image" Target="../media/image58.jpeg"/><Relationship Id="rId2" Type="http://schemas.openxmlformats.org/officeDocument/2006/relationships/hyperlink" Target="http://www.bing.com/images/search?q=%d0%bf%d0%be%d0%bb%d1%8f%d0%bd%d1%8b&amp;qpvt=%d0%bf%d0%be%d0%bb%d1%8f%d0%bd%d1%8b&amp;FORM=IG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hyperlink" Target="http://www.bing.com/images/search?q=%d0%bf%d0%be%d0%bb%d1%8f%d0%bd%d1%8b&amp;qpvt=%d0%bf%d0%be%d0%bb%d1%8f%d0%bd%d1%8b&amp;FORM=IG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3.wmf"/><Relationship Id="rId7" Type="http://schemas.openxmlformats.org/officeDocument/2006/relationships/slide" Target="slide8.xml"/><Relationship Id="rId12" Type="http://schemas.openxmlformats.org/officeDocument/2006/relationships/image" Target="../media/image8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image" Target="../media/image7.wmf"/><Relationship Id="rId5" Type="http://schemas.openxmlformats.org/officeDocument/2006/relationships/slide" Target="slide7.xml"/><Relationship Id="rId10" Type="http://schemas.openxmlformats.org/officeDocument/2006/relationships/image" Target="../media/image6.wmf"/><Relationship Id="rId4" Type="http://schemas.openxmlformats.org/officeDocument/2006/relationships/slide" Target="slide6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hyperlink" Target="http://www.bing.com/images/search?q=%D0%B3%D0%BE%D1%80%D0%BE%D0%B4+%D1%81%D0%B0%D0%BB%D1%8C%D1%81%D0%BA&amp;qs=n&amp;form=QBIR&amp;pq=%D0%B3%D0%BE%D1%80%D0%BE%D0%B4+%D1%81%D0%B0%D0%BB%D1%8C%D1%81%D0%BA&amp;sc=1-12&amp;sp=-1&amp;sk=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bing.com/images/search?q=%d0%ba%d0%b0%d1%80%d1%82%d0%b8%d0%bd%d0%ba%d0%b8+%d1%80%d1%83%d0%ba%d0%b0%d0%b2%d0%b8%d1%87%d0%b5%d0%ba&amp;qpvt=%d0%ba%d0%b0%d1%80%d1%82%d0%b8%d0%bd%d0%ba%d0%b8+%d1%80%d1%83%d0%ba%d0%b0%d0%b2%d0%b8%d1%87%d0%b5%d0%ba&amp;FORM=IG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ng.com/images/search?q=%d0%ba%d0%b0%d1%80%d1%82%d0%b8%d0%bd%d0%ba%d0%b8+%d0%b1%d0%b5%d0%bb%d1%8c%d1%87%d0%b0%d1%82&amp;qpvt=%d0%ba%d0%b0%d1%80%d1%82%d0%b8%d0%bd%d0%ba%d0%b8+%d0%b1%d0%b5%d0%bb%d1%8c%d1%87%d0%b0%d1%82&amp;FORM=IGRE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bing.com/images/search?q=%d0%ba%d0%b0%d1%80%d1%82%d0%b8%d0%bd%d0%ba%d0%b8+%d0%bc%d0%b5%d0%b4%d0%b2%d0%b5%d0%b6%d0%b0%d1%82&amp;qpvt=%d0%ba%d0%b0%d1%80%d1%82%d0%b8%d0%bd%d0%ba%d0%b8+%d0%bc%d0%b5%d0%b4%d0%b2%d0%b5%d0%b6%d0%b0%d1%82&amp;FORM=IGRE" TargetMode="External"/><Relationship Id="rId2" Type="http://schemas.openxmlformats.org/officeDocument/2006/relationships/hyperlink" Target="http://www.bing.com/images/search?q=%d0%ba%d0%b0%d1%80%d1%82%d0%b8%d0%bd%d0%ba%d0%b8+%d1%91%d0%b6%d0%b8%d0%ba%d0%be%d0%b2&amp;qpvt=%d0%ba%d0%b0%d1%80%d1%82%d0%b8%d0%bd%d0%ba%d0%b8+%d1%91%d0%b6%d0%b8%d0%ba%d0%be%d0%b2&amp;FORM=IG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ng.com/images/search?q=%d0%ba%d0%b0%d1%80%d1%82%d0%b8%d0%bd%d0%ba%d0%b8+%d0%bb%d0%b8%d1%81%d1%91%d0%bd%d0%ba%d0%b0&amp;qpvt=%d0%ba%d0%b0%d1%80%d1%82%d0%b8%d0%bd%d0%ba%d0%b8+%d0%bb%d0%b8%d1%81%d1%91%d0%bd%d0%ba%d0%b0&amp;FORM=IGRE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www.bing.com/images/search?q=%D0%BA%D0%B0%D1%80%D1%82%D0%B8%D0%BD%D0%BA%D0%B8+%D0%B1%D0%BE%D0%B1%D1%80%D0%BE%D0%B2&amp;qs=n&amp;form=QBIR&amp;pq=%D0%BA%D0%B0%D1%80%D1%82%D0%B8%D0%BD%D0%BA%D0%B8+%D0%B1%D0%BE%D0%B1%D1%80%D0%BE%D0%B2&amp;sc=1-15&amp;sp=-1&amp;sk=" TargetMode="External"/><Relationship Id="rId4" Type="http://schemas.openxmlformats.org/officeDocument/2006/relationships/hyperlink" Target="http://www.bing.com/images/search?q=%d0%ba%d0%b0%d1%80%d1%82%d0%b8%d0%bd%d0%ba%d0%b8%d0%b7%d0%b0%d0%b9%d1%86%d0%b5%d0%b2&amp;qpvt=%d0%ba%d0%b0%d1%80%d1%82%d0%b8%d0%bd%d0%ba%d0%b8%d0%b7%d0%b0%d0%b9%d1%86%d0%b5%d0%b2&amp;FORM=IGRE" TargetMode="External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bing.com/images/search?q=%D0%BA%D0%B0%D1%80%D1%82%D0%B8%D0%BD%D0%BA%D0%B8+%D1%88%D0%B8%D1%88%D0%B5%D0%BA&amp;qs=n&amp;form=QBIR&amp;pq=%D0%BA%D0%B0%D1%80%D1%82%D0%B8%D0%BD%D0%BA%D0%B8+%D1%88%D0%B8%D1%88%D0%B5%D0%BA&amp;sc=1-14&amp;sp=-1&amp;sk=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hyperlink" Target="http://www.bing.com/images/search?q=%D0%BA%D0%B0%D1%80%D1%82%D0%B8%D0%BD%D0%BA%D0%B8+%D0%B1%D0%B5%D0%BB%D0%BA%D0%B8&amp;qs=n&amp;form=QBIR&amp;pq=%D0%BA%D0%B0%D1%80%D1%82%D0%B8%D0%BD%D0%BA%D0%B8+%D0%B1%D0%B5%D0%BB%D0%BA%D0%B8&amp;sc=3-14&amp;sp=-1&amp;sk=" TargetMode="Externa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9.jpeg"/><Relationship Id="rId2" Type="http://schemas.openxmlformats.org/officeDocument/2006/relationships/hyperlink" Target="http://www.bing.com/images/search?q=%d0%ba%d0%b0%d1%80%d1%82%d0%b8%d0%bd%d0%ba%d0%b8+%d1%91%d0%b6%d0%b8%d0%ba%d0%be%d0%b2&amp;qpvt=%d0%ba%d0%b0%d1%80%d1%82%d0%b8%d0%bd%d0%ba%d0%b8+%d1%91%d0%b6%d0%b8%d0%ba%d0%be%d0%b2&amp;FORM=IG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hyperlink" Target="http://www.bing.com/images/search?q=%d0%ba%d0%b0%d1%80%d1%82%d0%b8%d0%bd%d0%ba%d0%b8+%d1%8f%d0%b1%d0%bb%d0%be%d0%ba&amp;qpvt=%d0%ba%d0%b0%d1%80%d1%82%d0%b8%d0%bd%d0%ba%d0%b8+%d1%8f%d0%b1%d0%bb%d0%be%d0%ba&amp;FORM=IG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sp>
        <p:nvSpPr>
          <p:cNvPr id="205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5728"/>
            <a:ext cx="7772400" cy="33147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УМК «Школа «2100»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Авторы: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Демидова Т.Е., Козлова С.А., Тонких А.П. 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«Умножение и деление»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429132"/>
            <a:ext cx="6400800" cy="2286016"/>
          </a:xfrm>
        </p:spPr>
        <p:txBody>
          <a:bodyPr>
            <a:normAutofit/>
          </a:bodyPr>
          <a:lstStyle/>
          <a:p>
            <a:pPr eaLnBrk="1" hangingPunct="1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разработан учителем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начальных классов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гимназии № 2  г. Сальска</a:t>
            </a:r>
          </a:p>
          <a:p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Верас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базаре добрый ёжик накупил семье сапожек.                                                              Сапожки по ножке – себе.                                  Поменьше немного - жене.                                         С пряжками - сыну,                                                      С застёжками - дочке.                                                      И всё уложил в мешочке.                                           Сколько в семье у ёжика ножек?                                      И сколько купили сапожек?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8   12   16   20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ts3.mm.bing.net/th?id=H.4745772588010202&amp;w=108&amp;h=151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428736"/>
            <a:ext cx="17145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4.mm.bing.net/th?id=H.4636826463570159&amp;w=160&amp;h=148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214818"/>
            <a:ext cx="22860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3.mm.bing.net/th?id=H.4924408877351138&amp;w=95&amp;h=145&amp;c=7&amp;rs=1&amp;pid=1.7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2214554"/>
            <a:ext cx="161925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157163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Улица                                Пропущенных чисел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pic>
        <p:nvPicPr>
          <p:cNvPr id="5" name="Рисунок 4" descr="http://ts4.mm.bing.net/th?id=H.4536874019522435&amp;w=242&amp;h=155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321471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1.mm.bing.net/th?id=H.4580309014546564&amp;w=248&amp;h=135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42852"/>
            <a:ext cx="321471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ts2.mm.bing.net/th?id=H.4972310638102717&amp;w=245&amp;h=148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42844" y="4143380"/>
            <a:ext cx="247650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2.mm.bing.net/th?id=H.4707749279500441&amp;w=223&amp;h=155&amp;c=7&amp;rs=1&amp;pid=1.7">
            <a:hlinkClick r:id="rId2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4143380"/>
            <a:ext cx="228601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ts4.mm.bing.net/th?id=H.5030649171018371&amp;w=229&amp;h=155&amp;c=7&amp;rs=1&amp;pid=1.7">
            <a:hlinkClick r:id="rId2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3929066"/>
            <a:ext cx="3643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Стр. 20, №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186765" cy="210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662"/>
                <a:gridCol w="1421323"/>
                <a:gridCol w="1350257"/>
                <a:gridCol w="1208125"/>
                <a:gridCol w="1065993"/>
                <a:gridCol w="895405"/>
              </a:tblGrid>
              <a:tr h="6834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Множитель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47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Множитель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4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Произведение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3786190"/>
          <a:ext cx="8143932" cy="210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913"/>
                <a:gridCol w="1413887"/>
                <a:gridCol w="1343192"/>
                <a:gridCol w="1201804"/>
                <a:gridCol w="1060416"/>
                <a:gridCol w="890720"/>
              </a:tblGrid>
              <a:tr h="6834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Делимое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47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Делитель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344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Частное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27146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Болото                Уравнений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pic>
        <p:nvPicPr>
          <p:cNvPr id="5" name="Содержимое 4" descr="http://ts1.mm.bing.net/th?id=H.4648521657090236&amp;w=172&amp;h=138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786190"/>
            <a:ext cx="24955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1.mm.bing.net/th?id=H.4547860521224684&amp;w=206&amp;h=151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86190"/>
            <a:ext cx="242889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4.mm.bing.net/th?id=H.4593056463651071&amp;w=214&amp;h=154&amp;c=7&amp;rs=1&amp;pid=1.7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14290"/>
            <a:ext cx="25717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2.mm.bing.net/th?id=H.4873019601388429&amp;w=204&amp;h=155&amp;c=7&amp;rs=1&amp;pid=1.7">
            <a:hlinkClick r:id="rId2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214290"/>
            <a:ext cx="25717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s2.mm.bing.net/th?id=H.4971898275561885&amp;w=224&amp;h=155&amp;c=7&amp;rs=1&amp;pid=1.7">
            <a:hlinkClick r:id="rId2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3429000"/>
            <a:ext cx="36433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5409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Стр. 20, № 3 ( 1, 3, 4 )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858312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 * 4 = 20        48 : у = 6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: 48 = 1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 = 20 : 4         у = 48 : 6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= 1 * 48</a:t>
            </a:r>
          </a:p>
          <a:p>
            <a:pPr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Х = 5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у = 8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=  48       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* 4 = 20         48 : 8 = 6        48 : 48 = 1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20 = 20                 6 = 6                 1 =1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Дремучий                                                          Лес задач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/>
          </a:p>
        </p:txBody>
      </p:sp>
      <p:pic>
        <p:nvPicPr>
          <p:cNvPr id="4" name="Содержимое 3" descr="http://ts2.mm.bing.net/th?id=H.4829730634532781&amp;w=232&amp;h=151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611574">
            <a:off x="144825" y="641590"/>
            <a:ext cx="2463260" cy="2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1.mm.bing.net/th?id=H.4627626663152520&amp;w=214&amp;h=154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357562"/>
            <a:ext cx="300039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3.mm.bing.net/th?id=H.4722519654336822&amp;w=243&amp;h=155&amp;c=7&amp;rs=1&amp;pid=1.7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963795">
            <a:off x="6379639" y="3767038"/>
            <a:ext cx="2286088" cy="2544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2.mm.bing.net/th?id=H.4621003817748833&amp;w=226&amp;h=141&amp;c=7&amp;rs=1&amp;pid=1.7">
            <a:hlinkClick r:id="rId2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20456247">
            <a:off x="506071" y="3642206"/>
            <a:ext cx="2177942" cy="258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4.mm.bing.net/th?id=H.4619741102868255&amp;w=238&amp;h=145&amp;c=7&amp;rs=1&amp;pid=1.7">
            <a:hlinkClick r:id="rId2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858394">
            <a:off x="6489350" y="436657"/>
            <a:ext cx="2380723" cy="251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143536"/>
          </a:xfrm>
        </p:spPr>
        <p:txBody>
          <a:bodyPr/>
          <a:lstStyle/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Стр. 20, № 6 ( а )</a:t>
            </a:r>
            <a:endParaRPr lang="ru-RU" sz="8000" dirty="0" smtClean="0"/>
          </a:p>
        </p:txBody>
      </p:sp>
      <p:pic>
        <p:nvPicPr>
          <p:cNvPr id="4" name="Рисунок 3" descr="http://ts3.mm.bing.net/th?id=H.4722519654336822&amp;w=243&amp;h=155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928934"/>
            <a:ext cx="3665099" cy="338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1.mm.bing.net/th?id=H.4627626663152520&amp;w=214&amp;h=154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000372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92895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Поляна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Выражения</a:t>
            </a:r>
            <a:endParaRPr lang="ru-RU" dirty="0"/>
          </a:p>
        </p:txBody>
      </p:sp>
      <p:pic>
        <p:nvPicPr>
          <p:cNvPr id="4" name="Содержимое 3" descr="http://ts1.mm.bing.net/th?id=H.4562274438022104&amp;w=238&amp;h=145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412695">
            <a:off x="179351" y="488544"/>
            <a:ext cx="2892934" cy="261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2.mm.bing.net/th?id=H.4940029644965549&amp;w=238&amp;h=145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57166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4.mm.bing.net/th?id=H.4890302537729975&amp;w=143&amp;h=145&amp;c=7&amp;rs=1&amp;pid=1.7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786190"/>
            <a:ext cx="250033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2.mm.bing.net/th?id=H.4549153301793085&amp;w=238&amp;h=131&amp;c=7&amp;rs=1&amp;pid=1.7">
            <a:hlinkClick r:id="rId2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023282">
            <a:off x="6442648" y="4123216"/>
            <a:ext cx="2396695" cy="243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4.mm.bing.net/th?id=H.4741134030080463&amp;w=192&amp;h=145&amp;c=7&amp;rs=1&amp;pid=1.7">
            <a:hlinkClick r:id="rId2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128988">
            <a:off x="6397289" y="512988"/>
            <a:ext cx="2418804" cy="268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s4.mm.bing.net/th?id=H.5029502427989147&amp;w=217&amp;h=135&amp;c=7&amp;rs=1&amp;pid=1.7">
            <a:hlinkClick r:id="rId2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20535825">
            <a:off x="306154" y="3918882"/>
            <a:ext cx="2656450" cy="242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Стр. 20, № 4 ( 3 )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( 65 - 51) : 7 + 6 * 5 =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ts4.mm.bing.net/th?id=H.5029502427989147&amp;w=217&amp;h=135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000504"/>
            <a:ext cx="3175181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2.mm.bing.net/th?id=H.4940029644965549&amp;w=238&amp;h=145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857628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71451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Математический ковёр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ts1.mm.bing.net/th?id=H.4741134030080464&amp;w=190&amp;h=144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364622">
            <a:off x="237762" y="357295"/>
            <a:ext cx="2355287" cy="177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3.mm.bing.net/th?id=H.4932655209187342&amp;w=208&amp;h=143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42852"/>
            <a:ext cx="30718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4.mm.bing.net/th?id=H.4796182643868831&amp;w=208&amp;h=151&amp;c=7&amp;rs=1&amp;pid=1.7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1010716">
            <a:off x="6239039" y="348799"/>
            <a:ext cx="2687964" cy="189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4.mm.bing.net/th?id=H.4864292215784487&amp;w=196&amp;h=147&amp;c=7&amp;rs=1&amp;pid=1.7">
            <a:hlinkClick r:id="rId2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3286124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2.mm.bing.net/th?id=H.4797960712226065&amp;w=186&amp;h=143&amp;c=7&amp;rs=1&amp;pid=1.7">
            <a:hlinkClick r:id="rId2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20498784">
            <a:off x="326787" y="4007369"/>
            <a:ext cx="26289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s1.mm.bing.net/th?id=H.4814831379286448&amp;w=234&amp;h=144&amp;c=7&amp;rs=1&amp;pid=1.7">
            <a:hlinkClick r:id="rId2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953054">
            <a:off x="6597449" y="3970728"/>
            <a:ext cx="2228850" cy="26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Образовательные:</a:t>
            </a:r>
            <a:endParaRPr lang="ru-RU" sz="23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Закрепить взаимосвязь компонент и результатов действий умножения и деления. 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Закрепить изученные случаи табличного умножения и деления. 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Развивать умения решать уравнения. 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Развивать умения находить S и P квадрата и прямоугольника.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Развивать умения решать выражения со скобками.                                                                                </a:t>
            </a:r>
            <a:endParaRPr lang="ru-RU" sz="23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Развивающие:</a:t>
            </a:r>
            <a:endParaRPr lang="ru-RU" sz="23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логического мышления, математических и аналитических способностей, речи, внимания, памяти.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организационные </a:t>
            </a:r>
            <a:r>
              <a:rPr lang="ru-RU" sz="23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общеучебные</a:t>
            </a:r>
            <a:r>
              <a:rPr lang="ru-RU" sz="2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умения, в том числе умение самостоятельно оценивать результат своих действий, находить и исправлять свои ошибки.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Воспитательные:</a:t>
            </a:r>
            <a:endParaRPr lang="ru-RU" sz="23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обучающую игру воспитывать интерес к математике.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524125" algn="l"/>
              </a:tabLst>
            </a:pPr>
            <a:r>
              <a:rPr lang="ru-RU" sz="2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Прививать у детей стремление рационально использовать время.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500066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Раскрась математический ковёр.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6215106" cy="5888736"/>
        </p:xfrm>
        <a:graphic>
          <a:graphicData uri="http://schemas.openxmlformats.org/drawingml/2006/table">
            <a:tbl>
              <a:tblPr/>
              <a:tblGrid>
                <a:gridCol w="928694"/>
                <a:gridCol w="928694"/>
                <a:gridCol w="857256"/>
                <a:gridCol w="857256"/>
                <a:gridCol w="928694"/>
                <a:gridCol w="928694"/>
                <a:gridCol w="785818"/>
              </a:tblGrid>
              <a:tr h="787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2*20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8*2-6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12470" algn="l"/>
                        </a:tabLs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5*2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5*8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20-20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2*10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16*0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15:3+5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5*6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5*5+5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20:2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40:2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5*8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7*2+6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2*5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40-10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1*30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70:7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0:5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4*5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3*0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8*5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60:6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4*2+2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6*8-8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072330" y="2928934"/>
          <a:ext cx="1643074" cy="1500198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 – красный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– жёлтый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 – синий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30 –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розовый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40 - зелёный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http://ts2.mm.bing.net/th?id=H.4900425796290809&amp;w=209&amp;h=148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642918"/>
            <a:ext cx="221457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1.mm.bing.net/th?id=H.4517396349977636&amp;w=191&amp;h=145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4500570"/>
            <a:ext cx="214314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1433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66890-00B3-4B01-B34C-7078430AF340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u="sng" smtClean="0"/>
              <a:t> </a:t>
            </a:r>
            <a:r>
              <a:rPr lang="ru-RU" smtClean="0"/>
              <a:t> 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8863"/>
            <a:ext cx="8229600" cy="1257300"/>
          </a:xfrm>
        </p:spPr>
        <p:txBody>
          <a:bodyPr/>
          <a:lstStyle/>
          <a:p>
            <a:pPr eaLnBrk="1" hangingPunct="1"/>
            <a:endParaRPr lang="ru-RU" b="1" dirty="0" smtClean="0"/>
          </a:p>
        </p:txBody>
      </p:sp>
      <p:pic>
        <p:nvPicPr>
          <p:cNvPr id="14342" name="Picture 4" descr="10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32861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AutoShape 5"/>
          <p:cNvSpPr>
            <a:spLocks noChangeArrowheads="1"/>
          </p:cNvSpPr>
          <p:nvPr/>
        </p:nvSpPr>
        <p:spPr bwMode="auto">
          <a:xfrm>
            <a:off x="3500430" y="357166"/>
            <a:ext cx="5357850" cy="3786215"/>
          </a:xfrm>
          <a:prstGeom prst="wedgeRoundRectCallout">
            <a:avLst>
              <a:gd name="adj1" fmla="val -57449"/>
              <a:gd name="adj2" fmla="val 2149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Все испытания прошли 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мне, друзья,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 помогли.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вам большое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Страна «МАТЕМАТИКА»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j023813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356"/>
            <a:ext cx="9001156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28FFC5-4C37-4249-9F3B-5024C91ACE00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571500"/>
            <a:ext cx="76438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>
                <a:solidFill>
                  <a:schemeClr val="tx2"/>
                </a:solidFill>
                <a:latin typeface="Times New Roman" pitchFamily="18" charset="0"/>
              </a:rPr>
              <a:t>Домашнее задание: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2286000"/>
            <a:ext cx="75009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Учебник </a:t>
            </a:r>
          </a:p>
          <a:p>
            <a:pPr algn="ctr"/>
            <a:r>
              <a:rPr lang="ru-RU" sz="6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20-21, </a:t>
            </a:r>
            <a:endParaRPr lang="ru-RU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( 1, 2 ), № 6 ( б )</a:t>
            </a:r>
            <a:endParaRPr lang="ru-RU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424862" cy="381635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5219700" y="6308725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pic>
        <p:nvPicPr>
          <p:cNvPr id="3078" name="Picture 4" descr="6"/>
          <p:cNvPicPr>
            <a:picLocks noChangeAspect="1" noChangeArrowheads="1"/>
          </p:cNvPicPr>
          <p:nvPr/>
        </p:nvPicPr>
        <p:blipFill>
          <a:blip r:embed="rId2" cstate="screen">
            <a:lum bright="-18000" contrast="-6000"/>
          </a:blip>
          <a:srcRect/>
          <a:stretch>
            <a:fillRect/>
          </a:stretch>
        </p:blipFill>
        <p:spPr bwMode="auto">
          <a:xfrm>
            <a:off x="142844" y="3571876"/>
            <a:ext cx="170021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5" descr="компьюте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32" y="3500438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AutoShape 6"/>
          <p:cNvSpPr>
            <a:spLocks noChangeArrowheads="1"/>
          </p:cNvSpPr>
          <p:nvPr/>
        </p:nvSpPr>
        <p:spPr bwMode="auto">
          <a:xfrm>
            <a:off x="1785918" y="642918"/>
            <a:ext cx="7072362" cy="2786081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Ребята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я в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беде!                                                Думал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что со мной ничего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случится.                                                  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Попал в Страну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Математики.                                             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в этой стране столько тайн…              </a:t>
            </a:r>
          </a:p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Во…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E5EB57-51FF-4A3F-A0C2-507F4E4F5485}" type="slidenum">
              <a:rPr lang="ru-RU"/>
              <a:pPr/>
              <a:t>4</a:t>
            </a:fld>
            <a:endParaRPr lang="ru-RU"/>
          </a:p>
        </p:txBody>
      </p:sp>
      <p:sp>
        <p:nvSpPr>
          <p:cNvPr id="4100" name="Line 2"/>
          <p:cNvSpPr>
            <a:spLocks noChangeShapeType="1"/>
          </p:cNvSpPr>
          <p:nvPr/>
        </p:nvSpPr>
        <p:spPr bwMode="auto">
          <a:xfrm flipV="1">
            <a:off x="1042988" y="1341438"/>
            <a:ext cx="2881312" cy="935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 flipV="1">
            <a:off x="3851275" y="5876925"/>
            <a:ext cx="3097213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102" name="Picture 5" descr="j023813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0238" y="642918"/>
            <a:ext cx="21637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0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563938" y="5949950"/>
            <a:ext cx="215900" cy="215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21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12088" y="3789363"/>
            <a:ext cx="215900" cy="215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22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148263" y="2852738"/>
            <a:ext cx="215900" cy="21748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 flipV="1">
            <a:off x="2555875" y="6092825"/>
            <a:ext cx="936625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26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019925" y="5661025"/>
            <a:ext cx="215900" cy="215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108" name="Line 15"/>
          <p:cNvSpPr>
            <a:spLocks noChangeShapeType="1"/>
          </p:cNvSpPr>
          <p:nvPr/>
        </p:nvSpPr>
        <p:spPr bwMode="auto">
          <a:xfrm flipV="1">
            <a:off x="7235825" y="4149725"/>
            <a:ext cx="576263" cy="14398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H="1" flipV="1">
            <a:off x="5435600" y="2997200"/>
            <a:ext cx="208915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31" name="AutoShap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5650" y="2276475"/>
            <a:ext cx="215900" cy="215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Line 20">
            <a:hlinkClick r:id="rId7" action="ppaction://hlinksldjump"/>
          </p:cNvPr>
          <p:cNvSpPr>
            <a:spLocks noChangeShapeType="1"/>
          </p:cNvSpPr>
          <p:nvPr/>
        </p:nvSpPr>
        <p:spPr bwMode="auto">
          <a:xfrm flipH="1" flipV="1">
            <a:off x="1042988" y="2420938"/>
            <a:ext cx="1528748" cy="22224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Text Box 24"/>
          <p:cNvSpPr txBox="1">
            <a:spLocks noChangeArrowheads="1"/>
          </p:cNvSpPr>
          <p:nvPr/>
        </p:nvSpPr>
        <p:spPr bwMode="auto">
          <a:xfrm>
            <a:off x="1116013" y="250825"/>
            <a:ext cx="287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/>
          </a:p>
        </p:txBody>
      </p:sp>
      <p:pic>
        <p:nvPicPr>
          <p:cNvPr id="4113" name="Picture 26" descr="j028365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2000240"/>
            <a:ext cx="6381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40" name="Picture 28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8188414" flipH="1">
            <a:off x="6529388" y="50720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41" name="Picture 29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056317">
            <a:off x="6948488" y="3141663"/>
            <a:ext cx="8636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42" name="Picture 30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84213" y="17002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Rectangle 33"/>
          <p:cNvSpPr>
            <a:spLocks noChangeArrowheads="1"/>
          </p:cNvSpPr>
          <p:nvPr/>
        </p:nvSpPr>
        <p:spPr bwMode="auto">
          <a:xfrm rot="-946194">
            <a:off x="4111021" y="3160332"/>
            <a:ext cx="16852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Лужайка           Отдыхай-ка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0" name="Text Box 36"/>
          <p:cNvSpPr txBox="1">
            <a:spLocks noChangeArrowheads="1"/>
          </p:cNvSpPr>
          <p:nvPr/>
        </p:nvSpPr>
        <p:spPr bwMode="auto">
          <a:xfrm>
            <a:off x="0" y="3643314"/>
            <a:ext cx="314324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 Сальск                         МБОУ гимназия № 2       переулок, Коммунальный, 4    </a:t>
            </a:r>
          </a:p>
          <a:p>
            <a:pPr>
              <a:spcBef>
                <a:spcPct val="50000"/>
              </a:spcBef>
            </a:pPr>
            <a:endParaRPr lang="ru-RU" sz="1600" b="1" dirty="0"/>
          </a:p>
        </p:txBody>
      </p:sp>
      <p:sp>
        <p:nvSpPr>
          <p:cNvPr id="4121" name="Text Box 38"/>
          <p:cNvSpPr txBox="1">
            <a:spLocks noChangeArrowheads="1"/>
          </p:cNvSpPr>
          <p:nvPr/>
        </p:nvSpPr>
        <p:spPr bwMode="auto">
          <a:xfrm>
            <a:off x="7715271" y="3068638"/>
            <a:ext cx="14287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Болото Уравнений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2" name="Picture 39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6" y="4500570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64" y="3786190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41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7554" y="4786322"/>
            <a:ext cx="4857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42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14810" y="4714884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43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32" y="785794"/>
            <a:ext cx="4857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44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3900" y="4000504"/>
            <a:ext cx="4857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8" name="Text Box 45"/>
          <p:cNvSpPr txBox="1">
            <a:spLocks noChangeArrowheads="1"/>
          </p:cNvSpPr>
          <p:nvPr/>
        </p:nvSpPr>
        <p:spPr bwMode="auto">
          <a:xfrm>
            <a:off x="2928926" y="6021388"/>
            <a:ext cx="26511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                     Устного ответа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9" name="Text Box 47"/>
          <p:cNvSpPr txBox="1">
            <a:spLocks noChangeArrowheads="1"/>
          </p:cNvSpPr>
          <p:nvPr/>
        </p:nvSpPr>
        <p:spPr bwMode="auto">
          <a:xfrm>
            <a:off x="6786578" y="1"/>
            <a:ext cx="22145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СТРАНА «МАТЕМАТИКА»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0" name="Text Box 48"/>
          <p:cNvSpPr txBox="1">
            <a:spLocks noChangeArrowheads="1"/>
          </p:cNvSpPr>
          <p:nvPr/>
        </p:nvSpPr>
        <p:spPr bwMode="auto">
          <a:xfrm rot="-1106097">
            <a:off x="-12236" y="1050869"/>
            <a:ext cx="19826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 </a:t>
            </a:r>
            <a:r>
              <a:rPr lang="ru-RU" sz="1800" b="1" dirty="0" smtClean="0"/>
              <a:t>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Поляна Выражения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1" name="Text Box 49"/>
          <p:cNvSpPr txBox="1">
            <a:spLocks noChangeArrowheads="1"/>
          </p:cNvSpPr>
          <p:nvPr/>
        </p:nvSpPr>
        <p:spPr bwMode="auto">
          <a:xfrm>
            <a:off x="5715008" y="6021388"/>
            <a:ext cx="3143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Улица, Пропущенных чисел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32" name="Picture 50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67400" y="2636838"/>
            <a:ext cx="2921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5357818" y="3857628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4" name="Picture 52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4000504"/>
            <a:ext cx="28575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5" name="Picture 53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17289" flipH="1">
            <a:off x="4356100" y="3068638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Picture 54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29124" y="2428868"/>
            <a:ext cx="2921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71" name="AutoShape 5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67175" y="1196975"/>
            <a:ext cx="215900" cy="215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8" name="Text Box 60"/>
          <p:cNvSpPr txBox="1">
            <a:spLocks noChangeArrowheads="1"/>
          </p:cNvSpPr>
          <p:nvPr/>
        </p:nvSpPr>
        <p:spPr bwMode="auto">
          <a:xfrm>
            <a:off x="3143240" y="428604"/>
            <a:ext cx="2071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Математический ковёр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9" name="Line 61"/>
          <p:cNvSpPr>
            <a:spLocks noChangeShapeType="1"/>
          </p:cNvSpPr>
          <p:nvPr/>
        </p:nvSpPr>
        <p:spPr bwMode="auto">
          <a:xfrm flipV="1">
            <a:off x="4356100" y="1196975"/>
            <a:ext cx="2592388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4574" name="Picture 62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3203575" y="9810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1" name="Picture 63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43174" y="142852"/>
            <a:ext cx="4857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2" name="Picture 64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728" y="357166"/>
            <a:ext cx="4857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3" name="Picture 65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9750" y="115888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4" name="Picture 66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86182" y="1714488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Рисунок 48" descr="http://school2-salsk.3dn.ru/IMG_1863.jpg"/>
          <p:cNvPicPr/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0" y="4572008"/>
            <a:ext cx="2357454" cy="178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7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1571604" y="6072206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AutoShape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643174" y="2571744"/>
            <a:ext cx="215900" cy="217487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 flipH="1" flipV="1">
            <a:off x="5429256" y="3000372"/>
            <a:ext cx="208915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5" name="Line 20">
            <a:hlinkClick r:id="rId7" action="ppaction://hlinksldjump"/>
          </p:cNvPr>
          <p:cNvSpPr>
            <a:spLocks noChangeShapeType="1"/>
          </p:cNvSpPr>
          <p:nvPr/>
        </p:nvSpPr>
        <p:spPr bwMode="auto">
          <a:xfrm flipH="1" flipV="1">
            <a:off x="2928926" y="2714620"/>
            <a:ext cx="2143140" cy="28575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56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57290" y="2714620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9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2857496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143116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5000636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14942" y="214290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1785926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8082" y="2285992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29652" y="4857760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14678" y="2857496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4071942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Прямоугольник 67"/>
          <p:cNvSpPr/>
          <p:nvPr/>
        </p:nvSpPr>
        <p:spPr>
          <a:xfrm>
            <a:off x="1643042" y="2714620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Дремучий     Лес задач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86710" y="5143512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40" descr="дерево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3636" y="285728"/>
            <a:ext cx="485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5857884" y="2357430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5643570" y="3286124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6215074" y="2928934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857752" y="2071678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5929322" y="3357562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5000628" y="3714752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5715008" y="3643314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857752" y="2643182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714876" y="3000372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51" descr="тюльпаны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5643570" y="2071678"/>
            <a:ext cx="2159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29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056317">
            <a:off x="2832807" y="2263345"/>
            <a:ext cx="8636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27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3428992" y="5500702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29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056317">
            <a:off x="4404443" y="2763411"/>
            <a:ext cx="8636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7" descr="машин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1571604" y="6143644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3 0.00069 C 0.05156 0.00023 0.05903 -0.00069 0.06267 -0.00278 C 0.07413 -0.00948 0.0585 -0.0037 0.07187 -0.00786 C 0.07708 -0.01249 0.08437 -0.01573 0.08871 -0.02174 C 0.08993 -0.02359 0.09097 -0.0259 0.09253 -0.02706 C 0.09739 -0.03053 0.10573 -0.03122 0.11076 -0.03215 C 0.13524 -0.037 0.11962 -0.03469 0.14201 -0.03723 C 0.1493 -0.0407 0.15503 -0.04533 0.16146 -0.05111 C 0.16406 -0.05342 0.16927 -0.05805 0.16927 -0.05805 C 0.16788 -0.0592 0.16684 -0.06175 0.16528 -0.06152 C 0.16354 -0.06105 0.16284 -0.05805 0.16146 -0.05643 C 0.15816 -0.05296 0.15729 -0.05296 0.15364 -0.05111 C 0.15486 -0.05042 0.16059 -0.04602 0.16267 -0.04602 C 0.16493 -0.04602 0.16927 -0.04764 0.16927 -0.04764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20259E-7 C 0.0158 -0.00161 0.0224 -0.00393 0.03768 -0.00185 C 0.04375 -0.00092 0.05105 0.00324 0.05712 0.00347 C 0.11337 0.00509 0.1698 0.00579 0.22605 0.00694 C 0.24115 0.00625 0.25625 0.00602 0.27136 0.00509 C 0.27362 0.00486 0.27587 0.00463 0.27796 0.00347 C 0.27865 0.00301 0.2974 -0.01341 0.2974 -0.01387 " pathEditMode="relative" ptsTypes="ffffffA">
                                      <p:cBhvr>
                                        <p:cTn id="1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69 -0.04394 C 0.03316 -0.05111 0.03525 -0.05782 0.03872 -0.06452 C 0.04063 -0.07331 0.04254 -0.07724 0.04653 -0.08534 C 0.0474 -0.08719 0.04914 -0.09066 0.04914 -0.09066 C 0.05174 -0.10176 0.05834 -0.11193 0.06337 -0.12164 C 0.06719 -0.12928 0.06737 -0.13992 0.07119 -0.14778 C 0.07292 -0.15495 0.07587 -0.16212 0.079 -0.16836 C 0.08108 -0.17761 0.08542 -0.1864 0.08941 -0.19449 C 0.09115 -0.19796 0.09462 -0.20467 0.09462 -0.20467 C 0.09671 -0.21369 0.0981 -0.2241 0.10105 -0.23242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61 0.00833 C -0.05174 0.00671 -0.04948 0.00509 -0.05 0.00324 C -0.05261 -0.00485 -0.07222 -0.01017 -0.07847 -0.01225 C -0.08559 -0.01711 -0.09288 -0.02104 -0.1007 -0.02266 C -0.1066 -0.02544 -0.11268 -0.02775 -0.11875 -0.0296 C -0.13143 -0.0407 -0.14601 -0.04625 -0.16042 -0.05203 C -0.16649 -0.05758 -0.17396 -0.06013 -0.18108 -0.06244 C -0.19184 -0.06961 -0.20434 -0.07146 -0.21615 -0.07284 C -0.2283 -0.0784 -0.24254 -0.08302 -0.25521 -0.0851 C -0.25695 -0.08441 -0.25955 -0.08533 -0.26042 -0.08325 C -0.26354 -0.07585 -0.2474 -0.06776 -0.24479 -0.06776 " pathEditMode="relative" ptsTypes="ffffffffffA">
                                      <p:cBhvr>
                                        <p:cTn id="18" dur="20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66327E-6 C 0.00591 -0.01156 -0.00208 -0.02035 -0.01041 -0.02428 C -0.01701 -0.03076 -0.02604 -0.03469 -0.03385 -0.03793 C -0.04479 -0.04903 -0.03298 -0.03862 -0.04548 -0.04487 C -0.04687 -0.04556 -0.04791 -0.04741 -0.0493 -0.04834 C -0.05625 -0.0525 -0.06406 -0.05458 -0.07153 -0.05712 C -0.08767 -0.06984 -0.11007 -0.07493 -0.12864 -0.07794 C -0.13646 -0.07724 -0.14427 -0.07748 -0.15191 -0.07609 C -0.15347 -0.07586 -0.15451 -0.07378 -0.1559 -0.07262 C -0.16354 -0.06684 -0.16944 -0.06013 -0.17656 -0.05366 C -0.19583 -0.05527 -0.18941 -0.05134 -0.19739 -0.05712 " pathEditMode="relative" ptsTypes="ffffffffffA">
                                      <p:cBhvr>
                                        <p:cTn id="2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8575E-6 C -0.01181 -0.00416 0.00122 3.38575E-6 -0.02083 -0.00347 C -0.03403 -0.00555 -0.04653 -0.00902 -0.0599 -0.01041 C -0.06944 -0.01272 -0.07882 -0.01688 -0.08837 -0.01896 C -0.10747 -0.02336 -0.09497 -0.01873 -0.1092 -0.02243 C -0.11753 -0.02475 -0.12396 -0.02798 -0.13247 -0.02937 C -0.16128 -0.04278 -0.13142 -0.02937 -0.21441 -0.03284 C -0.22344 -0.0333 -0.23264 -0.03793 -0.24167 -0.03978 C -0.25087 -0.04787 -0.24774 -0.04325 -0.25208 -0.05204 C -0.25069 -0.07354 -0.25365 -0.07216 -0.24167 -0.07794 C -0.23472 -0.07724 -0.22778 -0.07747 -0.22083 -0.07609 C -0.21562 -0.07516 -0.21181 -0.071 -0.2066 -0.071 " pathEditMode="relative" ptsTypes="fffffffffffA">
                                      <p:cBhvr>
                                        <p:cTn id="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09991E-6 C 0.01163 -0.00948 0.00659 -0.0067 0.01441 -0.01041 C 0.01927 -0.01688 0.02621 -0.02012 0.03246 -0.02428 C 0.03611 -0.03122 0.03941 -0.03261 0.04548 -0.03446 C 0.06024 -0.04764 0.07708 -0.05851 0.09479 -0.06221 C 0.10729 -0.06868 0.0967 -0.06429 0.11701 -0.06753 C 0.12829 -0.06938 0.13941 -0.07238 0.15069 -0.07423 C 0.19444 -0.09551 0.22656 -0.0969 0.27534 -0.0969 " pathEditMode="relative" ptsTypes="fffffffA">
                                      <p:cBhvr>
                                        <p:cTn id="30" dur="2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8.15911E-6 C 0.01215 -0.00533 0.02361 -0.01527 0.03628 -0.01897 C 0.04514 -0.02175 0.05451 -0.0229 0.06354 -0.02406 C 0.07517 -0.03192 0.08837 -0.03215 0.10121 -0.03446 C 0.1316 -0.03978 0.1618 -0.0458 0.19219 -0.05019 C 0.31267 -0.04811 0.26788 -0.05274 0.32847 -0.03978 C 0.32986 -0.03909 0.33107 -0.0384 0.33246 -0.03793 C 0.33455 -0.03724 0.3368 -0.03724 0.33889 -0.03632 C 0.3408 -0.03562 0.34236 -0.03377 0.3441 -0.03285 C 0.34531 -0.03215 0.34809 -0.031 0.34809 -0.031 " pathEditMode="relative" ptsTypes="fffffffffA">
                                      <p:cBhvr>
                                        <p:cTn id="34" dur="2000" fill="hold"/>
                                        <p:tgtEl>
                                          <p:spTgt spid="64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3 0.00069 C 0.05156 0.00023 0.05903 -0.00069 0.06267 -0.00278 C 0.07413 -0.00948 0.0585 -0.0037 0.07187 -0.00786 C 0.07708 -0.01249 0.08437 -0.01573 0.08871 -0.02174 C 0.08993 -0.02359 0.09097 -0.0259 0.09253 -0.02706 C 0.09739 -0.03053 0.10573 -0.03122 0.11076 -0.03215 C 0.13524 -0.037 0.11962 -0.03469 0.14201 -0.03723 C 0.1493 -0.0407 0.15503 -0.04533 0.16146 -0.05111 C 0.16406 -0.05342 0.16927 -0.05805 0.16927 -0.05805 C 0.16788 -0.0592 0.16684 -0.06175 0.16528 -0.06152 C 0.16354 -0.06105 0.16284 -0.05805 0.16146 -0.05643 C 0.15816 -0.05296 0.15729 -0.05296 0.15364 -0.05111 C 0.15486 -0.05042 0.16059 -0.04602 0.16267 -0.04602 C 0.16493 -0.04602 0.16927 -0.04764 0.16927 -0.04764 " pathEditMode="relative" ptsTypes="fffffffffffffA">
                                      <p:cBhvr>
                                        <p:cTn id="3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Город 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Устного ответа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s4.mm.bing.net/th?id=H.4799159031367543&amp;w=228&amp;h=145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78608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ts2.mm.bing.net/th?id=H.4963862446278809&amp;w=244&amp;h=155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42852"/>
            <a:ext cx="2928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3.mm.bing.net/th?id=H.4586579616533098&amp;w=185&amp;h=148&amp;c=7&amp;rs=1&amp;pid=1.7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71942"/>
            <a:ext cx="261938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4.mm.bing.net/th?id=H.4699215144356579&amp;w=250&amp;h=155&amp;c=7&amp;rs=1&amp;pid=1.7">
            <a:hlinkClick r:id="rId2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3857628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1.mm.bing.net/th?id=H.4963862446278808&amp;w=191&amp;h=145&amp;c=7&amp;rs=1&amp;pid=1.7">
            <a:hlinkClick r:id="rId2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4071942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Дарит бабушка-лисица трём внучатам рукавицы.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вам на зиму, внуки, рукавичек по две штуки.  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Берегите, не теряйте! Сколько всех пересчитайте!</a:t>
            </a:r>
          </a:p>
          <a:p>
            <a:pPr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4     8     10     12     6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endParaRPr lang="ru-RU" dirty="0"/>
          </a:p>
        </p:txBody>
      </p:sp>
      <p:pic>
        <p:nvPicPr>
          <p:cNvPr id="4" name="Рисунок 3" descr="http://ts1.mm.bing.net/th?id=H.4514501527736004&amp;w=183&amp;h=149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000504"/>
            <a:ext cx="281464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1.mm.bing.net/th?id=H.4585866663626892&amp;w=126&amp;h=155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929066"/>
            <a:ext cx="228601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3.mm.bing.net/th?id=H.4889512268401178&amp;w=196&amp;h=150&amp;c=7&amp;rs=1&amp;pid=1.7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071942"/>
            <a:ext cx="236696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4" y="785794"/>
            <a:ext cx="8729666" cy="578647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Как-то раз в лесу густом                                                              Ёж построил себе дом.                                                 Пригласил лесных зверей.                             Сосчитайте их скорей:                                                    6 зайчат, 6 лисят,                                                               6 весёлых медвежат,                                            6 бельчат, 6 бобров.                                                                             У кого ответ готов?</a:t>
            </a:r>
          </a:p>
          <a:p>
            <a:pPr>
              <a:buNone/>
            </a:pPr>
            <a:r>
              <a:rPr lang="ru-RU" sz="9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24  36  30  48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http://ts1.mm.bing.net/th?id=H.5028733621700920&amp;w=149&amp;h=155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298" y="0"/>
            <a:ext cx="207170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4.mm.bing.net/th?id=H.4783920479472159&amp;w=121&amp;h=143&amp;c=7&amp;rs=1&amp;pid=1.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000636"/>
            <a:ext cx="11525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1.mm.bing.net/th?id=H.4903329180024892&amp;w=123&amp;h=149&amp;c=7&amp;rs=1&amp;pid=1.7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4214818"/>
            <a:ext cx="1171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4.explicit.bing.net/th?id=H.4542234122193703&amp;w=111&amp;h=130&amp;c=7&amp;rs=1&amp;pid=1.7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6644" y="3429000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1.mm.bing.net/th?id=H.4688293065589088&amp;w=214&amp;h=128&amp;c=7&amp;rs=1&amp;pid=1.7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72264" y="5357826"/>
            <a:ext cx="1785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s3.mm.bing.net/th?id=H.4532939814012810&amp;w=157&amp;h=155&amp;c=7&amp;rs=1&amp;pid=1.7">
            <a:hlinkClick r:id="rId12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0" y="3714752"/>
            <a:ext cx="14954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4668839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Три бельчонка маму-белку ждали около дупла.                         Им на завтрак мама-белка 9 шишек принесла.              Разделила на троих. Сколько каждому из них?</a:t>
            </a:r>
          </a:p>
          <a:p>
            <a:pPr>
              <a:buNone/>
            </a:pPr>
            <a:endParaRPr lang="ru-RU" sz="7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500" b="1" dirty="0" smtClean="0">
                <a:latin typeface="Times New Roman" pitchFamily="18" charset="0"/>
                <a:cs typeface="Times New Roman" pitchFamily="18" charset="0"/>
              </a:rPr>
              <a:t>     12    27    3    6</a:t>
            </a:r>
          </a:p>
          <a:p>
            <a:pPr>
              <a:buNone/>
            </a:pPr>
            <a:r>
              <a:rPr lang="ru-RU" sz="165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ts4.mm.bing.net/th?id=H.4582039883481587&amp;w=127&amp;h=144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214950"/>
            <a:ext cx="12096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3.mm.bing.net/th?id=H.4964047090092762&amp;w=193&amp;h=152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143512"/>
            <a:ext cx="1838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3.mm.bing.net/th?id=H.4964047090092762&amp;w=193&amp;h=152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286388"/>
            <a:ext cx="1838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4.mm.bing.net/th?id=H.4582039883481587&amp;w=127&amp;h=144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286388"/>
            <a:ext cx="12096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s3.mm.bing.net/th?id=H.4964047090092762&amp;w=193&amp;h=152&amp;c=7&amp;rs=1&amp;pid=1.7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286388"/>
            <a:ext cx="1838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s2.mm.bing.net/th?id=H.4685643080796205&amp;w=203&amp;h=150&amp;c=7&amp;rs=1&amp;pid=1.7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56" y="2071678"/>
            <a:ext cx="271464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пригорке возле ёлок Ёжик яблоки считал.         Семь под ёлкой, семь за ёлкой, семь в мешке за тем пригорком, семь в избе на третьей полке,   семь под лавкою в саду.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яблок, как понять?                                  Ёж не может разобрать.</a:t>
            </a:r>
          </a:p>
          <a:p>
            <a:pPr marL="1143000" indent="-1143000" algn="ctr">
              <a:buAutoNum type="arabicPlain" startAt="35"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33    28   </a:t>
            </a:r>
          </a:p>
          <a:p>
            <a:pPr marL="1143000" indent="-1143000" algn="ctr">
              <a:buAutoNum type="arabicPlain" startAt="35"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21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ts4.mm.bing.net/th?id=H.4996083264915543&amp;w=151&amp;h=153&amp;c=7&amp;rs=1&amp;pid=1.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3248"/>
            <a:ext cx="221454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3.mm.bing.net/th?id=H.4567918008862718&amp;w=158&amp;h=155&amp;c=7&amp;rs=1&amp;pid=1.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643446"/>
            <a:ext cx="15049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2.mm.bing.net/th?id=H.4978834667078401&amp;w=119&amp;h=155&amp;c=7&amp;rs=1&amp;pid=1.7">
            <a:hlinkClick r:id="rId4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5272" y="4786322"/>
            <a:ext cx="120491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s3.mm.bing.net/th?id=H.4887424910164898&amp;w=138&amp;h=150&amp;c=7&amp;rs=1&amp;pid=1.7">
            <a:hlinkClick r:id="rId4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3071810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631</Words>
  <Application>Microsoft Office PowerPoint</Application>
  <PresentationFormat>Экран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 Математика   УМК «Школа «2100» Авторы: Демидова Т.Е., Козлова С.А., Тонких А.П.  2 класс  Тема: «Умножение и деление» </vt:lpstr>
      <vt:lpstr>Цели:</vt:lpstr>
      <vt:lpstr> </vt:lpstr>
      <vt:lpstr>Слайд 4</vt:lpstr>
      <vt:lpstr>  Город  Устного ответа</vt:lpstr>
      <vt:lpstr>Найди правильный ответ.</vt:lpstr>
      <vt:lpstr>Найди правильный ответ.</vt:lpstr>
      <vt:lpstr>Найди правильный ответ.</vt:lpstr>
      <vt:lpstr>Найди правильный ответ.</vt:lpstr>
      <vt:lpstr>Найди правильный ответ.</vt:lpstr>
      <vt:lpstr>Улица                                Пропущенных чисел </vt:lpstr>
      <vt:lpstr>Стр. 20, № 1</vt:lpstr>
      <vt:lpstr>Болото                Уравнений </vt:lpstr>
      <vt:lpstr>Стр. 20, № 3 ( 1, 3, 4 )</vt:lpstr>
      <vt:lpstr>   Дремучий                                                          Лес задач </vt:lpstr>
      <vt:lpstr>Слайд 16</vt:lpstr>
      <vt:lpstr> Поляна  Выражения</vt:lpstr>
      <vt:lpstr> Стр. 20, № 4 ( 3 )  </vt:lpstr>
      <vt:lpstr>Математический ковёр</vt:lpstr>
      <vt:lpstr>Раскрась математический ковёр. </vt:lpstr>
      <vt:lpstr>  </vt:lpstr>
      <vt:lpstr>Страна «МАТЕМАТИКА»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гимназия2</dc:creator>
  <cp:lastModifiedBy>гимназия2</cp:lastModifiedBy>
  <cp:revision>74</cp:revision>
  <dcterms:created xsi:type="dcterms:W3CDTF">2014-01-31T07:23:52Z</dcterms:created>
  <dcterms:modified xsi:type="dcterms:W3CDTF">2014-04-07T06:34:20Z</dcterms:modified>
</cp:coreProperties>
</file>