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57" r:id="rId3"/>
    <p:sldId id="269" r:id="rId4"/>
    <p:sldId id="258" r:id="rId5"/>
    <p:sldId id="270" r:id="rId6"/>
    <p:sldId id="271" r:id="rId7"/>
    <p:sldId id="273" r:id="rId8"/>
    <p:sldId id="259" r:id="rId9"/>
    <p:sldId id="272" r:id="rId10"/>
    <p:sldId id="260" r:id="rId11"/>
    <p:sldId id="261" r:id="rId12"/>
    <p:sldId id="262" r:id="rId13"/>
    <p:sldId id="263" r:id="rId14"/>
    <p:sldId id="264" r:id="rId15"/>
    <p:sldId id="265" r:id="rId16"/>
    <p:sldId id="266" r:id="rId17"/>
    <p:sldId id="267" r:id="rId18"/>
    <p:sldId id="268"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9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B4C71EC6-210F-42DE-9C53-41977AD35B3D}" type="datetimeFigureOut">
              <a:rPr lang="ru-RU" smtClean="0"/>
              <a:t>06.05.2011</a:t>
            </a:fld>
            <a:endParaRPr lang="ru-RU"/>
          </a:p>
        </p:txBody>
      </p:sp>
      <p:sp>
        <p:nvSpPr>
          <p:cNvPr id="16" name="Номер слайда 15"/>
          <p:cNvSpPr>
            <a:spLocks noGrp="1"/>
          </p:cNvSpPr>
          <p:nvPr>
            <p:ph type="sldNum" sz="quarter" idx="11"/>
          </p:nvPr>
        </p:nvSpPr>
        <p:spPr/>
        <p:txBody>
          <a:bodyPr/>
          <a:lstStyle/>
          <a:p>
            <a:fld id="{B19B0651-EE4F-4900-A07F-96A6BFA9D0F0}" type="slidenum">
              <a:rPr lang="ru-RU" smtClean="0"/>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06.05.2011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06.05.2011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B4C71EC6-210F-42DE-9C53-41977AD35B3D}" type="datetimeFigureOut">
              <a:rPr lang="ru-RU" smtClean="0"/>
              <a:t>06.05.2011</a:t>
            </a:fld>
            <a:endParaRPr lang="ru-RU"/>
          </a:p>
        </p:txBody>
      </p:sp>
      <p:sp>
        <p:nvSpPr>
          <p:cNvPr id="15" name="Номер слайда 14"/>
          <p:cNvSpPr>
            <a:spLocks noGrp="1"/>
          </p:cNvSpPr>
          <p:nvPr>
            <p:ph type="sldNum" sz="quarter" idx="15"/>
          </p:nvPr>
        </p:nvSpPr>
        <p:spPr/>
        <p:txBody>
          <a:bodyPr/>
          <a:lstStyle>
            <a:lvl1pPr algn="ctr">
              <a:defRPr/>
            </a:lvl1pPr>
          </a:lstStyle>
          <a:p>
            <a:fld id="{B19B0651-EE4F-4900-A07F-96A6BFA9D0F0}" type="slidenum">
              <a:rPr lang="ru-RU" smtClean="0"/>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B4C71EC6-210F-42DE-9C53-41977AD35B3D}" type="datetimeFigureOut">
              <a:rPr lang="ru-RU" smtClean="0"/>
              <a:t>06.05.2011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B4C71EC6-210F-42DE-9C53-41977AD35B3D}" type="datetimeFigureOut">
              <a:rPr lang="ru-RU" smtClean="0"/>
              <a:t>06.05.2011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Объект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B4C71EC6-210F-42DE-9C53-41977AD35B3D}" type="datetimeFigureOut">
              <a:rPr lang="ru-RU" smtClean="0"/>
              <a:t>06.05.2011</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Объект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4C71EC6-210F-42DE-9C53-41977AD35B3D}" type="datetimeFigureOut">
              <a:rPr lang="ru-RU" smtClean="0"/>
              <a:t>06.05.2011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06.05.2011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B4C71EC6-210F-42DE-9C53-41977AD35B3D}" type="datetimeFigureOut">
              <a:rPr lang="ru-RU" smtClean="0"/>
              <a:t>06.05.2011</a:t>
            </a:fld>
            <a:endParaRPr lang="ru-RU"/>
          </a:p>
        </p:txBody>
      </p:sp>
      <p:sp>
        <p:nvSpPr>
          <p:cNvPr id="9" name="Номер слайда 8"/>
          <p:cNvSpPr>
            <a:spLocks noGrp="1"/>
          </p:cNvSpPr>
          <p:nvPr>
            <p:ph type="sldNum" sz="quarter" idx="15"/>
          </p:nvPr>
        </p:nvSpPr>
        <p:spPr/>
        <p:txBody>
          <a:bodyPr/>
          <a:lstStyle/>
          <a:p>
            <a:fld id="{B19B0651-EE4F-4900-A07F-96A6BFA9D0F0}" type="slidenum">
              <a:rPr lang="ru-RU" smtClean="0"/>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B4C71EC6-210F-42DE-9C53-41977AD35B3D}" type="datetimeFigureOut">
              <a:rPr lang="ru-RU" smtClean="0"/>
              <a:t>06.05.2011</a:t>
            </a:fld>
            <a:endParaRPr lang="ru-RU"/>
          </a:p>
        </p:txBody>
      </p:sp>
      <p:sp>
        <p:nvSpPr>
          <p:cNvPr id="9" name="Номер слайда 8"/>
          <p:cNvSpPr>
            <a:spLocks noGrp="1"/>
          </p:cNvSpPr>
          <p:nvPr>
            <p:ph type="sldNum" sz="quarter" idx="11"/>
          </p:nvPr>
        </p:nvSpPr>
        <p:spPr/>
        <p:txBody>
          <a:bodyPr/>
          <a:lstStyle/>
          <a:p>
            <a:fld id="{B19B0651-EE4F-4900-A07F-96A6BFA9D0F0}" type="slidenum">
              <a:rPr lang="ru-RU" smtClean="0"/>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4C71EC6-210F-42DE-9C53-41977AD35B3D}" type="datetimeFigureOut">
              <a:rPr lang="ru-RU" smtClean="0"/>
              <a:t>06.05.2011</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19B0651-EE4F-4900-A07F-96A6BFA9D0F0}" type="slidenum">
              <a:rPr lang="ru-RU" smtClean="0"/>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483768" y="3699804"/>
            <a:ext cx="4680520" cy="1143000"/>
          </a:xfrm>
        </p:spPr>
        <p:txBody>
          <a:bodyPr/>
          <a:lstStyle/>
          <a:p>
            <a:endParaRPr lang="ru-RU" dirty="0"/>
          </a:p>
        </p:txBody>
      </p:sp>
      <p:sp>
        <p:nvSpPr>
          <p:cNvPr id="2" name="Заголовок 1"/>
          <p:cNvSpPr>
            <a:spLocks noGrp="1"/>
          </p:cNvSpPr>
          <p:nvPr>
            <p:ph type="ctrTitle"/>
          </p:nvPr>
        </p:nvSpPr>
        <p:spPr>
          <a:xfrm>
            <a:off x="457200" y="404664"/>
            <a:ext cx="8291264" cy="2232248"/>
          </a:xfrm>
        </p:spPr>
        <p:txBody>
          <a:bodyPr/>
          <a:lstStyle/>
          <a:p>
            <a:r>
              <a:rPr lang="ru-RU" sz="6600" b="1" dirty="0" smtClean="0"/>
              <a:t>«Твоих оград узор чугунный…»</a:t>
            </a:r>
            <a:endParaRPr lang="ru-RU" sz="66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708920"/>
            <a:ext cx="8208912"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052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nodePh="1">
                                  <p:stCondLst>
                                    <p:cond delay="0"/>
                                  </p:stCondLst>
                                  <p:endCondLst>
                                    <p:cond evt="begin" delay="0">
                                      <p:tn val="11"/>
                                    </p:cond>
                                  </p:end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335088" cy="1066800"/>
          </a:xfrm>
        </p:spPr>
        <p:txBody>
          <a:bodyPr>
            <a:noAutofit/>
          </a:bodyPr>
          <a:lstStyle/>
          <a:p>
            <a:pPr algn="ctr"/>
            <a:r>
              <a:rPr lang="ru-RU" sz="2800" dirty="0" smtClean="0"/>
              <a:t>Ограда набережной Мойки</a:t>
            </a:r>
            <a:endParaRPr lang="ru-RU" sz="2800" dirty="0"/>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lstStyle/>
          <a:p>
            <a:endParaRPr lang="ru-RU"/>
          </a:p>
        </p:txBody>
      </p:sp>
    </p:spTree>
    <p:extLst>
      <p:ext uri="{BB962C8B-B14F-4D97-AF65-F5344CB8AC3E}">
        <p14:creationId xmlns:p14="http://schemas.microsoft.com/office/powerpoint/2010/main" val="517291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407096" cy="1066800"/>
          </a:xfrm>
        </p:spPr>
        <p:txBody>
          <a:bodyPr>
            <a:noAutofit/>
          </a:bodyPr>
          <a:lstStyle/>
          <a:p>
            <a:pPr algn="ctr"/>
            <a:r>
              <a:rPr lang="ru-RU" sz="2800" dirty="0" smtClean="0"/>
              <a:t>Ограда набережной Фонтанки</a:t>
            </a:r>
            <a:endParaRPr lang="ru-RU" sz="2800" dirty="0"/>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lstStyle/>
          <a:p>
            <a:endParaRPr lang="ru-RU"/>
          </a:p>
        </p:txBody>
      </p:sp>
    </p:spTree>
    <p:extLst>
      <p:ext uri="{BB962C8B-B14F-4D97-AF65-F5344CB8AC3E}">
        <p14:creationId xmlns:p14="http://schemas.microsoft.com/office/powerpoint/2010/main" val="85438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16216" y="457200"/>
            <a:ext cx="2520280" cy="1243608"/>
          </a:xfrm>
        </p:spPr>
        <p:txBody>
          <a:bodyPr>
            <a:noAutofit/>
          </a:bodyPr>
          <a:lstStyle/>
          <a:p>
            <a:pPr algn="ctr"/>
            <a:r>
              <a:rPr lang="ru-RU" sz="2400" dirty="0" smtClean="0"/>
              <a:t>Ограда набережной канала Грибоедова</a:t>
            </a:r>
            <a:endParaRPr lang="ru-RU" sz="2400" dirty="0"/>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lstStyle/>
          <a:p>
            <a:endParaRPr lang="ru-RU" dirty="0"/>
          </a:p>
        </p:txBody>
      </p:sp>
    </p:spTree>
    <p:extLst>
      <p:ext uri="{BB962C8B-B14F-4D97-AF65-F5344CB8AC3E}">
        <p14:creationId xmlns:p14="http://schemas.microsoft.com/office/powerpoint/2010/main" val="27049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44208" y="260648"/>
            <a:ext cx="2592288" cy="2016224"/>
          </a:xfrm>
        </p:spPr>
        <p:txBody>
          <a:bodyPr>
            <a:noAutofit/>
          </a:bodyPr>
          <a:lstStyle/>
          <a:p>
            <a:pPr algn="ctr"/>
            <a:r>
              <a:rPr lang="ru-RU" sz="2000" dirty="0" smtClean="0"/>
              <a:t>Фонарь </a:t>
            </a:r>
            <a:r>
              <a:rPr lang="ru-RU" sz="2000" dirty="0" err="1" smtClean="0"/>
              <a:t>Иоанновского</a:t>
            </a:r>
            <a:r>
              <a:rPr lang="ru-RU" sz="2000" dirty="0" smtClean="0"/>
              <a:t> моста через </a:t>
            </a:r>
            <a:r>
              <a:rPr lang="ru-RU" sz="2000" dirty="0" err="1" smtClean="0"/>
              <a:t>Кронверский</a:t>
            </a:r>
            <a:r>
              <a:rPr lang="ru-RU" sz="2000" dirty="0" smtClean="0"/>
              <a:t> проток</a:t>
            </a:r>
            <a:endParaRPr lang="ru-RU" sz="2000" dirty="0"/>
          </a:p>
        </p:txBody>
      </p:sp>
      <p:sp>
        <p:nvSpPr>
          <p:cNvPr id="3" name="Рисунок 2"/>
          <p:cNvSpPr>
            <a:spLocks noGrp="1"/>
          </p:cNvSpPr>
          <p:nvPr>
            <p:ph type="pic" idx="1"/>
          </p:nvPr>
        </p:nvSpPr>
        <p:spPr/>
      </p:sp>
      <p:sp>
        <p:nvSpPr>
          <p:cNvPr id="4" name="Текст 3"/>
          <p:cNvSpPr>
            <a:spLocks noGrp="1"/>
          </p:cNvSpPr>
          <p:nvPr>
            <p:ph type="body" sz="half" idx="2"/>
          </p:nvPr>
        </p:nvSpPr>
        <p:spPr>
          <a:xfrm>
            <a:off x="6629400" y="2204864"/>
            <a:ext cx="2057400" cy="3814936"/>
          </a:xfrm>
        </p:spPr>
        <p:txBody>
          <a:bodyPr/>
          <a:lstStyle/>
          <a:p>
            <a:endParaRPr lang="ru-RU" dirty="0"/>
          </a:p>
        </p:txBody>
      </p:sp>
    </p:spTree>
    <p:extLst>
      <p:ext uri="{BB962C8B-B14F-4D97-AF65-F5344CB8AC3E}">
        <p14:creationId xmlns:p14="http://schemas.microsoft.com/office/powerpoint/2010/main" val="178699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72200" y="457200"/>
            <a:ext cx="2592288" cy="1066800"/>
          </a:xfrm>
        </p:spPr>
        <p:txBody>
          <a:bodyPr>
            <a:noAutofit/>
          </a:bodyPr>
          <a:lstStyle/>
          <a:p>
            <a:pPr algn="ctr"/>
            <a:r>
              <a:rPr lang="ru-RU" sz="2400" dirty="0" smtClean="0"/>
              <a:t>Фонарь моста Пестеля через Фонтанку</a:t>
            </a:r>
            <a:endParaRPr lang="ru-RU" sz="2400" dirty="0"/>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lstStyle/>
          <a:p>
            <a:endParaRPr lang="ru-RU" dirty="0"/>
          </a:p>
        </p:txBody>
      </p:sp>
    </p:spTree>
    <p:extLst>
      <p:ext uri="{BB962C8B-B14F-4D97-AF65-F5344CB8AC3E}">
        <p14:creationId xmlns:p14="http://schemas.microsoft.com/office/powerpoint/2010/main" val="565713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0192" y="457200"/>
            <a:ext cx="2664296" cy="1066800"/>
          </a:xfrm>
        </p:spPr>
        <p:txBody>
          <a:bodyPr>
            <a:noAutofit/>
          </a:bodyPr>
          <a:lstStyle/>
          <a:p>
            <a:pPr algn="ctr"/>
            <a:r>
              <a:rPr lang="ru-RU" sz="2400" dirty="0" smtClean="0"/>
              <a:t>Фонарь Красного моста через Мойку</a:t>
            </a:r>
            <a:endParaRPr lang="ru-RU" sz="2400" dirty="0"/>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lstStyle/>
          <a:p>
            <a:endParaRPr lang="ru-RU" dirty="0"/>
          </a:p>
        </p:txBody>
      </p:sp>
    </p:spTree>
    <p:extLst>
      <p:ext uri="{BB962C8B-B14F-4D97-AF65-F5344CB8AC3E}">
        <p14:creationId xmlns:p14="http://schemas.microsoft.com/office/powerpoint/2010/main" val="192134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0192" y="457200"/>
            <a:ext cx="2592288" cy="1066800"/>
          </a:xfrm>
        </p:spPr>
        <p:txBody>
          <a:bodyPr>
            <a:noAutofit/>
          </a:bodyPr>
          <a:lstStyle/>
          <a:p>
            <a:pPr algn="ctr"/>
            <a:r>
              <a:rPr lang="ru-RU" sz="2000" dirty="0" smtClean="0"/>
              <a:t>Решётка на  мосту Лейтенанта Шмидта</a:t>
            </a:r>
            <a:endParaRPr lang="ru-RU" sz="2000" dirty="0"/>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lstStyle/>
          <a:p>
            <a:endParaRPr lang="ru-RU" dirty="0"/>
          </a:p>
        </p:txBody>
      </p:sp>
    </p:spTree>
    <p:extLst>
      <p:ext uri="{BB962C8B-B14F-4D97-AF65-F5344CB8AC3E}">
        <p14:creationId xmlns:p14="http://schemas.microsoft.com/office/powerpoint/2010/main" val="348191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60232" y="476672"/>
            <a:ext cx="2242592" cy="1066800"/>
          </a:xfrm>
        </p:spPr>
        <p:txBody>
          <a:bodyPr>
            <a:noAutofit/>
          </a:bodyPr>
          <a:lstStyle/>
          <a:p>
            <a:pPr algn="ctr"/>
            <a:r>
              <a:rPr lang="ru-RU" sz="2400" dirty="0" smtClean="0"/>
              <a:t>Решётка на </a:t>
            </a:r>
            <a:r>
              <a:rPr lang="ru-RU" sz="2400" dirty="0" err="1" smtClean="0"/>
              <a:t>Аничковом</a:t>
            </a:r>
            <a:r>
              <a:rPr lang="ru-RU" sz="2400" dirty="0" smtClean="0"/>
              <a:t> мосту</a:t>
            </a:r>
            <a:endParaRPr lang="ru-RU" sz="2400" dirty="0"/>
          </a:p>
        </p:txBody>
      </p:sp>
      <p:sp>
        <p:nvSpPr>
          <p:cNvPr id="3" name="Рисунок 2"/>
          <p:cNvSpPr>
            <a:spLocks noGrp="1"/>
          </p:cNvSpPr>
          <p:nvPr>
            <p:ph type="pic" idx="1"/>
          </p:nvPr>
        </p:nvSpPr>
        <p:spPr>
          <a:xfrm>
            <a:off x="323528" y="404664"/>
            <a:ext cx="6019800" cy="5562600"/>
          </a:xfrm>
        </p:spPr>
      </p:sp>
      <p:sp>
        <p:nvSpPr>
          <p:cNvPr id="4" name="Текст 3"/>
          <p:cNvSpPr>
            <a:spLocks noGrp="1"/>
          </p:cNvSpPr>
          <p:nvPr>
            <p:ph type="body" sz="half" idx="2"/>
          </p:nvPr>
        </p:nvSpPr>
        <p:spPr/>
        <p:txBody>
          <a:bodyPr/>
          <a:lstStyle/>
          <a:p>
            <a:endParaRPr lang="ru-RU" dirty="0"/>
          </a:p>
        </p:txBody>
      </p:sp>
    </p:spTree>
    <p:extLst>
      <p:ext uri="{BB962C8B-B14F-4D97-AF65-F5344CB8AC3E}">
        <p14:creationId xmlns:p14="http://schemas.microsoft.com/office/powerpoint/2010/main" val="2629539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400" dirty="0" smtClean="0"/>
              <a:t>Решётка Литейного моста</a:t>
            </a:r>
            <a:endParaRPr lang="ru-RU" sz="2400" dirty="0"/>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lstStyle/>
          <a:p>
            <a:endParaRPr lang="ru-RU"/>
          </a:p>
        </p:txBody>
      </p:sp>
    </p:spTree>
    <p:extLst>
      <p:ext uri="{BB962C8B-B14F-4D97-AF65-F5344CB8AC3E}">
        <p14:creationId xmlns:p14="http://schemas.microsoft.com/office/powerpoint/2010/main" val="11072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6444208" y="457200"/>
            <a:ext cx="2592288" cy="1066800"/>
          </a:xfrm>
        </p:spPr>
        <p:txBody>
          <a:bodyPr>
            <a:noAutofit/>
          </a:bodyPr>
          <a:lstStyle/>
          <a:p>
            <a:pPr algn="ctr"/>
            <a:r>
              <a:rPr lang="ru-RU" sz="2400" dirty="0" smtClean="0"/>
              <a:t>Решётка Михайловского сада</a:t>
            </a:r>
            <a:endParaRPr lang="ru-RU" sz="2400" dirty="0"/>
          </a:p>
        </p:txBody>
      </p:sp>
      <p:sp>
        <p:nvSpPr>
          <p:cNvPr id="8" name="Рисунок 7"/>
          <p:cNvSpPr>
            <a:spLocks noGrp="1"/>
          </p:cNvSpPr>
          <p:nvPr>
            <p:ph type="pic" idx="1"/>
          </p:nvPr>
        </p:nvSpPr>
        <p:spPr/>
      </p:sp>
      <p:sp>
        <p:nvSpPr>
          <p:cNvPr id="9" name="Текст 8"/>
          <p:cNvSpPr>
            <a:spLocks noGrp="1"/>
          </p:cNvSpPr>
          <p:nvPr>
            <p:ph type="body" sz="half" idx="2"/>
          </p:nvPr>
        </p:nvSpPr>
        <p:spPr>
          <a:xfrm>
            <a:off x="6444208" y="1600200"/>
            <a:ext cx="2242592" cy="4419600"/>
          </a:xfrm>
        </p:spPr>
        <p:txBody>
          <a:bodyPr>
            <a:normAutofit fontScale="85000" lnSpcReduction="10000"/>
          </a:bodyPr>
          <a:lstStyle/>
          <a:p>
            <a:r>
              <a:rPr lang="ru-RU" dirty="0"/>
              <a:t>Чугунная решетка, отлитая по рисунку Карла Росси на Александровском чугунолитейном заводе, ограждает гранитную террасу-пристань перед павильоном. В 50-е годы XX века это решетка была отреставрирована, также низкой подпорной стенкой, облицованной гранитом, были укреплены берега реки Мойки вдоль Михайловского сада.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620688"/>
            <a:ext cx="5904656" cy="523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527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23528" y="260648"/>
            <a:ext cx="8640960" cy="6463308"/>
          </a:xfrm>
          <a:prstGeom prst="rect">
            <a:avLst/>
          </a:prstGeom>
        </p:spPr>
        <p:txBody>
          <a:bodyPr wrap="square">
            <a:spAutoFit/>
          </a:bodyPr>
          <a:lstStyle/>
          <a:p>
            <a:r>
              <a:rPr lang="ru-RU" dirty="0"/>
              <a:t>Территория современного Михайловского сада до основания Санкт-Петербурга входила в состав охотничьих угодий шведского феодала. В 1712 году Петром I эта земля была отдана под устройство резиденции его жены, императрицы Екатерины. На том месте, где сейчас находится павильон Росси, был построен небольшой деревянный дворец, названный «Золотыми хоромами». При дворце был разбит сад, который простирался между реками Кривушей и Ериком (каналом Грибоедова и Фонтанкой) почти до Большой </a:t>
            </a:r>
            <a:r>
              <a:rPr lang="ru-RU" dirty="0" err="1"/>
              <a:t>першпективы</a:t>
            </a:r>
            <a:r>
              <a:rPr lang="ru-RU" dirty="0"/>
              <a:t> (Невского проспекта). Сад именовался Царицыным, или садом Её Величества, но окончательно за садом закрепилось название Третий Летний сад. </a:t>
            </a:r>
            <a:br>
              <a:rPr lang="ru-RU" dirty="0"/>
            </a:br>
            <a:r>
              <a:rPr lang="ru-RU" dirty="0"/>
              <a:t>24 июня 1741 года на месте, где сейчас находится Михайловский замок, Ф.Б. Растрелли начал строить Летный дворец. В 1745 году в нём поселилась императрица Елизавета Петровна. Территория сада была перепланирована. По построенному в 1817-1825 гг. Михайловскому дворцу бывший Третий Летний сад получил новое имя — Михайловский сад. </a:t>
            </a:r>
            <a:br>
              <a:rPr lang="ru-RU" dirty="0"/>
            </a:br>
            <a:r>
              <a:rPr lang="ru-RU" dirty="0"/>
              <a:t/>
            </a:r>
            <a:br>
              <a:rPr lang="ru-RU" dirty="0"/>
            </a:br>
            <a:r>
              <a:rPr lang="ru-RU" dirty="0"/>
              <a:t>1 марта 1881 года на набережной Екатерининского канала напротив Михайловского сада был смертельно ранен император Александр II участниками организации «Народная воля». В память об этом трагическом событии здесь в 1883–1907 годах был построен собор Воскресения Христова, более известный как «Спас-на-крови». От Михайловского сада собор оградили художественной решёткой стиля модерн по проекту архитектора А.А. </a:t>
            </a:r>
            <a:r>
              <a:rPr lang="ru-RU" dirty="0" err="1"/>
              <a:t>Парланда</a:t>
            </a:r>
            <a:r>
              <a:rPr lang="ru-RU" dirty="0"/>
              <a:t>. Полукруглая ограда, исполненная в 1903-1907 гг. на предприятии К. </a:t>
            </a:r>
            <a:r>
              <a:rPr lang="ru-RU" dirty="0" err="1"/>
              <a:t>Винклера</a:t>
            </a:r>
            <a:r>
              <a:rPr lang="ru-RU" dirty="0"/>
              <a:t> одна из самых красивых в Санкт-Петербурге.</a:t>
            </a:r>
          </a:p>
        </p:txBody>
      </p:sp>
    </p:spTree>
    <p:extLst>
      <p:ext uri="{BB962C8B-B14F-4D97-AF65-F5344CB8AC3E}">
        <p14:creationId xmlns:p14="http://schemas.microsoft.com/office/powerpoint/2010/main" val="23945244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263080" cy="1066800"/>
          </a:xfrm>
        </p:spPr>
        <p:txBody>
          <a:bodyPr>
            <a:noAutofit/>
          </a:bodyPr>
          <a:lstStyle/>
          <a:p>
            <a:pPr algn="ctr"/>
            <a:r>
              <a:rPr lang="ru-RU" sz="2800" dirty="0" smtClean="0"/>
              <a:t>Решётка Казанского Собора</a:t>
            </a:r>
            <a:endParaRPr lang="ru-RU" sz="2800" dirty="0"/>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lstStyle/>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04664"/>
            <a:ext cx="5976664" cy="5881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53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23528" y="188640"/>
            <a:ext cx="8496944" cy="6340197"/>
          </a:xfrm>
          <a:prstGeom prst="rect">
            <a:avLst/>
          </a:prstGeom>
        </p:spPr>
        <p:txBody>
          <a:bodyPr wrap="square">
            <a:spAutoFit/>
          </a:bodyPr>
          <a:lstStyle/>
          <a:p>
            <a:r>
              <a:rPr lang="ru-RU" sz="1400" dirty="0" smtClean="0"/>
              <a:t>Решетка</a:t>
            </a:r>
            <a:r>
              <a:rPr lang="ru-RU" sz="1400" dirty="0"/>
              <a:t>, ограждающая полукругом сквер напротив западного фасада Казанского собора, входит в его ансамбль. Это выдающееся произведение искусства создано архитектором А.Н. Воронихиным в 1811-1812 гг., когда художественное литье из чугуна достигло в России своего расцвета. Жалко, что решетка стоит в стороне, и не каждый обращает на нее внимание. Отдыхающие в сквере перед собором у фонтана и не знают, что находятся рядом с шедевром декоративного искусства. Между массивными фигурными столбами с каннелюрами расположен орнамент в виде ромба с рисунком, похожим на тончайшее кружевное полотно. Две половинки такого же рисунка расположены по бокам столба. Очень красив фриз, несущий в себе элементы растительного орнамента. Пожалуй, в целом мире нет решетки, которая сочетала бы в себе тончайшую изысканность и филигранную четкость с чистотой строго классического стиля. </a:t>
            </a:r>
            <a:br>
              <a:rPr lang="ru-RU" sz="1400" dirty="0"/>
            </a:br>
            <a:r>
              <a:rPr lang="ru-RU" sz="1400" dirty="0"/>
              <a:t>Все сооружение монументальностью и четкостью линий перекликается с колоннадами Казанского собора. </a:t>
            </a:r>
            <a:br>
              <a:rPr lang="ru-RU" sz="1400" dirty="0"/>
            </a:br>
            <a:r>
              <a:rPr lang="ru-RU" sz="1400" dirty="0"/>
              <a:t/>
            </a:r>
            <a:br>
              <a:rPr lang="ru-RU" sz="1400" dirty="0"/>
            </a:br>
            <a:r>
              <a:rPr lang="ru-RU" sz="1400" dirty="0"/>
              <a:t>В сентябре 1733 года на Невском проспекте была заложена каменная придворная церковь Рождества Пресвятой Богородицы в стиле барокко, с деревянным куполом и колокольней над входом. </a:t>
            </a:r>
            <a:br>
              <a:rPr lang="ru-RU" sz="1400" dirty="0"/>
            </a:br>
            <a:r>
              <a:rPr lang="ru-RU" sz="1400" dirty="0"/>
              <a:t>В храм был перенесён чтимый образ Казанской иконы Божией Матери- чудотворный, обретённый в конце XVI века. </a:t>
            </a:r>
            <a:br>
              <a:rPr lang="ru-RU" sz="1400" dirty="0"/>
            </a:br>
            <a:r>
              <a:rPr lang="ru-RU" sz="1400" dirty="0"/>
              <a:t>После пожара в Казани в 1579, уничтожившего часть города, девятилетней Матроне Онучиной явилась во сне Богородица, велевшая откопать Её икону на пепелище. В указанном месте на глубине около метра действительно была найдена икона. </a:t>
            </a:r>
            <a:br>
              <a:rPr lang="ru-RU" sz="1400" dirty="0"/>
            </a:br>
            <a:r>
              <a:rPr lang="ru-RU" sz="1400" dirty="0"/>
              <a:t>День явления Казанской иконы — 8 июля по юлианскому календарю — ныне общецерковный праздник в Русской Церкви. На месте явления иконы в Казани был построен Богородицкий девичий монастырь, первой монахиней, а после и игуменьей которого стала Матрона Онучина (принявшая имя Марфа). </a:t>
            </a:r>
            <a:br>
              <a:rPr lang="ru-RU" sz="1400" dirty="0"/>
            </a:br>
            <a:r>
              <a:rPr lang="ru-RU" sz="1400" dirty="0"/>
              <a:t>В 1747—1748 годах живописец Луи </a:t>
            </a:r>
            <a:r>
              <a:rPr lang="ru-RU" sz="1400" dirty="0" err="1"/>
              <a:t>Каравак</a:t>
            </a:r>
            <a:r>
              <a:rPr lang="ru-RU" sz="1400" dirty="0"/>
              <a:t> создал храмовый образ «Рождества Богородицы» в Санкт-Петербурге. </a:t>
            </a:r>
            <a:br>
              <a:rPr lang="ru-RU" sz="1400" dirty="0"/>
            </a:br>
            <a:r>
              <a:rPr lang="ru-RU" sz="1400" dirty="0"/>
              <a:t>В 1799 году императором Павлом I был объявлен конкурс на проект нового собора на Невском проспекте взамен обветшавшей Рождество-Богородичной церкви. </a:t>
            </a:r>
            <a:br>
              <a:rPr lang="ru-RU" sz="1400" dirty="0"/>
            </a:br>
            <a:endParaRPr lang="ru-RU" sz="1400" dirty="0"/>
          </a:p>
        </p:txBody>
      </p:sp>
    </p:spTree>
    <p:extLst>
      <p:ext uri="{BB962C8B-B14F-4D97-AF65-F5344CB8AC3E}">
        <p14:creationId xmlns:p14="http://schemas.microsoft.com/office/powerpoint/2010/main" val="40387643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332655"/>
            <a:ext cx="8568952" cy="5909310"/>
          </a:xfrm>
          <a:prstGeom prst="rect">
            <a:avLst/>
          </a:prstGeom>
        </p:spPr>
        <p:txBody>
          <a:bodyPr wrap="square">
            <a:spAutoFit/>
          </a:bodyPr>
          <a:lstStyle/>
          <a:p>
            <a:r>
              <a:rPr lang="ru-RU" sz="1400" dirty="0"/>
              <a:t>Граф Александр Сергеевич Строганов, около резиденции которого находился храм, предложил императору новый проект, созданный молодым талантливым архитектором бывшим крепостным графа А. Н. Воронихиным. Этот проект получил одобрение, а граф Строганов стал председателем попечительского совета при строительстве собора. </a:t>
            </a:r>
            <a:br>
              <a:rPr lang="ru-RU" sz="1400" dirty="0"/>
            </a:br>
            <a:r>
              <a:rPr lang="ru-RU" sz="1400" dirty="0"/>
              <a:t>Закладка нового храма произошла 27 августа (8 сентября) 1801 года в присутствии императора Александра I. Строительство было окончено в 1811 году и обошлось казне в 4,7 млн руб. 1 января 1811 года автор проекта Казанского собора, архитектор А. Н. Воронихин, был награжден орденом Святого Владимира 4-ой степени. </a:t>
            </a:r>
            <a:br>
              <a:rPr lang="ru-RU" sz="1400" dirty="0"/>
            </a:br>
            <a:r>
              <a:rPr lang="ru-RU" sz="1400" dirty="0"/>
              <a:t>Император Павел I пожелал, чтобы строящийся по его велению храм был похож на величественный Собор Святого Петра в Риме. Отражением этого пожелания стала возведённая А. Н. Воронихиным перед северным фасадом грандиозная колоннада из 96-и колонн. Если колоннада собора святого Петра в Риме замыкает площадь, то колоннада Казанского собора раскрывается к Невскому проспекту. Такое архитектурное решение позволило А. Н. Воронихину решить проблему, встававшую перед всеми строителями храмов на Невском. Проспект тянется с запада на восток, точно так же организуются и храмы — на западе - вход, на востоке — алтарь. Потому культовые сооружения вынуждены были стоять боком к главной магистрали города. Колоннада позволила сделать северную часть собора парадной. С юга собор должна была украшать такая же колоннада, однако замысел А. Н. Воронихина не был доведён до конца. Закрепив концы </a:t>
            </a:r>
            <a:r>
              <a:rPr lang="ru-RU" sz="1400" dirty="0" err="1"/>
              <a:t>коллонады</a:t>
            </a:r>
            <a:r>
              <a:rPr lang="ru-RU" sz="1400" dirty="0"/>
              <a:t> монументальными портиками, Воронихин оформил проезды вдоль канала и улицы, в сторону которой был обращен западный фасад собора. </a:t>
            </a:r>
            <a:br>
              <a:rPr lang="ru-RU" sz="1400" dirty="0"/>
            </a:br>
            <a:r>
              <a:rPr lang="ru-RU" sz="1400" dirty="0"/>
              <a:t>Казанский собор воспринимался современниками как памятник ратных побед русского народа в Отечественной войне 1812 года. В 1812 году сюда доставлены почетные трофеи: военные французские знамена и личный жезл наполеоновского маршала </a:t>
            </a:r>
            <a:r>
              <a:rPr lang="ru-RU" sz="1400" dirty="0" err="1"/>
              <a:t>Даву</a:t>
            </a:r>
            <a:r>
              <a:rPr lang="ru-RU" sz="1400" dirty="0"/>
              <a:t>. Здесь же был похоронен фельдмаршал М. И. Кутузов. </a:t>
            </a:r>
            <a:br>
              <a:rPr lang="ru-RU" sz="1400" dirty="0"/>
            </a:br>
            <a:r>
              <a:rPr lang="ru-RU" sz="1400" dirty="0"/>
              <a:t>До конца 1829 года в соборе продолжались работы по отделке, которыми руководил О. </a:t>
            </a:r>
            <a:r>
              <a:rPr lang="ru-RU" sz="1400" dirty="0" err="1"/>
              <a:t>Монферран</a:t>
            </a:r>
            <a:r>
              <a:rPr lang="ru-RU" sz="1400" dirty="0"/>
              <a:t>. Первый ремонт в соборе прошёл в 1844—1845 годах, второй, включавший в себя реставрацию образов и стенной живописи, — в 1862—1865 годах. </a:t>
            </a:r>
            <a:br>
              <a:rPr lang="ru-RU" sz="1400" dirty="0"/>
            </a:br>
            <a:r>
              <a:rPr lang="ru-RU" sz="1400" dirty="0"/>
              <a:t>28 октября (9 ноября) 1893 года в соборе отпевали П. И. Чайковского.</a:t>
            </a:r>
          </a:p>
        </p:txBody>
      </p:sp>
    </p:spTree>
    <p:extLst>
      <p:ext uri="{BB962C8B-B14F-4D97-AF65-F5344CB8AC3E}">
        <p14:creationId xmlns:p14="http://schemas.microsoft.com/office/powerpoint/2010/main" val="12630991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Портрет архитектора </a:t>
            </a:r>
            <a:r>
              <a:rPr lang="ru-RU" dirty="0" err="1"/>
              <a:t>Ю.Фельтена</a:t>
            </a:r>
            <a:endParaRPr lang="ru-RU" dirty="0"/>
          </a:p>
        </p:txBody>
      </p:sp>
      <p:sp>
        <p:nvSpPr>
          <p:cNvPr id="3" name="Объект 2"/>
          <p:cNvSpPr>
            <a:spLocks noGrp="1"/>
          </p:cNvSpPr>
          <p:nvPr>
            <p:ph sz="quarter" idx="1"/>
          </p:nvPr>
        </p:nvSpPr>
        <p:spPr/>
        <p:txBody>
          <a:bodyPr/>
          <a:lstStyle/>
          <a:p>
            <a:endParaRPr lang="ru-RU" dirty="0"/>
          </a:p>
        </p:txBody>
      </p:sp>
      <p:sp>
        <p:nvSpPr>
          <p:cNvPr id="4" name="Текст 3"/>
          <p:cNvSpPr>
            <a:spLocks noGrp="1"/>
          </p:cNvSpPr>
          <p:nvPr>
            <p:ph type="body" idx="2"/>
          </p:nvPr>
        </p:nvSpPr>
        <p:spPr/>
        <p:txBody>
          <a:bodyPr>
            <a:normAutofit fontScale="85000" lnSpcReduction="20000"/>
          </a:bodyPr>
          <a:lstStyle/>
          <a:p>
            <a:r>
              <a:rPr lang="ru-RU" dirty="0"/>
              <a:t>Одно из самых незабываемых украшений невской набережной - легкая и ажурная решетка Летнего сада. </a:t>
            </a:r>
            <a:r>
              <a:rPr lang="ru-RU"/>
              <a:t>Порой кажется, что она сама - создание природы, настолько естественно ее тонко проработанные металлические узоры перекликаются с узорами крон вековых деревьев.</a:t>
            </a: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76672"/>
            <a:ext cx="5400599"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38467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1"/>
          </p:nvPr>
        </p:nvSpPr>
        <p:spPr/>
        <p:txBody>
          <a:bodyPr/>
          <a:lstStyle/>
          <a:p>
            <a:endParaRPr lang="ru-RU"/>
          </a:p>
        </p:txBody>
      </p:sp>
      <p:sp>
        <p:nvSpPr>
          <p:cNvPr id="5" name="Текст 4"/>
          <p:cNvSpPr>
            <a:spLocks noGrp="1"/>
          </p:cNvSpPr>
          <p:nvPr>
            <p:ph type="body" idx="2"/>
          </p:nvPr>
        </p:nvSpPr>
        <p:spPr/>
        <p:txBody>
          <a:bodyPr/>
          <a:lstStyle/>
          <a:p>
            <a:endParaRPr lang="ru-RU"/>
          </a:p>
        </p:txBody>
      </p:sp>
      <p:sp>
        <p:nvSpPr>
          <p:cNvPr id="2" name="Заголовок 1"/>
          <p:cNvSpPr>
            <a:spLocks noGrp="1"/>
          </p:cNvSpPr>
          <p:nvPr>
            <p:ph type="title"/>
          </p:nvPr>
        </p:nvSpPr>
        <p:spPr/>
        <p:txBody>
          <a:bodyPr>
            <a:noAutofit/>
          </a:bodyPr>
          <a:lstStyle/>
          <a:p>
            <a:pPr algn="ctr"/>
            <a:r>
              <a:rPr lang="ru-RU" sz="2800" dirty="0" smtClean="0"/>
              <a:t>Решётка Летнего сада</a:t>
            </a:r>
            <a:endParaRPr lang="ru-RU"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76673"/>
            <a:ext cx="6480720" cy="5760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135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04664"/>
            <a:ext cx="8568952" cy="6447919"/>
          </a:xfrm>
          <a:prstGeom prst="rect">
            <a:avLst/>
          </a:prstGeom>
        </p:spPr>
        <p:txBody>
          <a:bodyPr wrap="square">
            <a:spAutoFit/>
          </a:bodyPr>
          <a:lstStyle/>
          <a:p>
            <a:r>
              <a:rPr lang="ru-RU" sz="1050" dirty="0" smtClean="0"/>
              <a:t>Ограда Летнего сада. </a:t>
            </a:r>
            <a:br>
              <a:rPr lang="ru-RU" sz="1050" dirty="0" smtClean="0"/>
            </a:br>
            <a:r>
              <a:rPr lang="ru-RU" sz="1050" dirty="0" smtClean="0"/>
              <a:t>Строительство: 1771-77г. </a:t>
            </a:r>
            <a:br>
              <a:rPr lang="ru-RU" sz="1050" dirty="0" smtClean="0"/>
            </a:br>
            <a:r>
              <a:rPr lang="ru-RU" sz="1050" dirty="0" smtClean="0"/>
              <a:t>Архитектор: Ю.М. </a:t>
            </a:r>
            <a:r>
              <a:rPr lang="ru-RU" sz="1050" dirty="0" err="1" smtClean="0"/>
              <a:t>Фельтен</a:t>
            </a:r>
            <a:r>
              <a:rPr lang="ru-RU" sz="1050" dirty="0" smtClean="0"/>
              <a:t> </a:t>
            </a:r>
            <a:br>
              <a:rPr lang="ru-RU" sz="1050" dirty="0" smtClean="0"/>
            </a:br>
            <a:r>
              <a:rPr lang="ru-RU" sz="1050" dirty="0" smtClean="0"/>
              <a:t>Вот уже два века невская ограда Летнего сала украшает Петербург. Построили ее в 1771-77г. по указу императрицы Екатерины II и "под смотрением" архитектора </a:t>
            </a:r>
            <a:r>
              <a:rPr lang="ru-RU" sz="1050" dirty="0" err="1" smtClean="0"/>
              <a:t>Ю.М.Фельтена</a:t>
            </a:r>
            <a:r>
              <a:rPr lang="ru-RU" sz="1050" dirty="0" smtClean="0"/>
              <a:t>, статского советника В.Я Микулина, архитектора </a:t>
            </a:r>
            <a:r>
              <a:rPr lang="ru-RU" sz="1050" dirty="0" err="1" smtClean="0"/>
              <a:t>П.Е.Егорова</a:t>
            </a:r>
            <a:r>
              <a:rPr lang="ru-RU" sz="1050" dirty="0" smtClean="0"/>
              <a:t>, мастера </a:t>
            </a:r>
            <a:r>
              <a:rPr lang="ru-RU" sz="1050" dirty="0" err="1" smtClean="0"/>
              <a:t>квадраторного</a:t>
            </a:r>
            <a:r>
              <a:rPr lang="ru-RU" sz="1050" dirty="0" smtClean="0"/>
              <a:t> дела </a:t>
            </a:r>
            <a:r>
              <a:rPr lang="ru-RU" sz="1050" dirty="0" err="1" smtClean="0"/>
              <a:t>Т.И.Насонова</a:t>
            </a:r>
            <a:r>
              <a:rPr lang="ru-RU" sz="1050" dirty="0" smtClean="0"/>
              <a:t>. </a:t>
            </a:r>
            <a:br>
              <a:rPr lang="ru-RU" sz="1050" dirty="0" smtClean="0"/>
            </a:br>
            <a:r>
              <a:rPr lang="ru-RU" sz="1050" dirty="0" smtClean="0"/>
              <a:t>Ограда состоит из гранитных столбов-колонн и железных кованых звеньев решетки с орнаментальными украшениями из золоченой бронзы. Первоначально в ограде было трое ворот по оси трех главных аллей сада, теперь их двое - в </a:t>
            </a:r>
            <a:r>
              <a:rPr lang="ru-RU" sz="1050" dirty="0" err="1" smtClean="0"/>
              <a:t>ценре</a:t>
            </a:r>
            <a:r>
              <a:rPr lang="ru-RU" sz="1050" dirty="0" smtClean="0"/>
              <a:t>. </a:t>
            </a:r>
            <a:br>
              <a:rPr lang="ru-RU" sz="1050" dirty="0" smtClean="0"/>
            </a:br>
            <a:r>
              <a:rPr lang="ru-RU" sz="1050" dirty="0" smtClean="0"/>
              <a:t>Гранит для 36 колонн - "столбов из дикого морского камня" - рубили на пустынных финских островах. Затем заготовки "грубой тески" доставляли в Петербург. Тут же цоколи, базы тесали начисто и устанавливали на место мастеровые из села Путилова. Звенья решетки ковали в Туле на заводе купца Денисова. </a:t>
            </a:r>
            <a:br>
              <a:rPr lang="ru-RU" sz="1050" dirty="0" smtClean="0"/>
            </a:br>
            <a:r>
              <a:rPr lang="ru-RU" sz="1050" dirty="0" smtClean="0"/>
              <a:t>25 января 1783г. появился указ Екатерины II Конторе строения Ее Величества домов и садов сделать вазы для ограды "первому саду". Тесали их из старых </a:t>
            </a:r>
            <a:r>
              <a:rPr lang="ru-RU" sz="1050" dirty="0" err="1" smtClean="0"/>
              <a:t>подфонарных</a:t>
            </a:r>
            <a:r>
              <a:rPr lang="ru-RU" sz="1050" dirty="0" smtClean="0"/>
              <a:t> гранитных тумб, оставшихся в Зимнем дворце. </a:t>
            </a:r>
            <a:br>
              <a:rPr lang="ru-RU" sz="1050" dirty="0" smtClean="0"/>
            </a:br>
            <a:r>
              <a:rPr lang="ru-RU" sz="1050" dirty="0" smtClean="0"/>
              <a:t>Ограда Летнего сада - один из шедевров русского классицизма XVIII века. </a:t>
            </a:r>
            <a:br>
              <a:rPr lang="ru-RU" sz="1050" dirty="0" smtClean="0"/>
            </a:br>
            <a:r>
              <a:rPr lang="ru-RU" sz="1050" dirty="0" smtClean="0"/>
              <a:t/>
            </a:r>
            <a:br>
              <a:rPr lang="ru-RU" sz="1050" dirty="0" smtClean="0"/>
            </a:br>
            <a:r>
              <a:rPr lang="ru-RU" sz="1050" dirty="0" smtClean="0"/>
              <a:t>Начиная строительство Санкт-Петербурга, Петр I мечтал о летней парадной резиденции, которая была бы не хуже, чем в заморских странах. Место было выбрано на левом берегу реки Невы, там, где из нее вытекал Безымянный ерик (впоследствии Фонтанка). В 1704 г. началось строительство сада, который стал называться - Летним. Ансамбль Летнего сада создавали лучшие архитекторы (</a:t>
            </a:r>
            <a:r>
              <a:rPr lang="ru-RU" sz="1050" dirty="0" err="1" smtClean="0"/>
              <a:t>И.Матвеев</a:t>
            </a:r>
            <a:r>
              <a:rPr lang="ru-RU" sz="1050" dirty="0" smtClean="0"/>
              <a:t>, </a:t>
            </a:r>
            <a:r>
              <a:rPr lang="ru-RU" sz="1050" dirty="0" err="1" smtClean="0"/>
              <a:t>М.Земцов</a:t>
            </a:r>
            <a:r>
              <a:rPr lang="ru-RU" sz="1050" dirty="0" smtClean="0"/>
              <a:t>, </a:t>
            </a:r>
            <a:r>
              <a:rPr lang="ru-RU" sz="1050" dirty="0" err="1" smtClean="0"/>
              <a:t>Н.Микетти</a:t>
            </a:r>
            <a:r>
              <a:rPr lang="ru-RU" sz="1050" dirty="0" smtClean="0"/>
              <a:t>, Ж.-</a:t>
            </a:r>
            <a:r>
              <a:rPr lang="ru-RU" sz="1050" dirty="0" err="1" smtClean="0"/>
              <a:t>Б.Леблон</a:t>
            </a:r>
            <a:r>
              <a:rPr lang="ru-RU" sz="1050" dirty="0" smtClean="0"/>
              <a:t>), а также замечательные садоводы, которыми руководил Ян </a:t>
            </a:r>
            <a:r>
              <a:rPr lang="ru-RU" sz="1050" dirty="0" err="1" smtClean="0"/>
              <a:t>Роозен</a:t>
            </a:r>
            <a:r>
              <a:rPr lang="ru-RU" sz="1050" dirty="0" smtClean="0"/>
              <a:t>. Строго распланированные аллеи сада были украшены многочисленными скульптурами, фонтанами и беседками. Фонтаны питались от водовода, переброшенного через реку, которая стала называться Фонтанкой. В 1710 - 1714 гг. на набережной Фонтанки недалеко от Невы был построен летний дворец Петра I (</a:t>
            </a:r>
            <a:r>
              <a:rPr lang="ru-RU" sz="1050" dirty="0" err="1" smtClean="0"/>
              <a:t>арх.Д.Трезини</a:t>
            </a:r>
            <a:r>
              <a:rPr lang="ru-RU" sz="1050" dirty="0" smtClean="0"/>
              <a:t>). Летний сад стал центром общественной жизни столицы. Здесь проводились Петровские ассамблеи, придворные праздники, приемы иностранных гостей. </a:t>
            </a:r>
            <a:br>
              <a:rPr lang="ru-RU" sz="1050" dirty="0" smtClean="0"/>
            </a:br>
            <a:r>
              <a:rPr lang="ru-RU" sz="1050" dirty="0" smtClean="0"/>
              <a:t/>
            </a:r>
            <a:br>
              <a:rPr lang="ru-RU" sz="1050" dirty="0" smtClean="0"/>
            </a:br>
            <a:r>
              <a:rPr lang="ru-RU" sz="1050" dirty="0" smtClean="0"/>
              <a:t>В середине XVIII в. начались работы по устройству гранитных набережных на Неве. Первую набережную, от Адмиралтейства до Летнего сада, одевает в гранит русский архитектор </a:t>
            </a:r>
            <a:r>
              <a:rPr lang="ru-RU" sz="1050" dirty="0" err="1" smtClean="0"/>
              <a:t>Ю.М.Фельтен</a:t>
            </a:r>
            <a:r>
              <a:rPr lang="ru-RU" sz="1050" dirty="0" smtClean="0"/>
              <a:t>. Ему же было поручено отгородить Летний сад от набережной Невы. Работа над возведением ограды началась в 1771 г. и продолжалась 13 лет. </a:t>
            </a:r>
            <a:br>
              <a:rPr lang="ru-RU" sz="1050" dirty="0" smtClean="0"/>
            </a:br>
            <a:r>
              <a:rPr lang="ru-RU" sz="1050" dirty="0" smtClean="0"/>
              <a:t/>
            </a:r>
            <a:br>
              <a:rPr lang="ru-RU" sz="1050" dirty="0" smtClean="0"/>
            </a:br>
            <a:r>
              <a:rPr lang="ru-RU" sz="1050" dirty="0" smtClean="0"/>
              <a:t>В решетке Летнего сада поражает и восхищает все. В ней построено трое ворот, расположенных по осям центральных аллей сада. Малые ворота - это изящная имитация ворот, как бы парящих в воздухе между колоннами. </a:t>
            </a:r>
            <a:r>
              <a:rPr lang="ru-RU" sz="1050" dirty="0" err="1" smtClean="0"/>
              <a:t>Надворотные</a:t>
            </a:r>
            <a:r>
              <a:rPr lang="ru-RU" sz="1050" dirty="0" smtClean="0"/>
              <a:t> украшения в стиле барокко выполнены по рисункам молодого архитектора </a:t>
            </a:r>
            <a:r>
              <a:rPr lang="ru-RU" sz="1050" dirty="0" err="1" smtClean="0"/>
              <a:t>П.Е.Егорова</a:t>
            </a:r>
            <a:r>
              <a:rPr lang="ru-RU" sz="1050" dirty="0" smtClean="0"/>
              <a:t>. Гранитные столбы выполнялись под руководством каменных дел мастера </a:t>
            </a:r>
            <a:r>
              <a:rPr lang="ru-RU" sz="1050" dirty="0" err="1" smtClean="0"/>
              <a:t>Т.И.Насонова</a:t>
            </a:r>
            <a:r>
              <a:rPr lang="ru-RU" sz="1050" dirty="0" smtClean="0"/>
              <a:t>. Эти три мастера создали ограду изумительной красоты. Пожалуй, нет равной ей в мире по воздушной легкости и изяществу. "Я к розам хочу в тот </a:t>
            </a:r>
            <a:r>
              <a:rPr lang="ru-RU" sz="1050" dirty="0" err="1" smtClean="0"/>
              <a:t>единственнный</a:t>
            </a:r>
            <a:r>
              <a:rPr lang="ru-RU" sz="1050" dirty="0" smtClean="0"/>
              <a:t> сад, где лучшая в мире стоит из оград", - писала Анна Ахматова. 36 гранитных колонн, увенчанных вазами и урнами, и тончайшие ажурные звенья, украшенные позолоченными розетками, стали сокровищем мирового искусства. </a:t>
            </a:r>
            <a:br>
              <a:rPr lang="ru-RU" sz="1050" dirty="0" smtClean="0"/>
            </a:br>
            <a:r>
              <a:rPr lang="ru-RU" sz="1050" dirty="0" smtClean="0"/>
              <a:t/>
            </a:r>
            <a:br>
              <a:rPr lang="ru-RU" sz="1050" dirty="0" smtClean="0"/>
            </a:br>
            <a:r>
              <a:rPr lang="ru-RU" sz="1050" dirty="0" smtClean="0"/>
              <a:t>В 1997 году начались работы по реставрации знаменитой решетки. В районе 3-й колонны у Лебяжьей канавки был обнаружен фундамент дворца. Это был второй дворец Летнего сада, построенный для Екатерины I. Его снесли по приказу Екатерины II, когда начали строить ограду. Так было открыто местоположение второго дворца, неизвестное до этого времени</a:t>
            </a:r>
            <a:r>
              <a:rPr lang="ru-RU" sz="1400" dirty="0" smtClean="0"/>
              <a:t>.</a:t>
            </a:r>
            <a:endParaRPr lang="ru-RU" sz="1400" dirty="0"/>
          </a:p>
        </p:txBody>
      </p:sp>
    </p:spTree>
    <p:extLst>
      <p:ext uri="{BB962C8B-B14F-4D97-AF65-F5344CB8AC3E}">
        <p14:creationId xmlns:p14="http://schemas.microsoft.com/office/powerpoint/2010/main" val="29202723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25</TotalTime>
  <Words>430</Words>
  <Application>Microsoft Office PowerPoint</Application>
  <PresentationFormat>Экран (4:3)</PresentationFormat>
  <Paragraphs>20</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Бумажная</vt:lpstr>
      <vt:lpstr>«Твоих оград узор чугунный…»</vt:lpstr>
      <vt:lpstr>Решётка Михайловского сада</vt:lpstr>
      <vt:lpstr>Презентация PowerPoint</vt:lpstr>
      <vt:lpstr>Решётка Казанского Собора</vt:lpstr>
      <vt:lpstr>Презентация PowerPoint</vt:lpstr>
      <vt:lpstr>Презентация PowerPoint</vt:lpstr>
      <vt:lpstr>Портрет архитектора Ю.Фельтена</vt:lpstr>
      <vt:lpstr>Решётка Летнего сада</vt:lpstr>
      <vt:lpstr>Презентация PowerPoint</vt:lpstr>
      <vt:lpstr>Ограда набережной Мойки</vt:lpstr>
      <vt:lpstr>Ограда набережной Фонтанки</vt:lpstr>
      <vt:lpstr>Ограда набережной канала Грибоедова</vt:lpstr>
      <vt:lpstr>Фонарь Иоанновского моста через Кронверский проток</vt:lpstr>
      <vt:lpstr>Фонарь моста Пестеля через Фонтанку</vt:lpstr>
      <vt:lpstr>Фонарь Красного моста через Мойку</vt:lpstr>
      <vt:lpstr>Решётка на  мосту Лейтенанта Шмидта</vt:lpstr>
      <vt:lpstr>Решётка на Аничковом мосту</vt:lpstr>
      <vt:lpstr>Решётка Литейного моста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«Твоих оград узор чугунный…»</dc:title>
  <dc:creator>Кузя</dc:creator>
  <cp:lastModifiedBy>Кузя</cp:lastModifiedBy>
  <cp:revision>7</cp:revision>
  <dcterms:created xsi:type="dcterms:W3CDTF">2011-05-06T14:04:51Z</dcterms:created>
  <dcterms:modified xsi:type="dcterms:W3CDTF">2011-05-06T14:46:45Z</dcterms:modified>
</cp:coreProperties>
</file>