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4" r:id="rId2"/>
    <p:sldId id="330" r:id="rId3"/>
    <p:sldId id="300" r:id="rId4"/>
    <p:sldId id="301" r:id="rId5"/>
    <p:sldId id="302" r:id="rId6"/>
    <p:sldId id="329" r:id="rId7"/>
    <p:sldId id="303" r:id="rId8"/>
    <p:sldId id="304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299" r:id="rId31"/>
    <p:sldId id="33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portal.ru/load/204-1-0-17347" TargetMode="External"/><Relationship Id="rId13" Type="http://schemas.openxmlformats.org/officeDocument/2006/relationships/hyperlink" Target="http://greekroman.ru/leg/hercules.htm" TargetMode="External"/><Relationship Id="rId3" Type="http://schemas.openxmlformats.org/officeDocument/2006/relationships/hyperlink" Target="http://myfhology.info/stella-myth/milk-way.html" TargetMode="External"/><Relationship Id="rId7" Type="http://schemas.openxmlformats.org/officeDocument/2006/relationships/hyperlink" Target="http://www.itishistory.ru/1i/4_istoria_1.php" TargetMode="External"/><Relationship Id="rId12" Type="http://schemas.openxmlformats.org/officeDocument/2006/relationships/hyperlink" Target="http://www.teremok.in/Mifologija/Mifo_Gresija/gerakl01.htm" TargetMode="External"/><Relationship Id="rId2" Type="http://schemas.openxmlformats.org/officeDocument/2006/relationships/hyperlink" Target="http://sschool8.narod.ru/75_Herakl/01_Uno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risa.ru/archives/5637" TargetMode="External"/><Relationship Id="rId11" Type="http://schemas.openxmlformats.org/officeDocument/2006/relationships/hyperlink" Target="http://dreamworlds.ru/kartinki/23488-syn-zevsa-i-alkmeny.-grecheskijj-gerakl-ili.html" TargetMode="External"/><Relationship Id="rId5" Type="http://schemas.openxmlformats.org/officeDocument/2006/relationships/hyperlink" Target="http://world-of-legends.su/grecheskaya/podvigi_gerakla/id854" TargetMode="External"/><Relationship Id="rId10" Type="http://schemas.openxmlformats.org/officeDocument/2006/relationships/hyperlink" Target="http://ulenspiegel.od.ua/rozhdenie-i-vospitanie-gerakla" TargetMode="External"/><Relationship Id="rId4" Type="http://schemas.openxmlformats.org/officeDocument/2006/relationships/hyperlink" Target="http://ancientrome.ru/religia/greece/person/heracles.htm" TargetMode="External"/><Relationship Id="rId9" Type="http://schemas.openxmlformats.org/officeDocument/2006/relationships/hyperlink" Target="http://mifolog.ru/mythology/item/f00/s02/e0002486/index.shtml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ommondatastorage.googleapis.com/static.panoramio.com/photos/original/125769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3356992"/>
            <a:ext cx="741682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img1.liveinternet.ru/images/attach/c/6/90/174/90174715_4711681_12_podvigov_Gerakla_1_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1340768"/>
            <a:ext cx="5760640" cy="1690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4"/>
          <p:cNvSpPr txBox="1">
            <a:spLocks/>
          </p:cNvSpPr>
          <p:nvPr/>
        </p:nvSpPr>
        <p:spPr>
          <a:xfrm>
            <a:off x="683568" y="476672"/>
            <a:ext cx="7704856" cy="864096"/>
          </a:xfrm>
          <a:prstGeom prst="rect">
            <a:avLst/>
          </a:prstGeo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ru-RU" sz="2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П</a:t>
            </a:r>
            <a:r>
              <a:rPr kumimoji="0" lang="ru-RU" sz="2000" b="1" i="0" u="none" strike="noStrike" kern="1200" cap="all" normalizeH="0" baseline="0" noProof="0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 Black" pitchFamily="34" charset="0"/>
              </a:rPr>
              <a:t>ервое</a:t>
            </a:r>
            <a:r>
              <a:rPr kumimoji="0" lang="ru-RU" sz="2000" b="1" i="0" u="none" strike="noStrike" kern="1200" cap="all" normalizeH="0" baseline="0" noProof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 Black" pitchFamily="34" charset="0"/>
              </a:rPr>
              <a:t> поручение</a:t>
            </a:r>
            <a:r>
              <a:rPr kumimoji="0" lang="ru-RU" sz="2000" b="1" i="0" u="none" strike="noStrike" kern="1200" cap="all" normalizeH="0" noProof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 Black" pitchFamily="34" charset="0"/>
              </a:rPr>
              <a:t> </a:t>
            </a:r>
            <a:r>
              <a:rPr kumimoji="0" lang="ru-RU" sz="2000" b="1" i="0" u="none" strike="noStrike" kern="1200" cap="all" normalizeH="0" baseline="0" noProof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 Black" pitchFamily="34" charset="0"/>
              </a:rPr>
              <a:t>царя </a:t>
            </a:r>
            <a:r>
              <a:rPr kumimoji="0" lang="ru-RU" sz="2000" b="1" i="0" u="none" strike="noStrike" kern="1200" cap="all" normalizeH="0" baseline="0" noProof="0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 Black" pitchFamily="34" charset="0"/>
              </a:rPr>
              <a:t>Эврисфея</a:t>
            </a:r>
            <a:r>
              <a:rPr kumimoji="0" lang="ru-RU" sz="2000" b="1" i="0" u="none" strike="noStrike" kern="1200" cap="all" normalizeH="0" baseline="0" noProof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 Black" pitchFamily="34" charset="0"/>
              </a:rPr>
              <a:t> Гераклу</a:t>
            </a:r>
            <a:r>
              <a:rPr kumimoji="0" lang="ru-RU" sz="2000" b="1" i="0" u="none" strike="noStrike" kern="1200" cap="all" normalizeH="0" noProof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 Black" pitchFamily="34" charset="0"/>
              </a:rPr>
              <a:t> - </a:t>
            </a:r>
            <a:r>
              <a:rPr kumimoji="0" lang="ru-RU" sz="2000" b="1" i="0" u="none" strike="noStrike" kern="1200" cap="all" normalizeH="0" baseline="0" noProof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 Black" pitchFamily="34" charset="0"/>
              </a:rPr>
              <a:t>убить Немейского льва.  </a:t>
            </a:r>
            <a:endParaRPr kumimoji="0" lang="ru-RU" sz="2000" b="1" i="0" u="none" strike="noStrike" kern="1200" cap="all" normalizeH="0" baseline="0" noProof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3" name="Содержимое 4"/>
          <p:cNvSpPr txBox="1">
            <a:spLocks/>
          </p:cNvSpPr>
          <p:nvPr/>
        </p:nvSpPr>
        <p:spPr>
          <a:xfrm>
            <a:off x="2267744" y="1484784"/>
            <a:ext cx="3456384" cy="3240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Этот лев, страшное порождение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Тифона и Ехидны, был чудовищной величины и был намного сильнее и крупнее хищников этой породы, водившихся в ту далекую пору на юге Европы. 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251520" y="4581128"/>
            <a:ext cx="6408712" cy="1872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Он жил около города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Немеи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, куда его доставила богиня радуги Ирида, и опустошал все окрестности; от одного его рыка, звучавшего в ущельях, как гром, бежало все живое. Но бесстрашный Геракл смело отправился на опасный подвиг.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5" name="Picture 2" descr="Тифо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8478" y="1268760"/>
            <a:ext cx="2466415" cy="2304256"/>
          </a:xfrm>
          <a:prstGeom prst="rect">
            <a:avLst/>
          </a:prstGeom>
          <a:noFill/>
        </p:spPr>
      </p:pic>
      <p:pic>
        <p:nvPicPr>
          <p:cNvPr id="6" name="Picture 4" descr="Ехидн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1196752"/>
            <a:ext cx="2242397" cy="2880320"/>
          </a:xfrm>
          <a:prstGeom prst="rect">
            <a:avLst/>
          </a:prstGeom>
          <a:noFill/>
        </p:spPr>
      </p:pic>
      <p:pic>
        <p:nvPicPr>
          <p:cNvPr id="7" name="Picture 6" descr="Ирид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4221088"/>
            <a:ext cx="2088232" cy="2088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6"/>
          <p:cNvSpPr txBox="1">
            <a:spLocks/>
          </p:cNvSpPr>
          <p:nvPr/>
        </p:nvSpPr>
        <p:spPr>
          <a:xfrm>
            <a:off x="251520" y="620688"/>
            <a:ext cx="5400600" cy="16561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Натянул тетиву своего лука Геракл и пустил одну за другой три стрелы во льва. Все стрелы попали в бок зверя, но отскочили от его шкуры - она была тверда, как сталь.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одержимое 6"/>
          <p:cNvSpPr txBox="1">
            <a:spLocks/>
          </p:cNvSpPr>
          <p:nvPr/>
        </p:nvSpPr>
        <p:spPr>
          <a:xfrm>
            <a:off x="3131840" y="3861048"/>
            <a:ext cx="5544616" cy="23762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Грозно зарычал лев, рычанье его раскатилось, подобно грому, по горам. Озираясь во все стороны, зверь стоял в ущелье и искал горящими яростью глазами того, кто осмелился пустить в него стрелы. Но вот он увидел Геракла и бросился громадным прыжком на героя.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Picture 4" descr="http://sschool8.narod.ru/75_Herakl/753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152" y="260648"/>
            <a:ext cx="2904833" cy="3456384"/>
          </a:xfrm>
          <a:prstGeom prst="rect">
            <a:avLst/>
          </a:prstGeom>
          <a:noFill/>
        </p:spPr>
      </p:pic>
      <p:pic>
        <p:nvPicPr>
          <p:cNvPr id="5" name="Picture 6" descr="http://sschool8.narod.ru/75_Herakl/753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492896"/>
            <a:ext cx="2880320" cy="3777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>
          <a:xfrm>
            <a:off x="251520" y="3789040"/>
            <a:ext cx="5184576" cy="2808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Как молния сверкнула палица Геракла и громовым ударом обрушилась на голову льва. Тот упал на землю, оглушенный страшным ударом, после чего Геракл бросился на него, обхватил своими могучими руками горло извивающегося льва и давил до тех пор, пока не задушил.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" name="Picture 8" descr="http://sschool8.narod.ru/75_Herakl/753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0648"/>
            <a:ext cx="3096345" cy="3385338"/>
          </a:xfrm>
          <a:prstGeom prst="rect">
            <a:avLst/>
          </a:prstGeom>
          <a:noFill/>
        </p:spPr>
      </p:pic>
      <p:pic>
        <p:nvPicPr>
          <p:cNvPr id="4" name="Picture 2" descr="http://sschool8.narod.ru/75_Herakl/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332656"/>
            <a:ext cx="4815895" cy="3312368"/>
          </a:xfrm>
          <a:prstGeom prst="rect">
            <a:avLst/>
          </a:prstGeom>
          <a:noFill/>
        </p:spPr>
      </p:pic>
      <p:pic>
        <p:nvPicPr>
          <p:cNvPr id="5" name="Picture 10" descr="http://sschool8.narod.ru/75_Herakl/753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3138" y="3933056"/>
            <a:ext cx="3265326" cy="2675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635896" y="404664"/>
            <a:ext cx="4752528" cy="2448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Зевс отметил первый из великих подвигов своего сына созданием созвездия Льва, вошедшего в двенадцать знаков Зодиака, подобно тому как победа над Немейским львом вошла в двенадцать подвигов Геракла...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Picture 8" descr="http://sschool8.narod.ru/75_Herakl/7821m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88640"/>
            <a:ext cx="2160240" cy="3362772"/>
          </a:xfrm>
          <a:prstGeom prst="rect">
            <a:avLst/>
          </a:prstGeom>
          <a:noFill/>
        </p:spPr>
      </p:pic>
      <p:pic>
        <p:nvPicPr>
          <p:cNvPr id="18434" name="Picture 2" descr="http://img3.proshkolu.ru/content/media/pic/std/2000000/1709000/1708558-de040a6cc9a8782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2924944"/>
            <a:ext cx="4368235" cy="3348980"/>
          </a:xfrm>
          <a:prstGeom prst="rect">
            <a:avLst/>
          </a:prstGeom>
          <a:noFill/>
        </p:spPr>
      </p:pic>
      <p:pic>
        <p:nvPicPr>
          <p:cNvPr id="18442" name="Picture 10" descr="http://900igr.net/datai/astronomija/Sozvezdie/0002-002-Sozvezdija-zvezdnogo-neb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3429000"/>
            <a:ext cx="3127743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урбаран Хуан де (Juan de Zurbara'n), (1620-1649), испанский живописец эпохи барокко, родился в городке Льерена в области Эстремадура.  В мастерской отца Франсиско де Сурбарана обучался художественному ремеслу. Кроме художнического дара, он обладал литературными способностями; современники отмечали его танцевальное мастерство. Хуан не успел в полной мере проявить свой талант художника: он стал одной из многих жертв чумы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4749328" cy="381642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23528" y="4221088"/>
            <a:ext cx="3682752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Сурбаран, Геракл борется с Немейским львом 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2" descr="ЛИСИПП, древнегреческий скульптор, 4 век до н. э. Представитель поздней классики. Придворный художник Александра Македонского. Создатель образов деятельных героев, живущих сложной внутренней жизнью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332656"/>
            <a:ext cx="3168352" cy="5253347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499992" y="5661248"/>
            <a:ext cx="4248472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Лисипп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римская копия, Геракл борется с Немейским львом 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school8.narod.ru/75_Herakl/753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836712"/>
            <a:ext cx="4848225" cy="4505325"/>
          </a:xfrm>
          <a:prstGeom prst="rect">
            <a:avLst/>
          </a:prstGeom>
          <a:noFill/>
        </p:spPr>
      </p:pic>
      <p:sp>
        <p:nvSpPr>
          <p:cNvPr id="3" name="Содержимое 3"/>
          <p:cNvSpPr txBox="1">
            <a:spLocks/>
          </p:cNvSpPr>
          <p:nvPr/>
        </p:nvSpPr>
        <p:spPr>
          <a:xfrm>
            <a:off x="4139952" y="5445224"/>
            <a:ext cx="4680520" cy="9167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Пауль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вон </a:t>
            </a: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Праун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Геракл и лев, 1580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Picture 2" descr="http://cat.convdocs.org/pars_docs/refs/59/58828/58828_html_5fb909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476672"/>
            <a:ext cx="253828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683568" y="450912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После первого подвига </a:t>
            </a:r>
            <a:r>
              <a:rPr kumimoji="0" lang="ru-RU" sz="1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врисфей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послал Геракла  убить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Лернейскую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гидру. Это было чудовище с телом змеи и девятью головами дракона. Как и Немейский лев, эта многоголовая водяная змея была порождением Тифона и Ехидны; Гера вырастила ее, чтобы погубить Геракла.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" name="Picture 2" descr="Гера. Бюст конца III века до н.э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12778" y="2060848"/>
            <a:ext cx="1418003" cy="2448272"/>
          </a:xfrm>
          <a:prstGeom prst="rect">
            <a:avLst/>
          </a:prstGeom>
          <a:noFill/>
        </p:spPr>
      </p:pic>
      <p:pic>
        <p:nvPicPr>
          <p:cNvPr id="6" name="Picture 2" descr="https://encrypted-tbn1.gstatic.com/images?q=tbn:ANd9GcSGXRUi4fz9ft6hMPcwAO9DUaDEqaPhS3-aj_sIsZN5QIUEyTshb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04664"/>
            <a:ext cx="4235130" cy="367240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4048" y="836712"/>
            <a:ext cx="3312368" cy="1080120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Лернейская</a:t>
            </a:r>
            <a:r>
              <a:rPr kumimoji="0" lang="ru-RU" sz="3200" b="1" i="0" u="none" strike="noStrike" kern="1200" cap="none" spc="0" normalizeH="0" baseline="0" noProof="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гидра</a:t>
            </a:r>
            <a:endParaRPr kumimoji="0" lang="ru-RU" sz="3200" b="1" i="0" u="none" strike="noStrike" kern="1200" cap="none" spc="0" normalizeH="0" baseline="0" noProof="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3275856" y="332656"/>
            <a:ext cx="5472608" cy="208823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Жила гидра в болоте около города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Лерны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где находился вход в подземный мир, и, выползая их своего логовища, уничтожала целые стада и опустошала все окрестности. Борьба с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девятиголовой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гидрой была опасна потому, что одна из голов ее была бессмертна.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23528" y="4653136"/>
            <a:ext cx="8280920" cy="1872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Взяв в помощники сына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Ификла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 своего племянника,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Иолая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изахватив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по совету Афины, медное оружие, Геракл раздобыл повозку и двинулся в путь к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Лерне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Как только показалось зловонное болото, Геракл оставил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Иолая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с колесницей в близлежащей роще, а сам отправился искать гидру.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Picture 2" descr="Аф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2348880"/>
            <a:ext cx="1152128" cy="2224799"/>
          </a:xfrm>
          <a:prstGeom prst="rect">
            <a:avLst/>
          </a:prstGeom>
          <a:noFill/>
        </p:spPr>
      </p:pic>
      <p:pic>
        <p:nvPicPr>
          <p:cNvPr id="5" name="Picture 2" descr="http://sschool8.narod.ru/75_Herakl/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32656"/>
            <a:ext cx="2812021" cy="3744415"/>
          </a:xfrm>
          <a:prstGeom prst="rect">
            <a:avLst/>
          </a:prstGeom>
          <a:noFill/>
        </p:spPr>
      </p:pic>
      <p:pic>
        <p:nvPicPr>
          <p:cNvPr id="6" name="Picture 2" descr="http://sschool8.narod.ru/75_Herakl/756w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2492896"/>
            <a:ext cx="3096344" cy="2064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395536" y="4437112"/>
            <a:ext cx="8352928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нашёл вход в пещеру и, не дав чудовищу напасть первым,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раскалил докрасна свои стрелы и стал пускать их одну за другой в гидру, чем привел ее в неописуемую ярость.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Гидра  выползла из мрака пещеры, грозно поднялась на своем громадном хвосте и хотела уже броситься на героя, но наступил ей сын Зевса ногой на туловище и придавил к земле.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" name="Picture 4" descr="http://sschool8.narod.ru/75_Herakl/756t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476672"/>
            <a:ext cx="2877804" cy="3854202"/>
          </a:xfrm>
          <a:prstGeom prst="rect">
            <a:avLst/>
          </a:prstGeom>
          <a:noFill/>
        </p:spPr>
      </p:pic>
      <p:pic>
        <p:nvPicPr>
          <p:cNvPr id="4" name="Picture 6" descr="http://sschool8.narod.ru/75_Herakl/756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527344"/>
            <a:ext cx="2952328" cy="3827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1520" y="404664"/>
            <a:ext cx="4608512" cy="27363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Хвостом гидра обвилась вокруг ног Геракла и силилась свалить его.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взмахами тяжелой палицы одну за другой сбивал  головы гидры.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 чудовищной змеи на месте каждой сбитой головы вырастают две новые.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211960" y="4221088"/>
            <a:ext cx="4041648" cy="2304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Явилась и помощь гидре. Гера послала против героя гигантского рака, который выполз из болота и впился своими клешнями в ногу Геракла, стесняя его движения.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Picture 2" descr="http://sschool8.narod.ru/75_Herakl/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85119" y="260648"/>
            <a:ext cx="3980880" cy="2952328"/>
          </a:xfrm>
          <a:prstGeom prst="rect">
            <a:avLst/>
          </a:prstGeom>
          <a:noFill/>
        </p:spPr>
      </p:pic>
      <p:pic>
        <p:nvPicPr>
          <p:cNvPr id="5" name="Picture 4" descr="http://sschool8.narod.ru/75_Herakl/756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2781926"/>
            <a:ext cx="2448272" cy="3655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Мифы и Легенд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124744"/>
            <a:ext cx="6192688" cy="2019909"/>
          </a:xfrm>
          <a:prstGeom prst="rect">
            <a:avLst/>
          </a:prstGeom>
          <a:noFill/>
        </p:spPr>
      </p:pic>
      <p:pic>
        <p:nvPicPr>
          <p:cNvPr id="3" name="Picture 10" descr="http://fictionbook.ru/static/bookimages/08/15/97/08159722.bin.dir/h/_09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789040"/>
            <a:ext cx="2232248" cy="2536646"/>
          </a:xfrm>
          <a:prstGeom prst="rect">
            <a:avLst/>
          </a:prstGeom>
          <a:noFill/>
        </p:spPr>
      </p:pic>
      <p:pic>
        <p:nvPicPr>
          <p:cNvPr id="4" name="Picture 12" descr="http://fictionbook.ru/static/bookimages/08/15/97/08159722.bin.dir/h/_09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7904" y="4077072"/>
            <a:ext cx="1728192" cy="2273937"/>
          </a:xfrm>
          <a:prstGeom prst="rect">
            <a:avLst/>
          </a:prstGeom>
          <a:noFill/>
        </p:spPr>
      </p:pic>
      <p:pic>
        <p:nvPicPr>
          <p:cNvPr id="5" name="Picture 20" descr="http://i077.radikal.ru/1106/40/96d2317fed9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0232" y="3501008"/>
            <a:ext cx="2035438" cy="2792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2915816" y="764704"/>
            <a:ext cx="2880320" cy="57606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Подоспевший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Иолай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с огромным трудом  отцепил рака и так сильно отбросил его в сторону, что тем самым убил чудовище. Затем он зажег часть ближней рощи и горящими стволами деревьев прижигал гидре шеи, с которых Геракл сбивал своей палицей головы, от этого новые головы перестали вырастать.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" name="Picture 2" descr="http://sschool8.narod.ru/75_Herakl/756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2808312" cy="4203525"/>
          </a:xfrm>
          <a:prstGeom prst="rect">
            <a:avLst/>
          </a:prstGeom>
          <a:noFill/>
        </p:spPr>
      </p:pic>
      <p:pic>
        <p:nvPicPr>
          <p:cNvPr id="4" name="Picture 2" descr="http://sschool8.narod.ru/75_Herakl/756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2852936"/>
            <a:ext cx="3055083" cy="3412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1520" y="4077072"/>
            <a:ext cx="4464496" cy="2448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Наконец и бессмертная голова слетела. </a:t>
            </a:r>
            <a:r>
              <a:rPr lang="ru-RU" dirty="0" smtClean="0">
                <a:latin typeface="Arial Black" pitchFamily="34" charset="0"/>
              </a:rPr>
              <a:t>З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мея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затихла и рухнула мертвой на землю. Победитель Геракл глубоко зарыл ее бессмертную голову и навалил на нее громадную скалу, чтобы не могла она опять выйти на свет.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4427984" y="4653136"/>
            <a:ext cx="4392488" cy="1872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Затем рассек великий герой тело гидры и погрузил в ее ядовитую желчь свои стрелы. С тех пор раны от стрел Геракла стали неизлечимыми.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Picture 4" descr="Геракл, убивающий Лернейскую гидру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683568" y="1052736"/>
            <a:ext cx="3691241" cy="2925985"/>
          </a:xfrm>
          <a:prstGeom prst="rect">
            <a:avLst/>
          </a:prstGeom>
          <a:noFill/>
        </p:spPr>
      </p:pic>
      <p:pic>
        <p:nvPicPr>
          <p:cNvPr id="5" name="Picture 2" descr="http://sschool8.narod.ru/75_Herakl/756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5211" y="1052736"/>
            <a:ext cx="2927816" cy="3530353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4048" y="260648"/>
            <a:ext cx="3816424" cy="72008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Геракл борется с гидрой,             1-2 век, </a:t>
            </a: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Ватиканские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музеи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548680"/>
            <a:ext cx="4392488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Рудольф </a:t>
            </a: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Тегнер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, Геракл и гидра, 1918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755576" y="548680"/>
            <a:ext cx="3528392" cy="43924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Когда Геракл 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Иолай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удалились, Гера подобрала своего рака и подняла его на небо. Там появилось созвездие, имеющее облик рака с кривыми клешнями. Оно встает на небе в самое жаркое время года, напоминая о благодарности Геры каждому, кто помогал погубить ненавистного ей героя.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251520" y="5013176"/>
            <a:ext cx="4680520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же с великим торжеством вернулся в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Тиринф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Но там ждало его уже новое поручение 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...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Picture 6" descr="ПОЛЛАЙОЛО Антонио дель (1433-98), итальянский живописец, скульптор, гравер. Представитель флорентинской школы Раннего Возрождения. В творчестве Поллайоло проявился интерес к познанию механики движений человеческого тела, анатомии, перспективе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59713" y="1124745"/>
            <a:ext cx="3627989" cy="514977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148064" y="332656"/>
            <a:ext cx="3744416" cy="72008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Полайоло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, Геракл борется с </a:t>
            </a: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Лернейской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гидрой, 1475 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sschool8.narod.ru/75_Herakl/756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19" y="1268760"/>
            <a:ext cx="2755927" cy="4098032"/>
          </a:xfrm>
          <a:prstGeom prst="rect">
            <a:avLst/>
          </a:prstGeom>
          <a:noFill/>
        </p:spPr>
      </p:pic>
      <p:pic>
        <p:nvPicPr>
          <p:cNvPr id="3" name="Picture 10" descr="http://sschool8.narod.ru/75_Herakl/756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1268760"/>
            <a:ext cx="2831202" cy="5093122"/>
          </a:xfrm>
          <a:prstGeom prst="rect">
            <a:avLst/>
          </a:prstGeom>
          <a:noFill/>
        </p:spPr>
      </p:pic>
      <p:pic>
        <p:nvPicPr>
          <p:cNvPr id="4" name="Picture 12" descr="http://sschool8.narod.ru/75_Herakl/756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23598" y="2564904"/>
            <a:ext cx="2731466" cy="3761260"/>
          </a:xfrm>
          <a:prstGeom prst="rect">
            <a:avLst/>
          </a:prstGeom>
          <a:noFill/>
        </p:spPr>
      </p:pic>
      <p:sp>
        <p:nvSpPr>
          <p:cNvPr id="5" name="Заголовок 6"/>
          <p:cNvSpPr txBox="1">
            <a:spLocks/>
          </p:cNvSpPr>
          <p:nvPr/>
        </p:nvSpPr>
        <p:spPr>
          <a:xfrm>
            <a:off x="395536" y="5445224"/>
            <a:ext cx="2880320" cy="1080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Андриан де </a:t>
            </a: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Вриес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, Геракл, убивающий </a:t>
            </a: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Лернейскую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Гидру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school8.narod.ru/75_Herakl/756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836712"/>
            <a:ext cx="4536504" cy="3312368"/>
          </a:xfrm>
          <a:prstGeom prst="rect">
            <a:avLst/>
          </a:prstGeom>
          <a:noFill/>
        </p:spPr>
      </p:pic>
      <p:pic>
        <p:nvPicPr>
          <p:cNvPr id="3" name="Picture 2" descr="http://sschool8.narod.ru/75_Herakl/756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836712"/>
            <a:ext cx="4006034" cy="489654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292080" y="5805264"/>
            <a:ext cx="3240360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Джон </a:t>
            </a: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Сингер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Сарджент, Геракл и гидра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059832" y="1124744"/>
            <a:ext cx="5328592" cy="18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Как-то в лес, что на берегу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Стимфалийского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озера в Аркадии, опустилась пара чудовищных птиц, оперенных бронзовыми перьями, с медными когтями и клювами.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51520" y="4653136"/>
            <a:ext cx="8640960" cy="18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Размножившись с необычайной быстротой, они превратились в огромную стаю и за короткое время и обратили все окрестности города едва не в пустыню: уничтожили весь урожай полей, истребили животных, пасшихся на тучных берегах озера, поубивали многих пастухов и земледельцев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Picture 4" descr="http://sschool8.narod.ru/75_Herakl/7571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04664"/>
            <a:ext cx="2808312" cy="3836635"/>
          </a:xfrm>
          <a:prstGeom prst="rect">
            <a:avLst/>
          </a:prstGeom>
          <a:noFill/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3635896" y="548680"/>
            <a:ext cx="4824536" cy="1472208"/>
          </a:xfrm>
          <a:prstGeom prst="rect">
            <a:avLst/>
          </a:prstGeom>
        </p:spPr>
        <p:txBody>
          <a:bodyPr spcFirstLastPara="1" numCol="1">
            <a:prstTxWarp prst="textArchUp">
              <a:avLst>
                <a:gd name="adj" fmla="val 11119034"/>
              </a:avLst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Стимфалийские</a:t>
            </a:r>
            <a:r>
              <a:rPr kumimoji="0" lang="ru-RU" sz="3200" b="1" i="0" u="none" strike="noStrike" kern="1200" cap="none" spc="0" normalizeH="0" baseline="0" noProof="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 птицы</a:t>
            </a:r>
            <a:endParaRPr kumimoji="0" lang="ru-RU" sz="3200" b="1" i="0" u="none" strike="noStrike" kern="1200" cap="none" spc="0" normalizeH="0" baseline="0" noProof="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148" name="Picture 4" descr="http://s019.radikal.ru/i638/1205/33/89f59a04bca6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2708920"/>
            <a:ext cx="2952328" cy="1829827"/>
          </a:xfrm>
          <a:prstGeom prst="rect">
            <a:avLst/>
          </a:prstGeom>
          <a:noFill/>
        </p:spPr>
      </p:pic>
      <p:pic>
        <p:nvPicPr>
          <p:cNvPr id="8" name="Picture 2" descr="http://www.empken.com/wiki/images/7/78/Stymphia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2636912"/>
            <a:ext cx="2113434" cy="1944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4427984" y="332656"/>
            <a:ext cx="4392488" cy="31683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Взлетая, птицы роняли свои перья, как стрелы, и поражали всех, кто находился на открытом месте, либо разрывали их своими медными когтями и клювами.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Узнав об этом несчастии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аркадян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</a:t>
            </a:r>
            <a:r>
              <a:rPr kumimoji="0" lang="ru-RU" sz="1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Эврисфей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послал к ним Геракла, будто бы на помощь, а на самом деле - чтобы погубить героя.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" name="Picture 2" descr="http://sschool8.narod.ru/75_Herakl/7571q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4318837" cy="3168352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3573016"/>
            <a:ext cx="4464496" cy="28803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Спрятавшись под раскидистым дубом, Геракл долго изучал повадки чудовищных птиц. Он понял, что ни одна стрела не пробьет их бронзового оперенья и уязвимы птицы лишь в тот момент, когда выкинут свои перья, а новые еще не отрастут.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122" name="Picture 2" descr="http://static4.wikia.nocookie.net/__cb20081025095610/science/el/images/8/8c/Hercules-Birds-goo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3501008"/>
            <a:ext cx="2808312" cy="2830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school8.narod.ru/75_Herakl/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188640"/>
            <a:ext cx="4483596" cy="3230661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499992" y="3717032"/>
            <a:ext cx="4392488" cy="266429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Услышав  оглушительный звон, птицы вылетели из своих гнезд, взлетели громадной стаей над лесом и стали в ужасе бешено кружиться в воздухе. Геракл поднял над головой щит, и посыпавшиеся сверху бронзовые перья не причинили ему вреда.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" name="Picture 4" descr="http://sschool8.narod.ru/75_Herakl/7571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573016"/>
            <a:ext cx="4438487" cy="3108815"/>
          </a:xfrm>
          <a:prstGeom prst="rect">
            <a:avLst/>
          </a:prstGeom>
          <a:noFill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251520" y="188640"/>
            <a:ext cx="4032448" cy="36724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 помощь ему пришла Афина-Паллада. Она дала Гераклу два медных тимпана, выкованных богом-кузнецом Гефестом, и велела Гераклу встать на высоком холме у леса, где гнездились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Стимфалийские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птицы, и ударить в тимпаны. Когда же птицы взлетят - перестрелять их из лука.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251520" y="332656"/>
            <a:ext cx="3168352" cy="54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Как только свист падающих перьев утих, Геракл откинул щит и стал разить птиц не дающими промаха смертоносными стрелами. Часть хищников попадала на землю. Другие, в страхе взвившись к облакам, скрылись. Они улетели за пределы Греции, к далеким берегам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Понта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Эвксинского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и больше никогда не возвращались в Аркадию.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" name="Picture 2" descr="МОРО Густав (1826-1896), французский живописец и график. Учился в школе изящных искусств в Париже, посетил Италию и Нидерланды. Моро мастерски писал исполненные в духе символизма картины на мифологические и религиозные сюжеты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188640"/>
            <a:ext cx="5459792" cy="381642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64088" y="4005064"/>
            <a:ext cx="3610744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Моро, Геркулес и </a:t>
            </a: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Стимфалийские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птицы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779912" y="4869160"/>
            <a:ext cx="4392488" cy="158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Выполнив поручение 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   Геракл вернулся в Микены. Там его ожидал новый, еще более трудный подвиг...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ОРО Густав (1826-1896), французский живописец и график. Учился в школе изящных искусств в Париже, посетил Италию и Нидерланды. Моро мастерски писал исполненные в духе символизма картины на мифологические и религиозные сюжеты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19" y="260648"/>
            <a:ext cx="4121627" cy="5472608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5805264"/>
            <a:ext cx="3610744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Моро, Геркулес и </a:t>
            </a: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Стимфалийские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птицы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2" descr="http://sschool8.narod.ru/75_Herakl/7571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6458" y="332656"/>
            <a:ext cx="4166022" cy="453650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60032" y="4941168"/>
            <a:ext cx="4042792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Геракл показывает Афине перо </a:t>
            </a: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Стимфалийских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 птиц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860032" y="5517232"/>
            <a:ext cx="3456384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метопа храма Зевса, Олимпия 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95536" y="1268760"/>
            <a:ext cx="2880320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вырос, закалился и сделался цветущим красивым юношей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ru-RU" dirty="0" smtClean="0">
                <a:latin typeface="Arial Black" pitchFamily="34" charset="0"/>
              </a:rPr>
              <a:t>Однажды, возвращаясь с охоты, Геракл, встретил послов царя </a:t>
            </a:r>
            <a:r>
              <a:rPr lang="ru-RU" dirty="0" err="1" smtClean="0">
                <a:latin typeface="Arial Black" pitchFamily="34" charset="0"/>
              </a:rPr>
              <a:t>Эргина</a:t>
            </a:r>
            <a:r>
              <a:rPr lang="ru-RU" dirty="0" smtClean="0">
                <a:latin typeface="Arial Black" pitchFamily="34" charset="0"/>
              </a:rPr>
              <a:t>, правившего в </a:t>
            </a:r>
            <a:r>
              <a:rPr lang="ru-RU" dirty="0" err="1" smtClean="0">
                <a:latin typeface="Arial Black" pitchFamily="34" charset="0"/>
              </a:rPr>
              <a:t>Орхомене</a:t>
            </a:r>
            <a:r>
              <a:rPr lang="ru-RU" dirty="0" smtClean="0">
                <a:latin typeface="Arial Black" pitchFamily="34" charset="0"/>
              </a:rPr>
              <a:t>, которые направлялись в родной его город Фивы за получением дани. 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51520" y="548680"/>
            <a:ext cx="3240360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Путь Геракла к славе был нелёгким.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Picture 2" descr="http://i.enc-dic.com/dic/colier/images/_hm_r0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9896" y="404664"/>
            <a:ext cx="5280782" cy="4752528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419872" y="5445224"/>
            <a:ext cx="5400600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dirty="0" smtClean="0">
                <a:latin typeface="Arial Black" pitchFamily="34" charset="0"/>
              </a:rPr>
              <a:t>Жители Фив должны были ее платить каждый год в размере ста быков в течение двадцати лет.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88640"/>
            <a:ext cx="4618856" cy="9906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Интернет источники: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29600" cy="3816424"/>
          </a:xfrm>
        </p:spPr>
        <p:txBody>
          <a:bodyPr>
            <a:normAutofit/>
          </a:bodyPr>
          <a:lstStyle/>
          <a:p>
            <a:pPr lvl="0"/>
            <a:r>
              <a:rPr lang="en-US" sz="1600" dirty="0" smtClean="0">
                <a:hlinkClick r:id="rId2"/>
              </a:rPr>
              <a:t>http://sschool8.narod.ru/75_Herakl/01_Uno.htm</a:t>
            </a:r>
            <a:endParaRPr lang="ru-RU" sz="1600" dirty="0" smtClean="0"/>
          </a:p>
          <a:p>
            <a:pPr lvl="0"/>
            <a:r>
              <a:rPr lang="en-US" sz="1600" dirty="0" smtClean="0">
                <a:hlinkClick r:id="rId3"/>
              </a:rPr>
              <a:t>http://myfhology.info/stella-myth/milk-way.html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http://ancientrome.ru/religia/greece/person/heracles.htm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http://world-of-legends.su/grecheskaya/podvigi_gerakla/id854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http://darisa.ru/archives/5637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http://www.itishistory.ru/1i/4_istoria_1.php</a:t>
            </a:r>
            <a:endParaRPr lang="ru-RU" sz="1600" dirty="0" smtClean="0"/>
          </a:p>
          <a:p>
            <a:r>
              <a:rPr lang="en-US" sz="1600" dirty="0" smtClean="0">
                <a:hlinkClick r:id="rId8"/>
              </a:rPr>
              <a:t>http://www.uchportal.ru/load/204-1-0-17347</a:t>
            </a:r>
            <a:endParaRPr lang="ru-RU" sz="1600" dirty="0" smtClean="0"/>
          </a:p>
          <a:p>
            <a:r>
              <a:rPr lang="en-US" sz="1600" dirty="0" smtClean="0">
                <a:hlinkClick r:id="rId9"/>
              </a:rPr>
              <a:t>http://mifolog.ru/mythology/item/f00/s02/e0002486/index.shtml</a:t>
            </a:r>
            <a:endParaRPr lang="ru-RU" sz="1600" dirty="0" smtClean="0"/>
          </a:p>
          <a:p>
            <a:r>
              <a:rPr lang="en-US" sz="1600" dirty="0" smtClean="0">
                <a:hlinkClick r:id="rId10"/>
              </a:rPr>
              <a:t>http://ulenspiegel.od.ua/rozhdenie-i-vospitanie-gerakla</a:t>
            </a:r>
            <a:endParaRPr lang="ru-RU" sz="1600" dirty="0" smtClean="0"/>
          </a:p>
          <a:p>
            <a:r>
              <a:rPr lang="en-US" sz="1600" dirty="0" smtClean="0">
                <a:hlinkClick r:id="rId11"/>
              </a:rPr>
              <a:t>http://dreamworlds.ru/kartinki/23488-syn-zevsa-i-alkmeny.-grecheskijj-gerakl-ili.html</a:t>
            </a:r>
            <a:endParaRPr lang="ru-RU" sz="1600" dirty="0" smtClean="0"/>
          </a:p>
          <a:p>
            <a:r>
              <a:rPr lang="en-US" sz="1600" dirty="0" smtClean="0">
                <a:hlinkClick r:id="rId12"/>
              </a:rPr>
              <a:t>http://www.teremok.in/Mifologija/Mifo_Gresija/gerakl01.htm</a:t>
            </a:r>
            <a:endParaRPr lang="ru-RU" sz="16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4941168"/>
            <a:ext cx="7776864" cy="6256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3"/>
              </a:rPr>
              <a:t>http://greekroman.ru/leg/hercules.htm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204864"/>
            <a:ext cx="83008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Автор презентации: учитель начальных классов </a:t>
            </a:r>
            <a:r>
              <a:rPr lang="ru-RU" sz="24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Черчес</a:t>
            </a:r>
            <a:r>
              <a:rPr lang="ru-RU" sz="24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Елена Николаевна,</a:t>
            </a:r>
          </a:p>
          <a:p>
            <a:pPr algn="ctr"/>
            <a:r>
              <a:rPr lang="ru-RU" sz="24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ГБОУ СОШ № 1959 «Дети мира», г. Москва</a:t>
            </a:r>
            <a:endParaRPr lang="ru-RU" sz="24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645024"/>
            <a:ext cx="68980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Сайт: «Школа  АБВ» http://www.shkola-abv.ru</a:t>
            </a:r>
            <a:endParaRPr lang="ru-RU" sz="24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6"/>
          <p:cNvSpPr txBox="1">
            <a:spLocks/>
          </p:cNvSpPr>
          <p:nvPr/>
        </p:nvSpPr>
        <p:spPr>
          <a:xfrm>
            <a:off x="395536" y="476672"/>
            <a:ext cx="3456384" cy="163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отрезал им носы и уши, связал им руки и отослал обратно к царю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Эргину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539552" y="2132856"/>
            <a:ext cx="3024336" cy="42484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Тогда царь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Эргин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выступил с большим войском против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фиванцев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но Геракл в латах, подаренных ему Афиной, стал во главе храброго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фиванского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войска, укрепившегося в узком ущелье, и разбил наголову врагов, а царя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Эргина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убил.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6628" name="Picture 4" descr="http://i424.photobucket.com/albums/pp326/50-gs/Adrastos/seve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3645024"/>
            <a:ext cx="4873710" cy="2664296"/>
          </a:xfrm>
          <a:prstGeom prst="rect">
            <a:avLst/>
          </a:prstGeom>
          <a:noFill/>
        </p:spPr>
      </p:pic>
      <p:pic>
        <p:nvPicPr>
          <p:cNvPr id="26630" name="Picture 6" descr="http://lib.rus.ec/i/20/199420/i_02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476672"/>
            <a:ext cx="4081036" cy="2587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395536" y="4869160"/>
            <a:ext cx="8280920" cy="158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этой битве пал Амфитрион, сражавшийся во главе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фиванского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войска вместе с Гераклом и его братом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Ификлом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Царь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фиванцев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Креонт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избавившись от тяжелой и позорной дани, наградил за это героя Геракла и отдал ему в жены свою старшую дочь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Мегару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 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9" name="Picture 8" descr="http://svpressa.ru/photo/75390-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404664"/>
            <a:ext cx="5832648" cy="4264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3"/>
          <p:cNvSpPr txBox="1">
            <a:spLocks/>
          </p:cNvSpPr>
          <p:nvPr/>
        </p:nvSpPr>
        <p:spPr>
          <a:xfrm>
            <a:off x="611560" y="4365104"/>
            <a:ext cx="7920880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 свадьбу Геракла явились боги с Олимпа и одарили его щедрыми дарами.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Гермес подарил меч, Аполлон — лук и стрелы, искусный Гефест — кованные из золота доспехи, а Афина Паллада — красивую одежду.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Палицу Геракл вырубил себе сам в немейской роще.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5602" name="Picture 2" descr="http://img1.liveinternet.ru/images/attach/c/7/96/362/96362609_5174086_Germes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51520" y="620688"/>
            <a:ext cx="2473296" cy="2930544"/>
          </a:xfrm>
          <a:prstGeom prst="rect">
            <a:avLst/>
          </a:prstGeom>
          <a:noFill/>
        </p:spPr>
      </p:pic>
      <p:pic>
        <p:nvPicPr>
          <p:cNvPr id="25604" name="Picture 4" descr="http://img-fotki.yandex.ru/get/5810/90185409.13/0_60cd2_bc7bb9ba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1270972"/>
            <a:ext cx="1800200" cy="2801562"/>
          </a:xfrm>
          <a:prstGeom prst="rect">
            <a:avLst/>
          </a:prstGeom>
          <a:noFill/>
        </p:spPr>
      </p:pic>
      <p:pic>
        <p:nvPicPr>
          <p:cNvPr id="25606" name="Picture 6" descr="http://stat11.privet.ru/lr/08232f1b2af6d5d9290d81717dccf39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1556792"/>
            <a:ext cx="1800200" cy="2700300"/>
          </a:xfrm>
          <a:prstGeom prst="rect">
            <a:avLst/>
          </a:prstGeom>
          <a:noFill/>
        </p:spPr>
      </p:pic>
      <p:pic>
        <p:nvPicPr>
          <p:cNvPr id="25608" name="Picture 8" descr="http://s57.radikal.ru/i157/1211/ef/eb941e7c79f6.jpg"/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 bwMode="auto">
          <a:xfrm>
            <a:off x="6948264" y="476672"/>
            <a:ext cx="1821739" cy="3710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1520" y="404664"/>
            <a:ext cx="3600400" cy="33843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...Однажды злобная Гера, враждебная к Гераклу,  наслала на  него ужасную болезнь. Лишился  он разума, безумие овладело им. 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убил всех своих детей и детей своего брата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Ификла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" name="Picture 2" descr="http://sschool8.narod.ru/75_Herakl/752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404664"/>
            <a:ext cx="4787011" cy="5760640"/>
          </a:xfrm>
          <a:prstGeom prst="rect">
            <a:avLst/>
          </a:prstGeom>
          <a:noFill/>
        </p:spPr>
      </p:pic>
      <p:sp>
        <p:nvSpPr>
          <p:cNvPr id="4" name="Содержимое 3"/>
          <p:cNvSpPr txBox="1">
            <a:spLocks/>
          </p:cNvSpPr>
          <p:nvPr/>
        </p:nvSpPr>
        <p:spPr>
          <a:xfrm>
            <a:off x="323528" y="3645024"/>
            <a:ext cx="3600400" cy="266429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Когда же припадок прошел, глубокая скорбь овладела Гераклом. Геракл покинул Фивы и отправился в священные Дельфы вопросить  оракула бога Аполлона, что ему делать.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4355976" y="548680"/>
            <a:ext cx="4041648" cy="23762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Оракул приказывает ему носить имя Геракл (до этого его имя было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Алкид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),</a:t>
            </a:r>
            <a:r>
              <a:rPr lang="ru-RU" dirty="0" smtClean="0">
                <a:latin typeface="Arial Black" pitchFamily="34" charset="0"/>
              </a:rPr>
              <a:t> отправиться на родину его предков в </a:t>
            </a:r>
            <a:r>
              <a:rPr lang="ru-RU" dirty="0" err="1" smtClean="0">
                <a:latin typeface="Arial Black" pitchFamily="34" charset="0"/>
              </a:rPr>
              <a:t>Тиринф</a:t>
            </a:r>
            <a:r>
              <a:rPr lang="ru-RU" dirty="0" smtClean="0">
                <a:latin typeface="Arial Black" pitchFamily="34" charset="0"/>
              </a:rPr>
              <a:t> и двенадцать лет служить </a:t>
            </a:r>
            <a:r>
              <a:rPr lang="ru-RU" dirty="0" err="1" smtClean="0">
                <a:latin typeface="Arial Black" pitchFamily="34" charset="0"/>
              </a:rPr>
              <a:t>Эврисфею</a:t>
            </a:r>
            <a:r>
              <a:rPr lang="ru-RU" dirty="0" smtClean="0"/>
              <a:t>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" name="Picture 2" descr="http://mybaby2017.ru/wp-content/uploads/2013/05/%D0%B4%D0%BE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3672408" cy="5738138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427984" y="2852936"/>
            <a:ext cx="4041648" cy="32899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Устами пифии  Гераклу было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предсказано,что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он получит бессмертие, если исполнит по повелению 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двенадцать великих подвигов.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поселился в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Тиринфе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и стал слугой слабого, трусливого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...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404664"/>
            <a:ext cx="7139136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err="1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Еврипùд</a:t>
            </a:r>
            <a:r>
              <a:rPr kumimoji="0" lang="ru-RU" sz="32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 (480-406 до нашей эры)</a:t>
            </a:r>
            <a:endParaRPr kumimoji="0" lang="ru-RU" sz="3200" b="1" i="0" u="none" strike="noStrike" kern="1200" normalizeH="0" baseline="0" noProof="0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Еврипид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268760"/>
            <a:ext cx="2846923" cy="3168352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067944" y="1988840"/>
            <a:ext cx="4041648" cy="2304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древнегреческий поэт-драматург, посвятил этому событию свою трагедию «Геракл». 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 нас дошло 17 из 92 написанных Еврипидом трагедий. </a:t>
            </a: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755576" y="4653136"/>
            <a:ext cx="7488832" cy="18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Персонажи  мифов  у Еврипида утрачивают героические черты и превращаются в обыкновенных людей. Афиняне понимали героев Еврипида и сочувствовали им потому, что они были реалистично обрисованы и напоминали им самих себя. 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533</TotalTime>
  <Words>1247</Words>
  <Application>Microsoft Office PowerPoint</Application>
  <PresentationFormat>Экран (4:3)</PresentationFormat>
  <Paragraphs>75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Интернет источники: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64</cp:revision>
  <dcterms:created xsi:type="dcterms:W3CDTF">2014-02-11T14:34:21Z</dcterms:created>
  <dcterms:modified xsi:type="dcterms:W3CDTF">2015-01-22T18:36:56Z</dcterms:modified>
</cp:coreProperties>
</file>