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8" r:id="rId2"/>
    <p:sldId id="269" r:id="rId3"/>
    <p:sldId id="280" r:id="rId4"/>
    <p:sldId id="277" r:id="rId5"/>
    <p:sldId id="264" r:id="rId6"/>
    <p:sldId id="263" r:id="rId7"/>
    <p:sldId id="266" r:id="rId8"/>
    <p:sldId id="265" r:id="rId9"/>
    <p:sldId id="270" r:id="rId10"/>
    <p:sldId id="272" r:id="rId11"/>
    <p:sldId id="273" r:id="rId12"/>
    <p:sldId id="274" r:id="rId13"/>
    <p:sldId id="268" r:id="rId14"/>
    <p:sldId id="267" r:id="rId15"/>
    <p:sldId id="279" r:id="rId16"/>
    <p:sldId id="275" r:id="rId17"/>
    <p:sldId id="28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999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3" autoAdjust="0"/>
    <p:restoredTop sz="94660"/>
  </p:normalViewPr>
  <p:slideViewPr>
    <p:cSldViewPr snapToGrid="0">
      <p:cViewPr>
        <p:scale>
          <a:sx n="82" d="100"/>
          <a:sy n="82" d="100"/>
        </p:scale>
        <p:origin x="-1062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7697" y="489031"/>
            <a:ext cx="9502814" cy="782053"/>
          </a:xfrm>
        </p:spPr>
        <p:txBody>
          <a:bodyPr>
            <a:normAutofit/>
          </a:bodyPr>
          <a:lstStyle/>
          <a:p>
            <a:pPr algn="r"/>
            <a:r>
              <a:rPr lang="ru-RU" sz="2800" b="1" i="1" dirty="0" smtClean="0">
                <a:solidFill>
                  <a:srgbClr val="660033"/>
                </a:solidFill>
                <a:latin typeface="Franklin Gothic Heavy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  ногу  со  временем:  изучаем  ФГОС  ДО»</a:t>
            </a:r>
            <a:endParaRPr lang="ru-RU" sz="28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Админ\Desktop\3216a72c7b8c0e165318b1e603fe3c6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983" y="3004450"/>
            <a:ext cx="4178440" cy="3853550"/>
          </a:xfrm>
          <a:prstGeom prst="rect">
            <a:avLst/>
          </a:prstGeom>
          <a:noFill/>
        </p:spPr>
      </p:pic>
      <p:sp>
        <p:nvSpPr>
          <p:cNvPr id="8" name="Блок-схема: перфолента 7"/>
          <p:cNvSpPr/>
          <p:nvPr/>
        </p:nvSpPr>
        <p:spPr>
          <a:xfrm>
            <a:off x="7492678" y="5104436"/>
            <a:ext cx="4560426" cy="1331089"/>
          </a:xfrm>
          <a:prstGeom prst="flowChartPunchedTape">
            <a:avLst/>
          </a:prstGeom>
          <a:solidFill>
            <a:srgbClr val="FD9999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053296"/>
            <a:ext cx="12192000" cy="58047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«Развивающая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 в соответствии с ФГОС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– основа реализации  образовательной  программы ДО»</a:t>
            </a:r>
          </a:p>
          <a:p>
            <a:pPr algn="ctr">
              <a:lnSpc>
                <a:spcPct val="150000"/>
              </a:lnSpc>
              <a:buNone/>
            </a:pP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Подготовила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старший воспитатель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Эминова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Л.А.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800" dirty="0" smtClean="0">
              <a:solidFill>
                <a:srgbClr val="002060"/>
              </a:solidFill>
            </a:endParaRPr>
          </a:p>
          <a:p>
            <a:pPr algn="r">
              <a:buNone/>
            </a:pP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75101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4871" y="96253"/>
            <a:ext cx="10938076" cy="142003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развивающей</a:t>
            </a:r>
            <a:b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предметно-пространственной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56528" y="1516285"/>
            <a:ext cx="10655142" cy="49206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Информационная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каждый предмет несет определенные сведения об окружающем мире, становится средством передачи социального опыта.</a:t>
            </a:r>
          </a:p>
          <a:p>
            <a:pPr algn="just">
              <a:lnSpc>
                <a:spcPct val="8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Стимулирующая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быть мобильной и динамичной. В ее организации педагогу необходимо учитывать «зону ближайшего развития», возрастные, индивидуальные особенности ребенка, его потребности, стремления и способности.</a:t>
            </a:r>
          </a:p>
          <a:p>
            <a:pPr algn="just">
              <a:lnSpc>
                <a:spcPct val="8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Развивающая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сочетание традиционных и новых, необычных компонентов, что обеспечивает преемственность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развития деятельности от простых ее форм к более сложным.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1877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b033a6cb68a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910" y="289368"/>
            <a:ext cx="4068702" cy="232497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182" y="162046"/>
            <a:ext cx="11273741" cy="13539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Развивающая п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редметно </a:t>
            </a:r>
            <a:r>
              <a:rPr lang="ru-RU" sz="4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пространственная 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среда в детском саду должна:</a:t>
            </a:r>
            <a:endParaRPr lang="ru-RU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51949" y="1708485"/>
            <a:ext cx="9329196" cy="4082716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Иметь привлекательный вид;</a:t>
            </a:r>
          </a:p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Выступать в роли естественного фона жизни ребенка;</a:t>
            </a:r>
          </a:p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Снимать утомляемость;</a:t>
            </a:r>
          </a:p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Положительно влиять на эмоциональное состояние;</a:t>
            </a:r>
          </a:p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Помогать ребенку индивидуально познавать окружающий мир;</a:t>
            </a:r>
          </a:p>
          <a:p>
            <a:pPr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Давать возможность ребенку заниматься самостоятельной деятельностью.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67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62046"/>
            <a:ext cx="10018713" cy="149831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Показатели оценки развивающей среды:</a:t>
            </a:r>
            <a:endParaRPr lang="ru-RU" sz="36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442258" y="1732550"/>
            <a:ext cx="8646289" cy="4756485"/>
          </a:xfrm>
        </p:spPr>
        <p:txBody>
          <a:bodyPr/>
          <a:lstStyle/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Положительное эмоциональное ощущение ребенка в группе;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Отсутствие конфликтов среди детей;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Наличие продуктов детской деятельности;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Динамика развития ребенка;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Невысокий уровень шума. </a:t>
            </a:r>
          </a:p>
          <a:p>
            <a:endParaRPr lang="ru-RU" dirty="0"/>
          </a:p>
        </p:txBody>
      </p:sp>
      <p:pic>
        <p:nvPicPr>
          <p:cNvPr id="5" name="Содержимое 3" descr="6828820b91277f265d5240e28078efd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74" y="4294209"/>
            <a:ext cx="2227338" cy="238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24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700" y="196770"/>
            <a:ext cx="10626546" cy="9342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Функции педагога</a:t>
            </a:r>
            <a:endParaRPr lang="ru-RU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4644" y="1479885"/>
            <a:ext cx="11759878" cy="4311316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Функция педагога заключается в том, чтобы, используя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РППС и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ее средства, помочь ребенку обнаружить в себе и развивать то, что присуще ребенку. Поэтому особое внимание   в детском саду уделяется конструированию среды, в которой происходит  обучение и саморазвитие творческой активности дошкольника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Цель воспитателя: сконструировать многоуровневую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многофукциональную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РППС 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для осуществления процесса развития творческой личности воспитанника на каждом из этапов его развития в дошкольном учреждении.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6601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20317"/>
            <a:ext cx="10018713" cy="1467851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Создавая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развивающую предметно-пространственную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среду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необходимо помнить: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44010" y="1678633"/>
            <a:ext cx="11273742" cy="4716379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Среда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должна выполнять образовательную, развивающую, воспитывающую, стимулирующую, организованную, коммуникативную функции. Но самое главное – она должна работать на развитие самостоятельности и самодеятельности ребенка.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гибкое и вариативное использование пространства. Среда должна служить удовлетворению потребностей и интересов ребенка.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и дизайн предметов ориентирована на безопасность и возраст детей.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создании развивающего пространства в групповом помещении необходимо учитывать ведущую роль игровой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pPr>
              <a:buClr>
                <a:srgbClr val="660033"/>
              </a:buClr>
              <a:buFont typeface="Wingdings" pitchFamily="2" charset="2"/>
              <a:buChar char="Ø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РППС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должна меняться в зависимости от возрастных особенностей детей, периода обучения, образовательной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84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16153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Примерные  уголки (центры), которые должны быть созданы  в группе по образовательным </a:t>
            </a:r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областям.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1494" y="1203767"/>
            <a:ext cx="5263354" cy="5405377"/>
          </a:xfrm>
          <a:solidFill>
            <a:srgbClr val="FD9999"/>
          </a:solidFill>
          <a:ln w="28575">
            <a:solidFill>
              <a:srgbClr val="660033"/>
            </a:solidFill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lvl="0" algn="ctr" eaLnBrk="0" fontAlgn="base" hangingPunct="0"/>
            <a:endParaRPr lang="ru-RU" sz="2100" b="1" dirty="0" smtClean="0"/>
          </a:p>
          <a:p>
            <a:pPr algn="ctr" eaLnBrk="0" fontAlgn="base" hangingPunct="0">
              <a:buNone/>
            </a:pPr>
            <a:r>
              <a:rPr lang="ru-RU" sz="2400" b="1" u="sng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развитие:</a:t>
            </a:r>
          </a:p>
          <a:p>
            <a:pPr lvl="0" algn="ctr" eaLnBrk="0" fontAlgn="base" hangingPunc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ППД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пожарной безопасности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труда, уголок дежурств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активности (центр сюжетно-ролевых игр)</a:t>
            </a:r>
          </a:p>
          <a:p>
            <a:pPr lvl="0" algn="ctr" eaLnBrk="0" fontAlgn="base" hangingPunct="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u="sng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развитие:</a:t>
            </a:r>
            <a:endParaRPr lang="ru-RU" sz="2400" u="sng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«Мы познаём мир» или Уголок ПРИРОДЫ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сенсорного развития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конструктивной деятельности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математического развития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экспериментирования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endParaRPr lang="ru-RU" sz="2400" dirty="0" smtClean="0"/>
          </a:p>
          <a:p>
            <a:pPr algn="ctr">
              <a:buNone/>
            </a:pPr>
            <a:endParaRPr lang="ru-RU" sz="1600" dirty="0" smtClean="0">
              <a:solidFill>
                <a:srgbClr val="660033"/>
              </a:solidFill>
            </a:endParaRPr>
          </a:p>
          <a:p>
            <a:pPr algn="ctr"/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331352" y="1203767"/>
            <a:ext cx="5484188" cy="5405377"/>
          </a:xfrm>
          <a:solidFill>
            <a:srgbClr val="FD9999"/>
          </a:solidFill>
          <a:ln w="28575">
            <a:solidFill>
              <a:srgbClr val="660033"/>
            </a:solidFill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algn="ctr" fontAlgn="base">
              <a:buNone/>
            </a:pPr>
            <a:endParaRPr lang="ru-RU" sz="1600" b="1" u="sng" dirty="0" smtClean="0">
              <a:solidFill>
                <a:srgbClr val="660033"/>
              </a:solidFill>
            </a:endParaRPr>
          </a:p>
          <a:p>
            <a:pPr algn="ctr" fontAlgn="base">
              <a:buNone/>
            </a:pPr>
            <a:r>
              <a:rPr lang="ru-RU" sz="2400" b="1" u="sng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включает:</a:t>
            </a:r>
            <a:endParaRPr lang="ru-RU" sz="2400" u="sng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или уголок творчества «Умелые руки»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музыкально-театрализованной деятельности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buNone/>
            </a:pPr>
            <a:r>
              <a:rPr lang="ru-RU" sz="2400" b="1" u="sng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Речевое развитие:</a:t>
            </a:r>
            <a:endParaRPr lang="ru-RU" sz="2400" u="sng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речевого развития или уголок речи грамотности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«Будем говорить правильно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«Здравствуй, книжка!»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-Логопедический уголок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u="sng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Физическое развитие:</a:t>
            </a:r>
            <a:endParaRPr lang="ru-RU" sz="2400" u="sng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физического развития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-Центр сохранения здоровья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-Спортивный уголок «Будь здоров!»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dirty="0" smtClean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68101" y="381964"/>
            <a:ext cx="10629485" cy="5923419"/>
          </a:xfrm>
        </p:spPr>
        <p:txBody>
          <a:bodyPr>
            <a:noAutofit/>
          </a:bodyPr>
          <a:lstStyle/>
          <a:p>
            <a:pPr indent="285750" algn="ctr">
              <a:buNone/>
            </a:pP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Таким образом, развивающая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предментно-пространственная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среда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– это организованное </a:t>
            </a:r>
            <a:r>
              <a:rPr lang="ru-RU" sz="36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социокультурное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педагогическое пространство, в рамках которого структурируются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несколько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взаимосвязанных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подпространств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, создающих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наиболее 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благоприятные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условия  для  развития 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саморазвития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каждого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включенного  в  нее  субъекта.</a:t>
            </a:r>
          </a:p>
        </p:txBody>
      </p:sp>
    </p:spTree>
    <p:extLst>
      <p:ext uri="{BB962C8B-B14F-4D97-AF65-F5344CB8AC3E}">
        <p14:creationId xmlns:p14="http://schemas.microsoft.com/office/powerpoint/2010/main" xmlns="" val="15720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0022-022-Spasibo-za-vnimani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-8395"/>
            <a:ext cx="12192000" cy="6866395"/>
          </a:xfrm>
        </p:spPr>
      </p:pic>
      <p:pic>
        <p:nvPicPr>
          <p:cNvPr id="7" name="Picture 2" descr="C:\Users\Админ\Desktop\3216a72c7b8c0e165318b1e603fe3c6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0414" y="3004450"/>
            <a:ext cx="4178440" cy="385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3524" y="98854"/>
            <a:ext cx="9502815" cy="147530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-РАЗВИВАЮЩАЯ  СРЕДА</a:t>
            </a:r>
            <a:endParaRPr lang="ru-RU" sz="36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\Desktop\3216a72c7b8c0e165318b1e603fe3c6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1925" y="2790825"/>
            <a:ext cx="4410075" cy="4067175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45893" y="1805651"/>
            <a:ext cx="9606987" cy="39855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истема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материальных объектов деятельности ребенка, функционально моделирующая содержание его духовного и физического развития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С. Л. Новоселова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marL="285750" lvl="2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дошкольной педагогике под термином «развивающая среда» понимается «комплекс материально-технических, санитарно-гигиенических, эргономических, эстетических, психолого-педагогических условий, обеспечивающих организацию жизни детей и взрослых».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274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Админ\Desktop\57e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2031" y="5310187"/>
            <a:ext cx="4731306" cy="1547813"/>
          </a:xfrm>
          <a:prstGeom prst="rect">
            <a:avLst/>
          </a:prstGeom>
          <a:noFill/>
        </p:spPr>
      </p:pic>
      <p:pic>
        <p:nvPicPr>
          <p:cNvPr id="4099" name="Picture 3" descr="C:\Users\Админ\Desktop\57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192457" y="5322826"/>
            <a:ext cx="4838216" cy="138470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10228" y="289367"/>
            <a:ext cx="1052138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Цель создания развивающей среды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дошкольном образовательном учреждении — обеспечение жизненно важных потребностей формирующейся личности: витальных, социальных, духовных. Развивающая среда выступает в роли стимулятора, движущей силы в целостном процессе становления личности ребенка, она обогащает личностное развитие.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344" y="509286"/>
            <a:ext cx="11574683" cy="10417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дошкольной организации должна быть: </a:t>
            </a:r>
            <a:r>
              <a:rPr lang="ru-RU" sz="36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43679" y="1632030"/>
            <a:ext cx="10018713" cy="5034988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ru-RU" sz="500" dirty="0" smtClean="0"/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содержательно-насыщенной, развивающей;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трансформируемой;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полифункциональной;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вариативной;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доступной;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безопасной;</a:t>
            </a:r>
          </a:p>
          <a:p>
            <a:pPr lvl="0" fontAlgn="base"/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эстетически-привлекательной.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11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599"/>
            <a:ext cx="10871200" cy="15539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Требования ФГОС к развивающей предметно- развивающей среде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66754" y="1658074"/>
            <a:ext cx="9456517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различных образовательных программ, используемых в образовательном процессе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● в случае организации инклюзивного образования необходимые для него условия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● учёт национально-культурных, климатических условий, в которых осуществляется образовательный процесс.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419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630" y="228600"/>
            <a:ext cx="10970433" cy="990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Развивающая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среда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88020" y="1516284"/>
            <a:ext cx="10289894" cy="31830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>
              <a:solidFill>
                <a:srgbClr val="660033"/>
              </a:solidFill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РППС  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руппы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должна быть содержательно насыщенной, трансформируемой, полифункциональной, вариативной, доступной и безопасной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Насыщенность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среды должна соответствовать возрастным возможностям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детей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 содержанию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Программы.</a:t>
            </a: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9" name="Содержимое 4" descr="0_ab686_149d08d0_ori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7058" y="4783058"/>
            <a:ext cx="2074942" cy="207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41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Транспортируемость </a:t>
            </a:r>
            <a:r>
              <a:rPr lang="ru-RU" sz="400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34319" y="763929"/>
            <a:ext cx="10368704" cy="5215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пространства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предполагает возможность изменений предметно-пространственной среды в зависимости от образовательной ситуации, в том числе от меняющихся интересов и возможностей детей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Полифункциональность</a:t>
            </a:r>
            <a:r>
              <a:rPr lang="ru-RU" sz="36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разнообразного использования различных составляющих предметной среды, например детской мебели, матов, мягких модулей, ширм и т. д.;  </a:t>
            </a:r>
          </a:p>
        </p:txBody>
      </p:sp>
    </p:spTree>
    <p:extLst>
      <p:ext uri="{BB962C8B-B14F-4D97-AF65-F5344CB8AC3E}">
        <p14:creationId xmlns:p14="http://schemas.microsoft.com/office/powerpoint/2010/main" xmlns="" val="5379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124" y="1"/>
            <a:ext cx="9896354" cy="2294020"/>
          </a:xfrm>
        </p:spPr>
        <p:txBody>
          <a:bodyPr>
            <a:normAutofit/>
          </a:bodyPr>
          <a:lstStyle/>
          <a:p>
            <a:r>
              <a:rPr lang="ru-RU" dirty="0"/>
              <a:t>          </a:t>
            </a:r>
            <a:r>
              <a:rPr lang="ru-RU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Вариативность среды предполагает:</a:t>
            </a:r>
            <a:br>
              <a:rPr lang="ru-RU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72279" y="1331090"/>
            <a:ext cx="10018713" cy="520205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●   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наличие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различных пространств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игры, конструирования, уединения и пр.), а также разнообразных материалов, игр, игрушек и оборудования, обеспечивающих свободный выбор детей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●     периодическую сменяемость игрового материала, появление новых предметов, стимулирующих игровую, двигательную, познавательную и исследовательскую активность детей.</a:t>
            </a:r>
          </a:p>
          <a:p>
            <a:endParaRPr lang="ru-RU" dirty="0"/>
          </a:p>
        </p:txBody>
      </p:sp>
      <p:pic>
        <p:nvPicPr>
          <p:cNvPr id="5" name="Содержимое 5" descr="b033a6cb68a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910" y="289368"/>
            <a:ext cx="4068702" cy="232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81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332" y="120316"/>
            <a:ext cx="10976071" cy="351413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доступность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воспитанников, в том числе детей с ОВЗ и детей-инвалидов, всех помещений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дошкольной организации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осуществляется образовательный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процесс;</a:t>
            </a:r>
            <a:b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свободный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 воспитанников, в том числе детей с ОВЗ и детей-инвалидов, посещающих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группу,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играм, игрушкам, материалам, пособиям, обеспечивающим все основные виды детской активности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94482" y="3814011"/>
            <a:ext cx="11088546" cy="2791326"/>
          </a:xfrm>
        </p:spPr>
        <p:txBody>
          <a:bodyPr>
            <a:normAutofit/>
          </a:bodyPr>
          <a:lstStyle/>
          <a:p>
            <a:endParaRPr lang="ru-RU" sz="3200" b="1" dirty="0" smtClean="0"/>
          </a:p>
          <a:p>
            <a:pPr marL="0" indent="0">
              <a:buNone/>
            </a:pPr>
            <a:r>
              <a:rPr lang="ru-RU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</a:t>
            </a:r>
            <a:r>
              <a:rPr lang="ru-RU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ru-RU" sz="36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  <a:endParaRPr lang="ru-RU" sz="36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соответствие всех её элементов требованиям по обеспечению надёжности и безопасности их использования.</a:t>
            </a:r>
          </a:p>
          <a:p>
            <a:pPr marL="0" indent="0">
              <a:buNone/>
            </a:pPr>
            <a:endParaRPr lang="ru-R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06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476</TotalTime>
  <Words>742</Words>
  <Application>Microsoft Office PowerPoint</Application>
  <PresentationFormat>Произвольный</PresentationFormat>
  <Paragraphs>112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«В  ногу  со  временем:  изучаем  ФГОС  ДО»</vt:lpstr>
      <vt:lpstr>Понятие  -РАЗВИВАЮЩАЯ  СРЕДА</vt:lpstr>
      <vt:lpstr>Слайд 3</vt:lpstr>
      <vt:lpstr>Развивающая предметно-пространственная среда дошкольной организации должна быть:  </vt:lpstr>
      <vt:lpstr>Требования ФГОС к развивающей предметно- развивающей среде </vt:lpstr>
      <vt:lpstr>Развивающая предметно-пространственная среда </vt:lpstr>
      <vt:lpstr>Транспортируемость          </vt:lpstr>
      <vt:lpstr>           Вариативность среды предполагает: </vt:lpstr>
      <vt:lpstr>Доступность  доступность для воспитанников, в том числе детей с ОВЗ и детей-инвалидов, всех помещений дошкольной организации, где осуществляется образовательный процесс;   свободный доступ воспитанников, в том числе детей с ОВЗ и детей-инвалидов, посещающих группу, к играм, игрушкам, материалам, пособиям, обеспечивающим все основные виды детской активности.</vt:lpstr>
      <vt:lpstr>Функции  развивающей предметно-пространственной среды</vt:lpstr>
      <vt:lpstr>Развивающая предметно – пространственная  среда в детском саду должна:</vt:lpstr>
      <vt:lpstr>Показатели оценки развивающей среды:</vt:lpstr>
      <vt:lpstr>Функции педагога</vt:lpstr>
      <vt:lpstr> Создавая развивающую предметно-пространственную среду необходимо помнить:</vt:lpstr>
      <vt:lpstr>Примерные  уголки (центры), которые должны быть созданы  в группе по образовательным областям.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Админ</cp:lastModifiedBy>
  <cp:revision>46</cp:revision>
  <dcterms:created xsi:type="dcterms:W3CDTF">2013-12-16T19:12:19Z</dcterms:created>
  <dcterms:modified xsi:type="dcterms:W3CDTF">2015-02-27T23:24:36Z</dcterms:modified>
</cp:coreProperties>
</file>