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83" r:id="rId6"/>
    <p:sldId id="277" r:id="rId7"/>
    <p:sldId id="279" r:id="rId8"/>
    <p:sldId id="266" r:id="rId9"/>
    <p:sldId id="260" r:id="rId10"/>
    <p:sldId id="273" r:id="rId11"/>
    <p:sldId id="280" r:id="rId12"/>
    <p:sldId id="286" r:id="rId13"/>
    <p:sldId id="285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639" autoAdjust="0"/>
  </p:normalViewPr>
  <p:slideViewPr>
    <p:cSldViewPr>
      <p:cViewPr>
        <p:scale>
          <a:sx n="100" d="100"/>
          <a:sy n="100" d="100"/>
        </p:scale>
        <p:origin x="378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E752E-2AE4-42A5-B653-57832DA186E3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9183-E4A0-4627-9218-017EA4FF3C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Общаясь с детьми мы  создаем такие ситуации , которые способствуют 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Умению слушать и слышать рассказ воспитателя;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речи как средства общения - дают детям разнообразные поручения, которые позволяют им общаться со сверстниками и взрослыми посредством речи: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ru-RU" sz="1200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("Загляни в раздевалку и расскажи мне, кто пришел", "Узнай у Валентины Сергеевны...", «Скажи Даше..." и т.п.).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Создавая развивающую среду мы поставили для себя следующие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же детям помогает в освоении речевой развивающей среды. Это-……</a:t>
            </a:r>
          </a:p>
          <a:p>
            <a:r>
              <a:rPr lang="ru-RU" dirty="0" smtClean="0"/>
              <a:t>В связи с выходом Федеральный государственных требований с структуре и условиям  реализации основной образовательной  программы дошкольного учреждения и в рамках интеграции образовательных областей мы постарались  создать среду которая бы соответствовала </a:t>
            </a:r>
            <a:r>
              <a:rPr lang="ru-RU" baseline="0" dirty="0" smtClean="0"/>
              <a:t> этим нормативным документам.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Решая задачи областей «Социализация»и «Коммуникация» мы всегда помним ,что основной вид деятельности  детей – игра. Что</a:t>
            </a:r>
            <a:r>
              <a:rPr lang="ru-RU" baseline="0" dirty="0" smtClean="0"/>
              <a:t> она доступна  и привлекательна  для ребенка. На ряду с тем , что она способствует сохранению душевного развития ребенка, дает ощущения психологического комфорта, доставляет радость и удовольствие. В игре развивается активная речь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Речь не является врождённой способностью человека, она формируется постепенно, вместе с развитием ребёнка. При этом очень важно заботливое, наполненное любовью и вниманием отношение к малышу близких ему людей,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находящихся рядом большую часть времени</a:t>
            </a:r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Речевое развитие осуществляется при активном познании ребёнком окружающего мира. Ему нужны яркие, красивые игрушки, предметы, с которыми можно действовать: катать, бросать, разбирать, собирать, скла­дывать, слушать и т.п.</a:t>
            </a:r>
          </a:p>
          <a:p>
            <a:r>
              <a:rPr lang="ru-RU" i="0" dirty="0" smtClean="0"/>
              <a:t>Разнообразные яркие и красочные игрушки , игры и предметы заместители формируют интеллект , открывают возможности для целенаправленной деятельности, дети усваивают название и назначение предметов овладевают обобщенными </a:t>
            </a:r>
            <a:r>
              <a:rPr lang="ru-RU" dirty="0" smtClean="0"/>
              <a:t>действиями</a:t>
            </a:r>
            <a:r>
              <a:rPr lang="ru-RU" baseline="0" dirty="0" smtClean="0"/>
              <a:t> с ними.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Дидактические</a:t>
            </a:r>
            <a:r>
              <a:rPr lang="ru-RU" baseline="0" dirty="0" smtClean="0"/>
              <a:t> игры очень разнообразные, как изготовленные нами и родителями , так и фабричного производства . Они способствуют  лучшему усвоению детьми цвета, формы, величины. Способствуют развитию мелкой моторики рук, что напрямую связано с развитием речи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Большое разнообразие дидактического материала способствует речевому развитию детей.</a:t>
            </a:r>
            <a:r>
              <a:rPr lang="ru-RU" baseline="0" dirty="0" smtClean="0"/>
              <a:t>  Иллюстративный материал мы размещаем, где только возможно , в соответствии с темой комплексно-тематического планирования. Это вызывает живой интерес детей, и побуждает их  говорить о том, что они видят , а  иногда и задавать вопросы.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образовательной области «Чтение художественной литературы» решаются</a:t>
            </a:r>
            <a:r>
              <a:rPr lang="ru-RU" baseline="0" dirty="0" smtClean="0"/>
              <a:t> как в книжном уголке, так и  в театрализованной деятельности. В книжном уголке  представлены книги с русскими народными сказками, неродными песенками, потешками, небольшими  авторскими стихотворениями, различными иллюстрациями, которые развивают интерес детей, способствуют развитию активной речи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у нас очень любят сказки. В</a:t>
            </a:r>
            <a:r>
              <a:rPr lang="ru-RU" baseline="0" dirty="0" smtClean="0"/>
              <a:t> работе мы используем как фланелеграф , так и панно. Так дети лучше запоминают  содержание, потому что включается еще и зрительная память. Охотно договаривают за воспитателем отдельные слова и фразы, а концу года пересказывают сказки самостоятельно.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9183-E4A0-4627-9218-017EA4FF3C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A162A3-4028-4FC2-AB65-95A5275AF409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733A76-B87D-4058-A219-F36BF752FD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785164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ГБОУ СОШ №2098 им. Героя Советского Союза Л.М.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854696" cy="20717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</a:rPr>
              <a:t>ПРЕДМЕТНО-РАЗВИВАЮЩАЯ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</a:rPr>
              <a:t>РЕЧЕВАЯ  СРЕДА  ГРУППЫ</a:t>
            </a:r>
            <a:endParaRPr lang="ru-RU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5500694" y="4500570"/>
            <a:ext cx="3139788" cy="121444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Кондратьева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Марина Викторовна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1400" b="1" baseline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Полунина Елена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 descr="C:\Documents and Settings\ДОУ49\Мои документы\Мои рисунки\детские картинки\0_6fac3_f72e972d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3714752"/>
            <a:ext cx="2324831" cy="2354013"/>
          </a:xfrm>
          <a:prstGeom prst="rect">
            <a:avLst/>
          </a:prstGeom>
          <a:noFill/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7500894" y="0"/>
            <a:ext cx="1643106" cy="1928802"/>
            <a:chOff x="1824929" y="908720"/>
            <a:chExt cx="4261609" cy="4558955"/>
          </a:xfrm>
        </p:grpSpPr>
        <p:sp>
          <p:nvSpPr>
            <p:cNvPr id="8" name="Полилиния 7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Полилиния 16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8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9" name="Овал 18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285720" y="0"/>
            <a:ext cx="1643106" cy="1928802"/>
            <a:chOff x="1824929" y="908720"/>
            <a:chExt cx="4261609" cy="4558955"/>
          </a:xfrm>
        </p:grpSpPr>
        <p:sp>
          <p:nvSpPr>
            <p:cNvPr id="10" name="Полилиния 9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1" name="Овал 20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3" name="Облако 22"/>
          <p:cNvSpPr/>
          <p:nvPr/>
        </p:nvSpPr>
        <p:spPr>
          <a:xfrm>
            <a:off x="5715008" y="214290"/>
            <a:ext cx="3286148" cy="11430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 прелесть эти сказки…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357430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285860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364331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2500306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785786" y="0"/>
            <a:ext cx="1643106" cy="1928802"/>
            <a:chOff x="1824929" y="908720"/>
            <a:chExt cx="4261609" cy="4558955"/>
          </a:xfrm>
        </p:grpSpPr>
        <p:sp>
          <p:nvSpPr>
            <p:cNvPr id="10" name="Полилиния 9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1" name="Овал 20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3" name="Облако 22"/>
          <p:cNvSpPr/>
          <p:nvPr/>
        </p:nvSpPr>
        <p:spPr>
          <a:xfrm rot="21112273">
            <a:off x="588911" y="1030100"/>
            <a:ext cx="3566237" cy="150132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 очень  хорошо  вместе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357562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50017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471488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42844" y="0"/>
            <a:ext cx="1643106" cy="1928802"/>
            <a:chOff x="1824929" y="908720"/>
            <a:chExt cx="4261609" cy="4558955"/>
          </a:xfrm>
        </p:grpSpPr>
        <p:sp>
          <p:nvSpPr>
            <p:cNvPr id="5" name="Полилиния 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6" name="Овал 1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9" name="Содержимое 2"/>
          <p:cNvSpPr txBox="1">
            <a:spLocks/>
          </p:cNvSpPr>
          <p:nvPr/>
        </p:nvSpPr>
        <p:spPr>
          <a:xfrm>
            <a:off x="642910" y="2000240"/>
            <a:ext cx="8229600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Созданию благоприятных условий для формирования речевых умений и навыков детей не только </a:t>
            </a:r>
            <a:r>
              <a:rPr kumimoji="0" lang="ru-RU" sz="26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организованной образовательной </a:t>
            </a:r>
            <a:r>
              <a:rPr lang="ru-RU" sz="2600" i="1" dirty="0" smtClean="0">
                <a:solidFill>
                  <a:schemeClr val="bg1">
                    <a:lumMod val="50000"/>
                  </a:schemeClr>
                </a:solidFill>
              </a:rPr>
              <a:t>деятельности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но и в самостоятельной деятельности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Обеспечила высокий уровень речевой активности детей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Овладению детьми речевыми умениями и навыки в естественной обстановке живой разговорной речи.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Облако 20"/>
          <p:cNvSpPr/>
          <p:nvPr/>
        </p:nvSpPr>
        <p:spPr>
          <a:xfrm rot="194561">
            <a:off x="4141114" y="299732"/>
            <a:ext cx="4610321" cy="189673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Таким образом,  организация речевой развивающей среды в группе способствовала: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400948" cy="177927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Речь -  величайшее богатство, данная человеку,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и её, как и любое богатство, можно либо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приумножить, либо незаметно растерять.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7072330" y="0"/>
            <a:ext cx="1643106" cy="1928802"/>
            <a:chOff x="1824929" y="908720"/>
            <a:chExt cx="4261609" cy="4558955"/>
          </a:xfrm>
        </p:grpSpPr>
        <p:sp>
          <p:nvSpPr>
            <p:cNvPr id="5" name="Полилиния 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6" name="Овал 1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050" name="Picture 2" descr="C:\Documents and Settings\ДОУ49\Мои документы\Мои рисунки\детские картинки\0_75797_5fcffcc3_XL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3714752"/>
            <a:ext cx="2714644" cy="2503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785918" y="357166"/>
            <a:ext cx="5022145" cy="245423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ДОУ49\Мои документы\рисунки\Солнышко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04"/>
            <a:ext cx="2862380" cy="28623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3571876"/>
            <a:ext cx="8229600" cy="177927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СПАСИБО  ЗА  ВНИМАНИЕ!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7854696" cy="92869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ЦЕЛЬ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: создание комфортных и благоприятных условий 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для полноценного, гармоничного развития детей. Развивать познавательную активность, любознательность, стремление к самостоятельным познанию.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267" name="Picture 3" descr="C:\Documents and Settings\ДОУ49\Мои документы\Мои рисунки\детские картинки\le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00504"/>
            <a:ext cx="3602006" cy="2263155"/>
          </a:xfrm>
          <a:prstGeom prst="rect">
            <a:avLst/>
          </a:prstGeom>
          <a:noFill/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42844" y="0"/>
            <a:ext cx="1643106" cy="1928802"/>
            <a:chOff x="1824929" y="908720"/>
            <a:chExt cx="4261609" cy="4558955"/>
          </a:xfrm>
        </p:grpSpPr>
        <p:sp>
          <p:nvSpPr>
            <p:cNvPr id="7" name="Полилиния 6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7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8" name="Овал 17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20" name="Заголовок 3"/>
          <p:cNvSpPr txBox="1">
            <a:spLocks/>
          </p:cNvSpPr>
          <p:nvPr/>
        </p:nvSpPr>
        <p:spPr>
          <a:xfrm>
            <a:off x="928662" y="785794"/>
            <a:ext cx="7851648" cy="11430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Речевая развивающая среда- это особым образом организованное окружение, наиболее эффективно влияющее на развитие разных сторон речи каждого ребенка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ДОУ49\Мои документы\Мои рисунки\детские картинки\432823-47d089106ade4df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52560">
            <a:off x="7047460" y="499279"/>
            <a:ext cx="1371600" cy="1714500"/>
          </a:xfrm>
          <a:prstGeom prst="rect">
            <a:avLst/>
          </a:prstGeom>
          <a:noFill/>
        </p:spPr>
      </p:pic>
      <p:pic>
        <p:nvPicPr>
          <p:cNvPr id="12291" name="Picture 3" descr="C:\Documents and Settings\ДОУ49\Мои документы\Мои рисунки\детские картинки\b0a29242f2b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44083">
            <a:off x="478490" y="5303274"/>
            <a:ext cx="1607299" cy="1289964"/>
          </a:xfrm>
          <a:prstGeom prst="rect">
            <a:avLst/>
          </a:prstGeom>
          <a:noFill/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42844" y="0"/>
            <a:ext cx="1643106" cy="1928802"/>
            <a:chOff x="1824929" y="908720"/>
            <a:chExt cx="4261609" cy="4558955"/>
          </a:xfrm>
        </p:grpSpPr>
        <p:sp>
          <p:nvSpPr>
            <p:cNvPr id="6" name="Полилиния 5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Полилиния 6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6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7" name="Овал 16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1214414" y="1000108"/>
            <a:ext cx="7072362" cy="465373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Задачи: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обеспечение возможности восприятия и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наблюдения за правильной речью;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обеспечение богатства сенсорных впечатлений;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обеспечение возможности самостоятельной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индивидуальной речевой деятельности ребенка;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обеспечение комфортного состояния ребенка в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проявлении речевых  реакций;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обеспечение возможности для  исследования и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экспериментирования в языковой системе.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372476" cy="30003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Речевая развивающая среда  первой младшей группы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грамотная, педагогически целесообразная речь педагога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методы и приемы, направленные на развитие речи  как  средства общения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(поручения, подсказ, образец, сопряженная речь и др.)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методы и приемы , направленные на формирование умения слушать и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слышать ( рассказы, чтение)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самостоятельное рассматривание картинок, игрушек, книжек и др. 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(развитие инициативной речи)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ДОУ49\Мои документы\Мои рисунки\детские картинки\0_877ff_aa3041a0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857760"/>
            <a:ext cx="2438400" cy="1590675"/>
          </a:xfrm>
          <a:prstGeom prst="rect">
            <a:avLst/>
          </a:prstGeom>
          <a:noFill/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7286644" y="0"/>
            <a:ext cx="1643106" cy="1928802"/>
            <a:chOff x="1824929" y="908720"/>
            <a:chExt cx="4261609" cy="4558955"/>
          </a:xfrm>
        </p:grpSpPr>
        <p:sp>
          <p:nvSpPr>
            <p:cNvPr id="5" name="Полилиния 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6" name="Овал 1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3786182" y="0"/>
            <a:ext cx="1643106" cy="1928802"/>
            <a:chOff x="1824929" y="908720"/>
            <a:chExt cx="4261609" cy="4558955"/>
          </a:xfrm>
        </p:grpSpPr>
        <p:sp>
          <p:nvSpPr>
            <p:cNvPr id="12" name="Полилиния 11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3" name="Овал 22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2" name="Облако 21"/>
          <p:cNvSpPr/>
          <p:nvPr/>
        </p:nvSpPr>
        <p:spPr>
          <a:xfrm>
            <a:off x="6286480" y="214290"/>
            <a:ext cx="2857520" cy="10001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среда</a:t>
            </a:r>
          </a:p>
        </p:txBody>
      </p:sp>
      <p:pic>
        <p:nvPicPr>
          <p:cNvPr id="1027" name="Picture 3" descr="C:\Documents and Settings\User\Рабочий стол\Презентация\DSCF68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5506700" y="-12077700"/>
            <a:ext cx="4800000" cy="3600000"/>
          </a:xfrm>
          <a:prstGeom prst="rect">
            <a:avLst/>
          </a:prstGeom>
          <a:noFill/>
        </p:spPr>
      </p:pic>
      <p:pic>
        <p:nvPicPr>
          <p:cNvPr id="25" name="Рисунок 24" descr="DSCF68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1857364"/>
            <a:ext cx="2571736" cy="192880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185736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86182" y="421481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500894" y="0"/>
            <a:ext cx="1643106" cy="1928802"/>
            <a:chOff x="1824929" y="908720"/>
            <a:chExt cx="4261609" cy="4558955"/>
          </a:xfrm>
        </p:grpSpPr>
        <p:sp>
          <p:nvSpPr>
            <p:cNvPr id="8" name="Полилиния 7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9" name="Овал 18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1" name="Облако 20"/>
          <p:cNvSpPr/>
          <p:nvPr/>
        </p:nvSpPr>
        <p:spPr>
          <a:xfrm>
            <a:off x="214282" y="142852"/>
            <a:ext cx="2857520" cy="10001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игре развивается речь ребенка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57174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643182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114298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786314" y="0"/>
            <a:ext cx="1643106" cy="1928802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4" name="Облако 23"/>
          <p:cNvSpPr/>
          <p:nvPr/>
        </p:nvSpPr>
        <p:spPr>
          <a:xfrm>
            <a:off x="214282" y="142852"/>
            <a:ext cx="2857520" cy="10001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785926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171448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457200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71938" y="5429250"/>
            <a:ext cx="44291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285720" y="0"/>
            <a:ext cx="1643106" cy="1928802"/>
            <a:chOff x="1824929" y="908720"/>
            <a:chExt cx="4261609" cy="4558955"/>
          </a:xfrm>
        </p:grpSpPr>
        <p:sp>
          <p:nvSpPr>
            <p:cNvPr id="6" name="Полилиния 5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8" name="Овал 17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0" name="Облако 19"/>
          <p:cNvSpPr/>
          <p:nvPr/>
        </p:nvSpPr>
        <p:spPr>
          <a:xfrm rot="1084899">
            <a:off x="5761616" y="481739"/>
            <a:ext cx="3286148" cy="11430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нам везде интересно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00024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307181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4429132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7286644" y="0"/>
            <a:ext cx="1643106" cy="1928802"/>
            <a:chOff x="1824929" y="908720"/>
            <a:chExt cx="4261609" cy="4558955"/>
          </a:xfrm>
        </p:grpSpPr>
        <p:sp>
          <p:nvSpPr>
            <p:cNvPr id="5" name="Полилиния 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191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6" name="Овал 1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9" name="Облако 18"/>
          <p:cNvSpPr/>
          <p:nvPr/>
        </p:nvSpPr>
        <p:spPr>
          <a:xfrm rot="20848729">
            <a:off x="335813" y="767203"/>
            <a:ext cx="3286148" cy="148163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Книжный уголок любимое место в группе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271462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838</TotalTime>
  <Words>664</Words>
  <Application>Microsoft Office PowerPoint</Application>
  <PresentationFormat>Экран (4:3)</PresentationFormat>
  <Paragraphs>54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ГБОУ СОШ №2098 им. Героя Советского Союза Л.М. Доватора.   </vt:lpstr>
      <vt:lpstr>Слайд 2</vt:lpstr>
      <vt:lpstr>Слайд 3</vt:lpstr>
      <vt:lpstr>Речевая развивающая среда  первой младшей группы  - грамотная, педагогически целесообразная речь педагога - методы и приемы, направленные на развитие речи  как  средства общения   (поручения, подсказ, образец, сопряженная речь и др.) - методы и приемы , направленные на формирование умения слушать и   слышать ( рассказы, чтение) - самостоятельное рассматривание картинок, игрушек, книжек и др.    (развитие инициативной речи)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Государственное бюджетное дошкольное образовательное учреждение   центр развития ребенка -детский сад № 49  Колпинского района Санкт – Петербурга.   </dc:title>
  <dc:creator>ДОУ49</dc:creator>
  <cp:lastModifiedBy>User</cp:lastModifiedBy>
  <cp:revision>76</cp:revision>
  <dcterms:created xsi:type="dcterms:W3CDTF">2012-12-13T06:49:42Z</dcterms:created>
  <dcterms:modified xsi:type="dcterms:W3CDTF">2015-01-25T14:14:51Z</dcterms:modified>
</cp:coreProperties>
</file>