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D3360D-D968-401E-A826-ACB697F50111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CEE74B5A-BA47-4B77-B5A9-6C51A45413D6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мотив</a:t>
          </a:r>
        </a:p>
      </dgm:t>
    </dgm:pt>
    <dgm:pt modelId="{FE98C8C6-CB51-4A92-A3F1-5EED5422C131}" type="parTrans" cxnId="{9EE6D7B1-BC7E-44BD-80B2-C36A9B6CAA1D}">
      <dgm:prSet/>
      <dgm:spPr/>
      <dgm:t>
        <a:bodyPr/>
        <a:lstStyle/>
        <a:p>
          <a:endParaRPr lang="ru-RU"/>
        </a:p>
      </dgm:t>
    </dgm:pt>
    <dgm:pt modelId="{99CD573C-206E-453E-A463-B5472E016EF7}" type="sibTrans" cxnId="{9EE6D7B1-BC7E-44BD-80B2-C36A9B6CAA1D}">
      <dgm:prSet/>
      <dgm:spPr/>
      <dgm:t>
        <a:bodyPr/>
        <a:lstStyle/>
        <a:p>
          <a:endParaRPr lang="ru-RU"/>
        </a:p>
      </dgm:t>
    </dgm:pt>
    <dgm:pt modelId="{A0FE2406-C6B8-46ED-B2D7-89C2C81A939F}">
      <dgm:prSet phldrT="[Текст]"/>
      <dgm:spPr>
        <a:solidFill>
          <a:srgbClr val="0070C0"/>
        </a:solidFill>
      </dgm:spPr>
      <dgm:t>
        <a:bodyPr/>
        <a:lstStyle/>
        <a:p>
          <a:r>
            <a:rPr lang="ru-RU" b="1" dirty="0">
              <a:latin typeface="Times New Roman" pitchFamily="18" charset="0"/>
              <a:cs typeface="Times New Roman" pitchFamily="18" charset="0"/>
            </a:rPr>
            <a:t>активные</a:t>
          </a:r>
          <a:r>
            <a:rPr lang="ru-RU" dirty="0"/>
            <a:t> </a:t>
          </a:r>
          <a:r>
            <a:rPr lang="ru-RU" b="1" dirty="0">
              <a:latin typeface="Times New Roman" pitchFamily="18" charset="0"/>
              <a:cs typeface="Times New Roman" pitchFamily="18" charset="0"/>
            </a:rPr>
            <a:t>действия</a:t>
          </a:r>
        </a:p>
      </dgm:t>
    </dgm:pt>
    <dgm:pt modelId="{6ED85CBF-4404-48DE-AD6E-0CB3E04C3121}" type="parTrans" cxnId="{DF399749-0344-440A-8FD8-FF8C591D1284}">
      <dgm:prSet/>
      <dgm:spPr/>
      <dgm:t>
        <a:bodyPr/>
        <a:lstStyle/>
        <a:p>
          <a:endParaRPr lang="ru-RU"/>
        </a:p>
      </dgm:t>
    </dgm:pt>
    <dgm:pt modelId="{CAEE2C3E-ED6A-420A-A3F5-2EC25F1B8C6B}" type="sibTrans" cxnId="{DF399749-0344-440A-8FD8-FF8C591D1284}">
      <dgm:prSet/>
      <dgm:spPr/>
      <dgm:t>
        <a:bodyPr/>
        <a:lstStyle/>
        <a:p>
          <a:endParaRPr lang="ru-RU"/>
        </a:p>
      </dgm:t>
    </dgm:pt>
    <dgm:pt modelId="{C1787BFD-F246-4BC3-BFE3-19A3F12B5B6B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2000" b="1" dirty="0">
              <a:latin typeface="Times New Roman" pitchFamily="18" charset="0"/>
              <a:cs typeface="Times New Roman" pitchFamily="18" charset="0"/>
            </a:rPr>
            <a:t>цель = продукт</a:t>
          </a:r>
        </a:p>
      </dgm:t>
    </dgm:pt>
    <dgm:pt modelId="{E0CE782A-DF26-4FEF-9516-9D6869FE5F86}" type="parTrans" cxnId="{F6259F46-9262-48A8-A3E4-C806AC99A7DA}">
      <dgm:prSet/>
      <dgm:spPr/>
      <dgm:t>
        <a:bodyPr/>
        <a:lstStyle/>
        <a:p>
          <a:endParaRPr lang="ru-RU"/>
        </a:p>
      </dgm:t>
    </dgm:pt>
    <dgm:pt modelId="{2ADF3103-21EE-4A33-B43B-B80FF22C305E}" type="sibTrans" cxnId="{F6259F46-9262-48A8-A3E4-C806AC99A7DA}">
      <dgm:prSet/>
      <dgm:spPr/>
      <dgm:t>
        <a:bodyPr/>
        <a:lstStyle/>
        <a:p>
          <a:endParaRPr lang="ru-RU"/>
        </a:p>
      </dgm:t>
    </dgm:pt>
    <dgm:pt modelId="{AE70197C-44D7-4A68-BA52-3E63607A2F04}" type="pres">
      <dgm:prSet presAssocID="{3AD3360D-D968-401E-A826-ACB697F50111}" presName="Name0" presStyleCnt="0">
        <dgm:presLayoutVars>
          <dgm:dir/>
          <dgm:animLvl val="lvl"/>
          <dgm:resizeHandles val="exact"/>
        </dgm:presLayoutVars>
      </dgm:prSet>
      <dgm:spPr/>
    </dgm:pt>
    <dgm:pt modelId="{03580AFB-EB0F-40D9-A547-A8E41CB69764}" type="pres">
      <dgm:prSet presAssocID="{CEE74B5A-BA47-4B77-B5A9-6C51A45413D6}" presName="parTxOnly" presStyleLbl="node1" presStyleIdx="0" presStyleCnt="3" custLinFactNeighborX="-821" custLinFactNeighborY="36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BC0171-C609-4256-8F36-18A4E6E37A35}" type="pres">
      <dgm:prSet presAssocID="{99CD573C-206E-453E-A463-B5472E016EF7}" presName="parTxOnlySpace" presStyleCnt="0"/>
      <dgm:spPr/>
    </dgm:pt>
    <dgm:pt modelId="{AEBA00A8-9A7E-4CFC-A537-CD82A76D1448}" type="pres">
      <dgm:prSet presAssocID="{A0FE2406-C6B8-46ED-B2D7-89C2C81A939F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F89A0C-0D2B-4443-BFFE-56BCB309CA51}" type="pres">
      <dgm:prSet presAssocID="{CAEE2C3E-ED6A-420A-A3F5-2EC25F1B8C6B}" presName="parTxOnlySpace" presStyleCnt="0"/>
      <dgm:spPr/>
    </dgm:pt>
    <dgm:pt modelId="{C3B9679E-EBA7-4CB2-A21D-1EC072858957}" type="pres">
      <dgm:prSet presAssocID="{C1787BFD-F246-4BC3-BFE3-19A3F12B5B6B}" presName="parTxOnly" presStyleLbl="node1" presStyleIdx="2" presStyleCnt="3" custLinFactNeighborX="821" custLinFactNeighborY="-12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259F46-9262-48A8-A3E4-C806AC99A7DA}" srcId="{3AD3360D-D968-401E-A826-ACB697F50111}" destId="{C1787BFD-F246-4BC3-BFE3-19A3F12B5B6B}" srcOrd="2" destOrd="0" parTransId="{E0CE782A-DF26-4FEF-9516-9D6869FE5F86}" sibTransId="{2ADF3103-21EE-4A33-B43B-B80FF22C305E}"/>
    <dgm:cxn modelId="{32E2061B-6A00-48AD-9A31-3AC01C7EFF03}" type="presOf" srcId="{A0FE2406-C6B8-46ED-B2D7-89C2C81A939F}" destId="{AEBA00A8-9A7E-4CFC-A537-CD82A76D1448}" srcOrd="0" destOrd="0" presId="urn:microsoft.com/office/officeart/2005/8/layout/chevron1"/>
    <dgm:cxn modelId="{9EE6D7B1-BC7E-44BD-80B2-C36A9B6CAA1D}" srcId="{3AD3360D-D968-401E-A826-ACB697F50111}" destId="{CEE74B5A-BA47-4B77-B5A9-6C51A45413D6}" srcOrd="0" destOrd="0" parTransId="{FE98C8C6-CB51-4A92-A3F1-5EED5422C131}" sibTransId="{99CD573C-206E-453E-A463-B5472E016EF7}"/>
    <dgm:cxn modelId="{75BF46FE-0477-475B-870B-D3A0DB48DC10}" type="presOf" srcId="{CEE74B5A-BA47-4B77-B5A9-6C51A45413D6}" destId="{03580AFB-EB0F-40D9-A547-A8E41CB69764}" srcOrd="0" destOrd="0" presId="urn:microsoft.com/office/officeart/2005/8/layout/chevron1"/>
    <dgm:cxn modelId="{68BB7AEC-AD84-4DAA-AD16-101AC66D26C4}" type="presOf" srcId="{C1787BFD-F246-4BC3-BFE3-19A3F12B5B6B}" destId="{C3B9679E-EBA7-4CB2-A21D-1EC072858957}" srcOrd="0" destOrd="0" presId="urn:microsoft.com/office/officeart/2005/8/layout/chevron1"/>
    <dgm:cxn modelId="{1D7B2DB5-145E-4C49-9493-FC45BFB38291}" type="presOf" srcId="{3AD3360D-D968-401E-A826-ACB697F50111}" destId="{AE70197C-44D7-4A68-BA52-3E63607A2F04}" srcOrd="0" destOrd="0" presId="urn:microsoft.com/office/officeart/2005/8/layout/chevron1"/>
    <dgm:cxn modelId="{DF399749-0344-440A-8FD8-FF8C591D1284}" srcId="{3AD3360D-D968-401E-A826-ACB697F50111}" destId="{A0FE2406-C6B8-46ED-B2D7-89C2C81A939F}" srcOrd="1" destOrd="0" parTransId="{6ED85CBF-4404-48DE-AD6E-0CB3E04C3121}" sibTransId="{CAEE2C3E-ED6A-420A-A3F5-2EC25F1B8C6B}"/>
    <dgm:cxn modelId="{209500D6-4956-4F5A-8D5A-DA44B539E747}" type="presParOf" srcId="{AE70197C-44D7-4A68-BA52-3E63607A2F04}" destId="{03580AFB-EB0F-40D9-A547-A8E41CB69764}" srcOrd="0" destOrd="0" presId="urn:microsoft.com/office/officeart/2005/8/layout/chevron1"/>
    <dgm:cxn modelId="{0896C16C-B65E-4BE5-8273-6CB725037380}" type="presParOf" srcId="{AE70197C-44D7-4A68-BA52-3E63607A2F04}" destId="{86BC0171-C609-4256-8F36-18A4E6E37A35}" srcOrd="1" destOrd="0" presId="urn:microsoft.com/office/officeart/2005/8/layout/chevron1"/>
    <dgm:cxn modelId="{980EAE74-10DD-420A-A9F1-EDBFA2193642}" type="presParOf" srcId="{AE70197C-44D7-4A68-BA52-3E63607A2F04}" destId="{AEBA00A8-9A7E-4CFC-A537-CD82A76D1448}" srcOrd="2" destOrd="0" presId="urn:microsoft.com/office/officeart/2005/8/layout/chevron1"/>
    <dgm:cxn modelId="{C7B77263-2DD3-4EA4-9328-A44290E2CD70}" type="presParOf" srcId="{AE70197C-44D7-4A68-BA52-3E63607A2F04}" destId="{14F89A0C-0D2B-4443-BFFE-56BCB309CA51}" srcOrd="3" destOrd="0" presId="urn:microsoft.com/office/officeart/2005/8/layout/chevron1"/>
    <dgm:cxn modelId="{561B7398-7D88-4801-BB10-AF9ECE15C371}" type="presParOf" srcId="{AE70197C-44D7-4A68-BA52-3E63607A2F04}" destId="{C3B9679E-EBA7-4CB2-A21D-1EC072858957}" srcOrd="4" destOrd="0" presId="urn:microsoft.com/office/officeart/2005/8/layout/chevron1"/>
  </dgm:cxnLst>
  <dgm:bg>
    <a:solidFill>
      <a:srgbClr val="66CCFF"/>
    </a:solidFill>
    <a:effectLst>
      <a:glow rad="139700">
        <a:schemeClr val="accent5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580AFB-EB0F-40D9-A547-A8E41CB69764}">
      <dsp:nvSpPr>
        <dsp:cNvPr id="0" name=""/>
        <dsp:cNvSpPr/>
      </dsp:nvSpPr>
      <dsp:spPr>
        <a:xfrm>
          <a:off x="0" y="284619"/>
          <a:ext cx="1958280" cy="783312"/>
        </a:xfrm>
        <a:prstGeom prst="chevron">
          <a:avLst/>
        </a:prstGeom>
        <a:solidFill>
          <a:srgbClr val="0070C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мотив</a:t>
          </a:r>
        </a:p>
      </dsp:txBody>
      <dsp:txXfrm>
        <a:off x="0" y="284619"/>
        <a:ext cx="1958280" cy="783312"/>
      </dsp:txXfrm>
    </dsp:sp>
    <dsp:sp modelId="{AEBA00A8-9A7E-4CFC-A537-CD82A76D1448}">
      <dsp:nvSpPr>
        <dsp:cNvPr id="0" name=""/>
        <dsp:cNvSpPr/>
      </dsp:nvSpPr>
      <dsp:spPr>
        <a:xfrm>
          <a:off x="1764059" y="256043"/>
          <a:ext cx="1958280" cy="783312"/>
        </a:xfrm>
        <a:prstGeom prst="chevron">
          <a:avLst/>
        </a:prstGeom>
        <a:solidFill>
          <a:srgbClr val="0070C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latin typeface="Times New Roman" pitchFamily="18" charset="0"/>
              <a:cs typeface="Times New Roman" pitchFamily="18" charset="0"/>
            </a:rPr>
            <a:t>активные</a:t>
          </a:r>
          <a:r>
            <a:rPr lang="ru-RU" sz="1800" kern="1200" dirty="0"/>
            <a:t> </a:t>
          </a:r>
          <a:r>
            <a:rPr lang="ru-RU" sz="1800" b="1" kern="1200" dirty="0">
              <a:latin typeface="Times New Roman" pitchFamily="18" charset="0"/>
              <a:cs typeface="Times New Roman" pitchFamily="18" charset="0"/>
            </a:rPr>
            <a:t>действия</a:t>
          </a:r>
        </a:p>
      </dsp:txBody>
      <dsp:txXfrm>
        <a:off x="1764059" y="256043"/>
        <a:ext cx="1958280" cy="783312"/>
      </dsp:txXfrm>
    </dsp:sp>
    <dsp:sp modelId="{C3B9679E-EBA7-4CB2-A21D-1EC072858957}">
      <dsp:nvSpPr>
        <dsp:cNvPr id="0" name=""/>
        <dsp:cNvSpPr/>
      </dsp:nvSpPr>
      <dsp:spPr>
        <a:xfrm>
          <a:off x="3528119" y="246518"/>
          <a:ext cx="1958280" cy="783312"/>
        </a:xfrm>
        <a:prstGeom prst="chevron">
          <a:avLst/>
        </a:prstGeom>
        <a:solidFill>
          <a:srgbClr val="0070C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latin typeface="Times New Roman" pitchFamily="18" charset="0"/>
              <a:cs typeface="Times New Roman" pitchFamily="18" charset="0"/>
            </a:rPr>
            <a:t>цель = продукт</a:t>
          </a:r>
        </a:p>
      </dsp:txBody>
      <dsp:txXfrm>
        <a:off x="3528119" y="246518"/>
        <a:ext cx="1958280" cy="7833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340768"/>
            <a:ext cx="6172200" cy="28803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Проектная деятельность в дошкольном образовательном учреждении</a:t>
            </a:r>
            <a:br>
              <a:rPr lang="ru-RU" sz="40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/>
            </a:r>
            <a:b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sz="27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семинар </a:t>
            </a:r>
            <a:endParaRPr lang="ru-RU" sz="2700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Подготовил: Мищенко Светлана Сергеевна, </a:t>
            </a: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старший воспитатель МАДОУ ДСКВ № 29 «Карамелька», город Юрга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+mn-lt"/>
              </a:rPr>
              <a:t>Взаимосвязь основных понятий в проектной деятельности (по Н.А. Краля)</a:t>
            </a:r>
            <a:endParaRPr lang="ru-RU" sz="2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4896544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355976" y="4725144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9" name="AutoShape 35"/>
          <p:cNvSpPr>
            <a:spLocks noChangeArrowheads="1"/>
          </p:cNvSpPr>
          <p:nvPr/>
        </p:nvSpPr>
        <p:spPr bwMode="auto">
          <a:xfrm>
            <a:off x="2987824" y="3068960"/>
            <a:ext cx="2520280" cy="1724025"/>
          </a:xfrm>
          <a:prstGeom prst="star5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6699FF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ПРОЕКТ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0" name="AutoShape 36"/>
          <p:cNvSpPr>
            <a:spLocks noChangeArrowheads="1"/>
          </p:cNvSpPr>
          <p:nvPr/>
        </p:nvSpPr>
        <p:spPr bwMode="auto">
          <a:xfrm>
            <a:off x="3491880" y="2348880"/>
            <a:ext cx="1714500" cy="600075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66CCF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Прогнозирование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7" name="AutoShape 33"/>
          <p:cNvSpPr>
            <a:spLocks noChangeArrowheads="1"/>
          </p:cNvSpPr>
          <p:nvPr/>
        </p:nvSpPr>
        <p:spPr bwMode="auto">
          <a:xfrm>
            <a:off x="5652120" y="3429000"/>
            <a:ext cx="1781175" cy="6096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66CCF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Программирование (планирование)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8" name="AutoShape 34"/>
          <p:cNvSpPr>
            <a:spLocks noChangeArrowheads="1"/>
          </p:cNvSpPr>
          <p:nvPr/>
        </p:nvSpPr>
        <p:spPr bwMode="auto">
          <a:xfrm>
            <a:off x="1187624" y="3429000"/>
            <a:ext cx="1685925" cy="676275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66CCF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Работа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идеями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5" name="AutoShape 31"/>
          <p:cNvSpPr>
            <a:spLocks noChangeArrowheads="1"/>
          </p:cNvSpPr>
          <p:nvPr/>
        </p:nvSpPr>
        <p:spPr bwMode="auto">
          <a:xfrm>
            <a:off x="2411760" y="4941168"/>
            <a:ext cx="1619250" cy="504825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66CCF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Моделирование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AutoShape 32"/>
          <p:cNvSpPr>
            <a:spLocks noChangeArrowheads="1"/>
          </p:cNvSpPr>
          <p:nvPr/>
        </p:nvSpPr>
        <p:spPr bwMode="auto">
          <a:xfrm>
            <a:off x="4427984" y="4941168"/>
            <a:ext cx="1695450" cy="59055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66CCF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Конструирование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6" name="Rectangle 4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9" name="Rectangle 4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7467600" cy="10801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Структура проектной деятельности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endParaRPr lang="ru-RU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600" dirty="0" smtClean="0">
              <a:cs typeface="Arial" pitchFamily="34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600" b="1" dirty="0" smtClean="0">
                <a:solidFill>
                  <a:srgbClr val="0070C0"/>
                </a:solidFill>
                <a:cs typeface="Arial" pitchFamily="34" charset="0"/>
              </a:rPr>
              <a:t>ПРОБЛЕМА</a:t>
            </a:r>
            <a:endParaRPr lang="ru-RU" sz="1600" b="1" dirty="0" smtClean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139952" y="3429000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139952" y="4653136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4" name="Схема 13"/>
          <p:cNvGraphicFramePr/>
          <p:nvPr/>
        </p:nvGraphicFramePr>
        <p:xfrm>
          <a:off x="1691680" y="2780928"/>
          <a:ext cx="54864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395" name="AutoShape 11"/>
          <p:cNvSpPr>
            <a:spLocks noChangeShapeType="1"/>
          </p:cNvSpPr>
          <p:nvPr/>
        </p:nvSpPr>
        <p:spPr bwMode="auto">
          <a:xfrm>
            <a:off x="6156176" y="4077072"/>
            <a:ext cx="0" cy="400050"/>
          </a:xfrm>
          <a:prstGeom prst="straightConnector1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3" name="AutoShape 9"/>
          <p:cNvSpPr>
            <a:spLocks noChangeShapeType="1"/>
          </p:cNvSpPr>
          <p:nvPr/>
        </p:nvSpPr>
        <p:spPr bwMode="auto">
          <a:xfrm flipH="1">
            <a:off x="2627784" y="4509120"/>
            <a:ext cx="3552825" cy="0"/>
          </a:xfrm>
          <a:prstGeom prst="straightConnector1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6" name="AutoShape 12"/>
          <p:cNvSpPr>
            <a:spLocks noChangeShapeType="1"/>
          </p:cNvSpPr>
          <p:nvPr/>
        </p:nvSpPr>
        <p:spPr bwMode="auto">
          <a:xfrm flipV="1">
            <a:off x="2627784" y="4077072"/>
            <a:ext cx="0" cy="400050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1971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522514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+mn-lt"/>
              </a:rPr>
              <a:t/>
            </a:r>
            <a:br>
              <a:rPr lang="ru-RU" sz="1600" dirty="0" smtClean="0">
                <a:latin typeface="+mn-lt"/>
              </a:rPr>
            </a:br>
            <a:r>
              <a:rPr lang="ru-RU" sz="1600" dirty="0" smtClean="0">
                <a:latin typeface="+mn-lt"/>
              </a:rPr>
              <a:t/>
            </a:r>
            <a:br>
              <a:rPr lang="ru-RU" sz="1600" dirty="0" smtClean="0">
                <a:latin typeface="+mn-lt"/>
              </a:rPr>
            </a:br>
            <a:r>
              <a:rPr lang="ru-RU" sz="1600" dirty="0" smtClean="0">
                <a:latin typeface="+mn-lt"/>
              </a:rPr>
              <a:t/>
            </a:r>
            <a:br>
              <a:rPr lang="ru-RU" sz="1600" dirty="0" smtClean="0">
                <a:latin typeface="+mn-lt"/>
              </a:rPr>
            </a:br>
            <a:endParaRPr lang="ru-RU" sz="1600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39952" y="188640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95936" y="32849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55576" y="0"/>
          <a:ext cx="7272807" cy="6719352"/>
        </p:xfrm>
        <a:graphic>
          <a:graphicData uri="http://schemas.openxmlformats.org/drawingml/2006/table">
            <a:tbl>
              <a:tblPr/>
              <a:tblGrid>
                <a:gridCol w="1680852"/>
                <a:gridCol w="1150458"/>
                <a:gridCol w="1150458"/>
                <a:gridCol w="1050913"/>
                <a:gridCol w="1056993"/>
                <a:gridCol w="1183133"/>
              </a:tblGrid>
              <a:tr h="4739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Calibri"/>
                          <a:cs typeface="Times New Roman"/>
                        </a:rPr>
                        <a:t>Тип проекта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Calibri"/>
                          <a:cs typeface="Times New Roman"/>
                        </a:rPr>
                        <a:t>1 младшая группа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Calibri"/>
                          <a:cs typeface="Times New Roman"/>
                        </a:rPr>
                        <a:t>2 младшая группа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Calibri"/>
                          <a:cs typeface="Times New Roman"/>
                        </a:rPr>
                        <a:t>Средняя группа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Calibri"/>
                          <a:cs typeface="Times New Roman"/>
                        </a:rPr>
                        <a:t>Старшая группа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Calibri"/>
                          <a:cs typeface="Times New Roman"/>
                        </a:rPr>
                        <a:t>Подготовит. группа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236996">
                <a:tc grid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Calibri"/>
                          <a:cs typeface="Times New Roman"/>
                        </a:rPr>
                        <a:t>Доминирующая в проекте деятельность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574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Исследовательский 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23699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Творческий 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Calibri"/>
                          <a:cs typeface="Times New Roman"/>
                        </a:rPr>
                        <a:t>*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23699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Calibri"/>
                          <a:cs typeface="Times New Roman"/>
                        </a:rPr>
                        <a:t>Ролевой 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23699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Calibri"/>
                          <a:cs typeface="Times New Roman"/>
                        </a:rPr>
                        <a:t>Информационный 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4739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Calibri"/>
                          <a:cs typeface="Times New Roman"/>
                        </a:rPr>
                        <a:t>Практико-ориентированный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Calibri"/>
                          <a:cs typeface="Times New Roman"/>
                        </a:rPr>
                        <a:t>*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Calibri"/>
                          <a:cs typeface="Times New Roman"/>
                        </a:rPr>
                        <a:t>*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236996">
                <a:tc grid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Calibri"/>
                          <a:cs typeface="Times New Roman"/>
                        </a:rPr>
                        <a:t>Характер координации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574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Calibri"/>
                          <a:cs typeface="Times New Roman"/>
                        </a:rPr>
                        <a:t>Скрытая координация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39574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Calibri"/>
                          <a:cs typeface="Times New Roman"/>
                        </a:rPr>
                        <a:t>Открытая координация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Calibri"/>
                          <a:cs typeface="Times New Roman"/>
                        </a:rPr>
                        <a:t>*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236996">
                <a:tc grid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Calibri"/>
                          <a:cs typeface="Times New Roman"/>
                        </a:rPr>
                        <a:t>Количество участников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99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Calibri"/>
                          <a:cs typeface="Times New Roman"/>
                        </a:rPr>
                        <a:t>Индивидуальный 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23699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Calibri"/>
                          <a:cs typeface="Times New Roman"/>
                        </a:rPr>
                        <a:t>Парный 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23699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Calibri"/>
                          <a:cs typeface="Times New Roman"/>
                        </a:rPr>
                        <a:t>Групповой 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Calibri"/>
                          <a:cs typeface="Times New Roman"/>
                        </a:rPr>
                        <a:t>*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23699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Calibri"/>
                          <a:cs typeface="Times New Roman"/>
                        </a:rPr>
                        <a:t>Коллективный 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236996">
                <a:tc grid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Calibri"/>
                          <a:cs typeface="Times New Roman"/>
                        </a:rPr>
                        <a:t>Продолжительность проекта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99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Calibri"/>
                          <a:cs typeface="Times New Roman"/>
                        </a:rPr>
                        <a:t>Краткосрочный 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23699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Calibri"/>
                          <a:cs typeface="Times New Roman"/>
                        </a:rPr>
                        <a:t>Среднесрочный 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23699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Calibri"/>
                          <a:cs typeface="Times New Roman"/>
                        </a:rPr>
                        <a:t>Долгосрочный 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236996">
                <a:tc grid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Calibri"/>
                          <a:cs typeface="Times New Roman"/>
                        </a:rPr>
                        <a:t>Характер контактов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99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Calibri"/>
                          <a:cs typeface="Times New Roman"/>
                        </a:rPr>
                        <a:t>Внутригрупповой 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23699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Calibri"/>
                          <a:cs typeface="Times New Roman"/>
                        </a:rPr>
                        <a:t>Межгрупповой 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23699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Calibri"/>
                          <a:cs typeface="Times New Roman"/>
                        </a:rPr>
                        <a:t>Региональный 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«Звездочка обдумывания» (по М.Б. Павлову)</a:t>
            </a:r>
            <a:endParaRPr lang="ru-RU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/>
          <a:lstStyle/>
          <a:p>
            <a:pPr algn="ctr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39952" y="4437112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3419872" y="3068960"/>
            <a:ext cx="1512168" cy="1368152"/>
          </a:xfrm>
          <a:prstGeom prst="ellipse">
            <a:avLst/>
          </a:prstGeom>
          <a:solidFill>
            <a:srgbClr val="FF99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Творческий проект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9" name="Oval 17"/>
          <p:cNvSpPr>
            <a:spLocks noChangeArrowheads="1"/>
          </p:cNvSpPr>
          <p:nvPr/>
        </p:nvSpPr>
        <p:spPr bwMode="auto">
          <a:xfrm>
            <a:off x="3491880" y="1196752"/>
            <a:ext cx="1362075" cy="1190625"/>
          </a:xfrm>
          <a:prstGeom prst="ellipse">
            <a:avLst/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Разработка технологии изготовления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5796136" y="2996952"/>
            <a:ext cx="1200150" cy="1104900"/>
          </a:xfrm>
          <a:prstGeom prst="ellipse">
            <a:avLst/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Защита проекта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7" name="Oval 15"/>
          <p:cNvSpPr>
            <a:spLocks noChangeArrowheads="1"/>
          </p:cNvSpPr>
          <p:nvPr/>
        </p:nvSpPr>
        <p:spPr bwMode="auto">
          <a:xfrm>
            <a:off x="5076056" y="1484784"/>
            <a:ext cx="1419225" cy="1276350"/>
          </a:xfrm>
          <a:prstGeom prst="ellipse">
            <a:avLst/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Оформление проекта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3491880" y="5229200"/>
            <a:ext cx="1600200" cy="1495425"/>
          </a:xfrm>
          <a:prstGeom prst="ellipse">
            <a:avLst/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Экологическое и экономическое обоснование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5580112" y="4581128"/>
            <a:ext cx="1552575" cy="1447800"/>
          </a:xfrm>
          <a:prstGeom prst="ellipse">
            <a:avLst/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Организация рабочего места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изготовление изделия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9" name="Oval 7"/>
          <p:cNvSpPr>
            <a:spLocks noChangeArrowheads="1"/>
          </p:cNvSpPr>
          <p:nvPr/>
        </p:nvSpPr>
        <p:spPr bwMode="auto">
          <a:xfrm>
            <a:off x="1475656" y="3140968"/>
            <a:ext cx="1266825" cy="1152525"/>
          </a:xfrm>
          <a:prstGeom prst="ellipse">
            <a:avLst/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Выбор материалов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8" name="Oval 16"/>
          <p:cNvSpPr>
            <a:spLocks noChangeArrowheads="1"/>
          </p:cNvSpPr>
          <p:nvPr/>
        </p:nvSpPr>
        <p:spPr bwMode="auto">
          <a:xfrm>
            <a:off x="1691680" y="1484784"/>
            <a:ext cx="1419225" cy="1343025"/>
          </a:xfrm>
          <a:prstGeom prst="ellipse">
            <a:avLst/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Выбор модели и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конструкции изделия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3" name="Oval 1"/>
          <p:cNvSpPr>
            <a:spLocks noChangeArrowheads="1"/>
          </p:cNvSpPr>
          <p:nvPr/>
        </p:nvSpPr>
        <p:spPr bwMode="auto">
          <a:xfrm>
            <a:off x="1979712" y="4437112"/>
            <a:ext cx="1000125" cy="942975"/>
          </a:xfrm>
          <a:prstGeom prst="ellipse">
            <a:avLst/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Дизайн-анализ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AutoShape 2"/>
          <p:cNvSpPr>
            <a:spLocks noChangeShapeType="1"/>
          </p:cNvSpPr>
          <p:nvPr/>
        </p:nvSpPr>
        <p:spPr bwMode="auto">
          <a:xfrm flipV="1">
            <a:off x="4211960" y="2420888"/>
            <a:ext cx="0" cy="6762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5" name="AutoShape 3"/>
          <p:cNvSpPr>
            <a:spLocks noChangeShapeType="1"/>
          </p:cNvSpPr>
          <p:nvPr/>
        </p:nvSpPr>
        <p:spPr bwMode="auto">
          <a:xfrm flipV="1">
            <a:off x="4572000" y="2708920"/>
            <a:ext cx="847725" cy="4953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1" name="AutoShape 9"/>
          <p:cNvSpPr>
            <a:spLocks noChangeShapeType="1"/>
          </p:cNvSpPr>
          <p:nvPr/>
        </p:nvSpPr>
        <p:spPr bwMode="auto">
          <a:xfrm>
            <a:off x="4932040" y="3573016"/>
            <a:ext cx="8858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6" name="AutoShape 14"/>
          <p:cNvSpPr>
            <a:spLocks noChangeShapeType="1"/>
          </p:cNvSpPr>
          <p:nvPr/>
        </p:nvSpPr>
        <p:spPr bwMode="auto">
          <a:xfrm>
            <a:off x="4860032" y="4149080"/>
            <a:ext cx="866775" cy="76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5" name="AutoShape 13"/>
          <p:cNvSpPr>
            <a:spLocks noChangeShapeType="1"/>
          </p:cNvSpPr>
          <p:nvPr/>
        </p:nvSpPr>
        <p:spPr bwMode="auto">
          <a:xfrm>
            <a:off x="4139952" y="4437112"/>
            <a:ext cx="47625" cy="771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4" name="AutoShape 12"/>
          <p:cNvSpPr>
            <a:spLocks noChangeShapeType="1"/>
          </p:cNvSpPr>
          <p:nvPr/>
        </p:nvSpPr>
        <p:spPr bwMode="auto">
          <a:xfrm flipH="1">
            <a:off x="2915816" y="4005064"/>
            <a:ext cx="571500" cy="6381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3" name="AutoShape 11"/>
          <p:cNvSpPr>
            <a:spLocks noChangeShapeType="1"/>
          </p:cNvSpPr>
          <p:nvPr/>
        </p:nvSpPr>
        <p:spPr bwMode="auto">
          <a:xfrm flipH="1">
            <a:off x="2699792" y="3573016"/>
            <a:ext cx="676275" cy="38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2" name="AutoShape 10"/>
          <p:cNvSpPr>
            <a:spLocks noChangeShapeType="1"/>
          </p:cNvSpPr>
          <p:nvPr/>
        </p:nvSpPr>
        <p:spPr bwMode="auto">
          <a:xfrm flipH="1" flipV="1">
            <a:off x="2987824" y="2564904"/>
            <a:ext cx="781050" cy="5619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Этапы работы над проектом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endParaRPr lang="ru-RU" sz="2400" b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67543" y="2564904"/>
          <a:ext cx="7776865" cy="3132076"/>
        </p:xfrm>
        <a:graphic>
          <a:graphicData uri="http://schemas.openxmlformats.org/drawingml/2006/table">
            <a:tbl>
              <a:tblPr/>
              <a:tblGrid>
                <a:gridCol w="1800201"/>
                <a:gridCol w="1944216"/>
                <a:gridCol w="2016224"/>
                <a:gridCol w="201622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Этапы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Деятельность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детей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Деятельность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педагога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Формируемые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умения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1.Подготовительный этап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2.Этап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планирования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3.Основной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этап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4.Заключительный этап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5.Рефлексия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7467600" cy="44644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Спасибо</a:t>
            </a:r>
            <a:br>
              <a:rPr lang="ru-RU" sz="5400" b="1" dirty="0" smtClean="0">
                <a:solidFill>
                  <a:srgbClr val="C00000"/>
                </a:solidFill>
              </a:rPr>
            </a:br>
            <a:r>
              <a:rPr lang="ru-RU" sz="5400" b="1" dirty="0" smtClean="0">
                <a:solidFill>
                  <a:srgbClr val="C00000"/>
                </a:solidFill>
              </a:rPr>
              <a:t>за</a:t>
            </a:r>
            <a:br>
              <a:rPr lang="ru-RU" sz="5400" b="1" dirty="0" smtClean="0">
                <a:solidFill>
                  <a:srgbClr val="C00000"/>
                </a:solidFill>
              </a:rPr>
            </a:br>
            <a:r>
              <a:rPr lang="ru-RU" sz="5400" b="1" dirty="0" smtClean="0">
                <a:solidFill>
                  <a:srgbClr val="C00000"/>
                </a:solidFill>
              </a:rPr>
              <a:t>внимание!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80</TotalTime>
  <Words>234</Words>
  <Application>Microsoft Office PowerPoint</Application>
  <PresentationFormat>Экран (4:3)</PresentationFormat>
  <Paragraphs>155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Проектная деятельность в дошкольном образовательном учреждении  семинар </vt:lpstr>
      <vt:lpstr>Взаимосвязь основных понятий в проектной деятельности (по Н.А. Краля)</vt:lpstr>
      <vt:lpstr>Структура проектной деятельности </vt:lpstr>
      <vt:lpstr>   </vt:lpstr>
      <vt:lpstr>«Звездочка обдумывания» (по М.Б. Павлову)</vt:lpstr>
      <vt:lpstr>Этапы работы над проектом </vt:lpstr>
      <vt:lpstr>Спасибо за внимание!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деятельность в дошкольном образовательном учреждении  семинар </dc:title>
  <dc:creator>Светлана</dc:creator>
  <cp:lastModifiedBy>Admin</cp:lastModifiedBy>
  <cp:revision>9</cp:revision>
  <dcterms:created xsi:type="dcterms:W3CDTF">2015-02-13T07:08:05Z</dcterms:created>
  <dcterms:modified xsi:type="dcterms:W3CDTF">2015-02-13T08:38:14Z</dcterms:modified>
</cp:coreProperties>
</file>