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56" r:id="rId3"/>
    <p:sldId id="269" r:id="rId4"/>
    <p:sldId id="257" r:id="rId5"/>
    <p:sldId id="258" r:id="rId6"/>
    <p:sldId id="259" r:id="rId7"/>
    <p:sldId id="267" r:id="rId8"/>
    <p:sldId id="268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73B81B-E808-429A-BBD8-4DBD40D6ABE3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309EF3-CB7B-4EAE-ABA6-F55D32B1B4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блон для презентации &quot;Детвора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57668" y="0"/>
            <a:ext cx="4886332" cy="278605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/>
              <a:t>Выполнил:</a:t>
            </a:r>
            <a:br>
              <a:rPr lang="ru-RU" sz="2400" b="1" dirty="0" smtClean="0"/>
            </a:br>
            <a:r>
              <a:rPr lang="ru-RU" sz="2400" b="1" dirty="0" smtClean="0"/>
              <a:t>Учитель-логопед  МАДОУ </a:t>
            </a:r>
            <a:r>
              <a:rPr lang="ru-RU" sz="2400" b="1" dirty="0" smtClean="0"/>
              <a:t>«Родничок</a:t>
            </a:r>
            <a:r>
              <a:rPr lang="ru-RU" sz="2400" b="1" dirty="0" smtClean="0"/>
              <a:t>» Галаган Виктория Александровна 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2400" b="1" dirty="0" smtClean="0"/>
              <a:t>г. Хабаровск</a:t>
            </a:r>
            <a:r>
              <a:rPr lang="ru-RU" sz="2400" b="1" smtClean="0"/>
              <a:t/>
            </a:r>
            <a:br>
              <a:rPr lang="ru-RU" sz="2400" b="1" smtClean="0"/>
            </a:b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Проект студии речевого развития «Веселый язычок» для детей 3-5 лет.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9406" cy="92867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Дорожная карта проекта</a:t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9" y="571479"/>
          <a:ext cx="8572560" cy="6309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4182"/>
                <a:gridCol w="4172501"/>
                <a:gridCol w="2275877"/>
              </a:tblGrid>
              <a:tr h="3339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Месяц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Темы занятий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часов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54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Сентябрь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Домик для язычка</a:t>
                      </a:r>
                    </a:p>
                    <a:p>
                      <a:r>
                        <a:rPr lang="ru-RU" dirty="0" smtClean="0"/>
                        <a:t>Утренняя зарядка</a:t>
                      </a:r>
                    </a:p>
                    <a:p>
                      <a:r>
                        <a:rPr lang="ru-RU" dirty="0" smtClean="0"/>
                        <a:t>В лес,</a:t>
                      </a:r>
                      <a:r>
                        <a:rPr lang="ru-RU" baseline="0" dirty="0" smtClean="0"/>
                        <a:t> за грибами</a:t>
                      </a:r>
                    </a:p>
                    <a:p>
                      <a:r>
                        <a:rPr lang="ru-RU" baseline="0" dirty="0" smtClean="0"/>
                        <a:t>Завтрак с другом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0854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гостях у братца  Кролика</a:t>
                      </a:r>
                    </a:p>
                    <a:p>
                      <a:r>
                        <a:rPr lang="ru-RU" dirty="0" smtClean="0"/>
                        <a:t>Прогулка в парке</a:t>
                      </a:r>
                    </a:p>
                    <a:p>
                      <a:r>
                        <a:rPr lang="ru-RU" dirty="0" smtClean="0"/>
                        <a:t>Ремонт в доме Язычка</a:t>
                      </a:r>
                    </a:p>
                    <a:p>
                      <a:r>
                        <a:rPr lang="ru-RU" dirty="0" smtClean="0"/>
                        <a:t>Новый знакомый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</a:txBody>
                  <a:tcPr/>
                </a:tc>
              </a:tr>
              <a:tr h="10854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Часы</a:t>
                      </a:r>
                    </a:p>
                    <a:p>
                      <a:r>
                        <a:rPr lang="ru-RU" dirty="0" smtClean="0"/>
                        <a:t>Игры с друзьями</a:t>
                      </a:r>
                    </a:p>
                    <a:p>
                      <a:r>
                        <a:rPr lang="ru-RU" dirty="0" smtClean="0"/>
                        <a:t>Званый обед</a:t>
                      </a:r>
                    </a:p>
                    <a:p>
                      <a:r>
                        <a:rPr lang="ru-RU" dirty="0" smtClean="0"/>
                        <a:t>Гость из Африки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</a:txBody>
                  <a:tcPr/>
                </a:tc>
              </a:tr>
              <a:tr h="10854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Поиграем мы в футбол, забиваем гол!</a:t>
                      </a:r>
                    </a:p>
                    <a:p>
                      <a:r>
                        <a:rPr lang="ru-RU" dirty="0" smtClean="0"/>
                        <a:t>Удивительный мир зоопарка</a:t>
                      </a:r>
                    </a:p>
                    <a:p>
                      <a:r>
                        <a:rPr lang="ru-RU" dirty="0" smtClean="0"/>
                        <a:t>Волшебные сны Язычка</a:t>
                      </a:r>
                    </a:p>
                    <a:p>
                      <a:r>
                        <a:rPr lang="ru-RU" dirty="0" smtClean="0"/>
                        <a:t>Новогодний сюрприз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</a:txBody>
                  <a:tcPr/>
                </a:tc>
              </a:tr>
              <a:tr h="10854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Новогодние хлопушки</a:t>
                      </a:r>
                    </a:p>
                    <a:p>
                      <a:r>
                        <a:rPr lang="ru-RU" dirty="0" smtClean="0"/>
                        <a:t>Язычок</a:t>
                      </a:r>
                      <a:r>
                        <a:rPr lang="ru-RU" baseline="0" dirty="0" smtClean="0"/>
                        <a:t> и музыка</a:t>
                      </a:r>
                    </a:p>
                    <a:p>
                      <a:r>
                        <a:rPr lang="ru-RU" baseline="0" dirty="0" smtClean="0"/>
                        <a:t>Волшебные звуки</a:t>
                      </a:r>
                    </a:p>
                    <a:p>
                      <a:r>
                        <a:rPr lang="ru-RU" baseline="0" dirty="0" smtClean="0"/>
                        <a:t>На концерте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357168"/>
          <a:ext cx="8358246" cy="58579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71703"/>
                <a:gridCol w="4286280"/>
                <a:gridCol w="2000263"/>
              </a:tblGrid>
              <a:tr h="49844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Месяц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Темы занятий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часов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152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Выходные в парке аттракционов</a:t>
                      </a:r>
                    </a:p>
                    <a:p>
                      <a:r>
                        <a:rPr lang="ru-RU" dirty="0" smtClean="0"/>
                        <a:t>Приглашение в цирк</a:t>
                      </a:r>
                    </a:p>
                    <a:p>
                      <a:r>
                        <a:rPr lang="ru-RU" dirty="0" smtClean="0"/>
                        <a:t>Две подружки-болтушки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5798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Приключения в лабиринте</a:t>
                      </a:r>
                    </a:p>
                    <a:p>
                      <a:r>
                        <a:rPr lang="ru-RU" dirty="0" smtClean="0"/>
                        <a:t>Весенний праздник</a:t>
                      </a:r>
                    </a:p>
                    <a:p>
                      <a:r>
                        <a:rPr lang="ru-RU" dirty="0" err="1" smtClean="0"/>
                        <a:t>Свистелочка</a:t>
                      </a:r>
                      <a:r>
                        <a:rPr lang="ru-RU" dirty="0" smtClean="0"/>
                        <a:t> и </a:t>
                      </a:r>
                      <a:r>
                        <a:rPr lang="ru-RU" dirty="0" err="1" smtClean="0"/>
                        <a:t>Звенелочка</a:t>
                      </a:r>
                      <a:r>
                        <a:rPr lang="ru-RU" baseline="0" dirty="0" smtClean="0"/>
                        <a:t> собирают друзей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2152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Блинчики для бабушки</a:t>
                      </a:r>
                    </a:p>
                    <a:p>
                      <a:r>
                        <a:rPr lang="ru-RU" dirty="0" smtClean="0"/>
                        <a:t>Чаепитие на даче</a:t>
                      </a:r>
                    </a:p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гостях у Великана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2</a:t>
                      </a:r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8506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Мы звеним, а мы шипим!</a:t>
                      </a:r>
                    </a:p>
                    <a:p>
                      <a:r>
                        <a:rPr lang="ru-RU" dirty="0" smtClean="0"/>
                        <a:t>Повторение пройденного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</a:p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9844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77/0481966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6429420" cy="60722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Мы будем считать условия профилактической и развивающей работы достаточными, если не менее 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80 % детей младшего дошкольного возраста с речевыми недостатками , освоят программу речевой студии «Веселый Язычок» и будут, при четкой организации занятий и преемственности работы логопеда и родителей,  правильно произносить звуки, критически относиться к своей речи, стремиться говорить грамматически правильно!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/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Шаблон презентации &quot;Весенний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320"/>
            <a:ext cx="8576530" cy="565501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Спасибо за внимание!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pedsovet.su/_ld/378/88001954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1428736"/>
            <a:ext cx="78581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«От того, как прошло детство,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кто вёл ребенка за руку в детские годы, 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вошло в его разум и сердце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 окружающего мира — от этого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 решающей степени зависит, каким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человеком станет сегодняшний малыш»</a:t>
            </a:r>
            <a:b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 А. Сухомлинский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77/0481966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9379" cy="6083320"/>
          </a:xfrm>
        </p:spPr>
        <p:txBody>
          <a:bodyPr>
            <a:normAutofit/>
          </a:bodyPr>
          <a:lstStyle/>
          <a:p>
            <a:r>
              <a:rPr lang="ru-RU" sz="2000" b="1" dirty="0"/>
              <a:t>Актуальность </a:t>
            </a:r>
            <a:r>
              <a:rPr lang="ru-RU" sz="2000" dirty="0"/>
              <a:t>и </a:t>
            </a:r>
            <a:r>
              <a:rPr lang="ru-RU" sz="2000" b="1" dirty="0" err="1"/>
              <a:t>востребованность</a:t>
            </a:r>
            <a:r>
              <a:rPr lang="ru-RU" sz="2000" b="1" dirty="0"/>
              <a:t> </a:t>
            </a:r>
            <a:r>
              <a:rPr lang="ru-RU" sz="2000" dirty="0"/>
              <a:t>проекта определяются реальными потребностями системы отечественного дошкольного образования и существующими противоречиями </a:t>
            </a:r>
            <a:r>
              <a:rPr lang="ru-RU" sz="2000" dirty="0" smtClean="0"/>
              <a:t>между: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-ростом </a:t>
            </a:r>
            <a:r>
              <a:rPr lang="ru-RU" sz="2000" dirty="0"/>
              <a:t>количества детей с речевыми нарушениями и отсутствием возможности оказания коррекционно-логопедической помощи всем нуждающимся в условиях </a:t>
            </a:r>
            <a:r>
              <a:rPr lang="ru-RU" sz="2000" dirty="0" err="1" smtClean="0"/>
              <a:t>логопункта</a:t>
            </a:r>
            <a:r>
              <a:rPr lang="ru-RU" sz="2000" dirty="0" smtClean="0"/>
              <a:t> ДОУ </a:t>
            </a:r>
            <a:r>
              <a:rPr lang="ru-RU" sz="2000" dirty="0" err="1"/>
              <a:t>общеразвивающего</a:t>
            </a:r>
            <a:r>
              <a:rPr lang="ru-RU" sz="2000" dirty="0"/>
              <a:t> вида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-необходимостью </a:t>
            </a:r>
            <a:r>
              <a:rPr lang="ru-RU" sz="2000" dirty="0"/>
              <a:t>участия родителей в коррекционно-логопедическом процессе и отсутствием эффективных технологий взаимодействия образовательного учреждения и семьи по данному </a:t>
            </a:r>
            <a:r>
              <a:rPr lang="ru-RU" sz="2000" dirty="0" smtClean="0"/>
              <a:t>направлению;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-снижение уровня языковой культуры общества в целом.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1" y="274638"/>
            <a:ext cx="7686700" cy="329723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Проблема. </a:t>
            </a:r>
            <a:r>
              <a:rPr lang="ru-RU" sz="2000" dirty="0" smtClean="0">
                <a:solidFill>
                  <a:schemeClr val="tx1"/>
                </a:solidFill>
              </a:rPr>
              <a:t> Недостаток профилактической и развивающей работы  с детьми младшего дошкольного возраста, имеющими речевые нарушения, в связи с чем происходит ухудшение  в последние годы показателей речевого развития детей дошкольного возраста  и это объясняется следующими </a:t>
            </a:r>
            <a:r>
              <a:rPr lang="ru-RU" sz="2000" b="1" dirty="0" smtClean="0">
                <a:solidFill>
                  <a:schemeClr val="tx1"/>
                </a:solidFill>
              </a:rPr>
              <a:t>причинами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143372" y="4929198"/>
            <a:ext cx="1928827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Недостаточно развиты </a:t>
            </a:r>
            <a:r>
              <a:rPr lang="ru-RU" altLang="ru-RU" sz="1600" b="1" dirty="0"/>
              <a:t> </a:t>
            </a:r>
            <a:r>
              <a:rPr lang="ru-RU" altLang="ru-RU" sz="1600" b="1" dirty="0" smtClean="0"/>
              <a:t>мышцы  артикуляционного аппарата</a:t>
            </a:r>
            <a:endParaRPr lang="ru-RU" altLang="ru-RU" sz="1600" b="1" dirty="0"/>
          </a:p>
          <a:p>
            <a:endParaRPr lang="ru-RU" altLang="ru-RU" sz="16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429389" y="4929198"/>
            <a:ext cx="1833563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Не  развит фонематический слух</a:t>
            </a:r>
            <a:endParaRPr lang="ru-RU" altLang="ru-RU" sz="1600" b="1" dirty="0"/>
          </a:p>
          <a:p>
            <a:endParaRPr lang="ru-RU" altLang="ru-RU" sz="16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928795" y="4929198"/>
            <a:ext cx="1833563" cy="150019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Неблагоприятное речевое окружение  </a:t>
            </a:r>
            <a:endParaRPr lang="ru-RU" altLang="ru-RU" sz="1600" b="1" dirty="0"/>
          </a:p>
          <a:p>
            <a:endParaRPr lang="ru-RU" altLang="ru-RU" sz="16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143769" y="2214554"/>
            <a:ext cx="1833563" cy="23574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endParaRPr lang="ru-RU" altLang="ru-RU" sz="1600" b="1" dirty="0"/>
          </a:p>
          <a:p>
            <a:pPr algn="ctr"/>
            <a:r>
              <a:rPr lang="ru-RU" altLang="ru-RU" sz="1600" b="1" dirty="0" smtClean="0"/>
              <a:t>Недоразвитие речевого дыхания</a:t>
            </a:r>
            <a:endParaRPr lang="ru-RU" altLang="ru-RU" sz="1600" b="1" dirty="0"/>
          </a:p>
          <a:p>
            <a:pPr algn="ctr"/>
            <a:endParaRPr lang="ru-RU" altLang="ru-RU" sz="160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00365" y="2214554"/>
            <a:ext cx="1833563" cy="23574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endParaRPr lang="ru-RU" altLang="ru-RU" sz="1600" b="1" dirty="0"/>
          </a:p>
          <a:p>
            <a:pPr algn="ctr"/>
            <a:r>
              <a:rPr lang="ru-RU" altLang="ru-RU" sz="1600" b="1" dirty="0" smtClean="0"/>
              <a:t>Недостаточные условия для профилактики речевых нарушений</a:t>
            </a:r>
            <a:endParaRPr lang="ru-RU" altLang="ru-RU" sz="1600" b="1" dirty="0"/>
          </a:p>
          <a:p>
            <a:pPr algn="ctr"/>
            <a:endParaRPr lang="ru-RU" altLang="ru-RU" sz="16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072067" y="2214554"/>
            <a:ext cx="1833563" cy="23574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dirty="0" smtClean="0"/>
              <a:t>Нет необходимого уровня компетенции родителей в вопросах речевого развития детей</a:t>
            </a:r>
            <a:endParaRPr lang="ru-RU" altLang="ru-RU" sz="1600" b="1" dirty="0"/>
          </a:p>
          <a:p>
            <a:pPr algn="ctr"/>
            <a:endParaRPr lang="ru-RU" altLang="ru-RU" sz="1600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928663" y="2214554"/>
            <a:ext cx="1833563" cy="235745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Нет возможности оказания логопедической помощи всем нуждающимся  в ней детям , в условиях одного ДОУ</a:t>
            </a:r>
            <a:endParaRPr lang="ru-RU" altLang="ru-RU" sz="1600" b="1" dirty="0"/>
          </a:p>
          <a:p>
            <a:endParaRPr lang="ru-RU" alt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0"/>
            <a:ext cx="7615263" cy="592933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Цель студии:  </a:t>
            </a:r>
            <a:r>
              <a:rPr lang="ru-RU" sz="2000" dirty="0" smtClean="0"/>
              <a:t>Создание  условий для профилактической и развивающей работы  с детьми младшего дошкольного возраста, имеющими речевые нарушения </a:t>
            </a:r>
            <a:br>
              <a:rPr lang="ru-RU" sz="2000" dirty="0" smtClean="0"/>
            </a:br>
            <a:r>
              <a:rPr lang="ru-RU" sz="2000" b="1" dirty="0" smtClean="0"/>
              <a:t>Задачи студии: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85787" y="1928803"/>
            <a:ext cx="1857388" cy="2214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dirty="0" smtClean="0"/>
              <a:t>Создать условия для реализации профилактической и развивающей работы с детьми 3-5 лет, имеющими речевые  недостатки</a:t>
            </a:r>
            <a:endParaRPr lang="ru-RU" altLang="ru-RU" sz="1600" b="1" dirty="0"/>
          </a:p>
          <a:p>
            <a:endParaRPr lang="ru-RU" altLang="ru-RU" sz="1600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57489" y="1928803"/>
            <a:ext cx="1833563" cy="2214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Повысить уровень компетенции родителей в вопросах речевого развития детей</a:t>
            </a:r>
            <a:endParaRPr lang="ru-RU" altLang="ru-RU" sz="1600" b="1" dirty="0"/>
          </a:p>
          <a:p>
            <a:pPr algn="ctr"/>
            <a:endParaRPr lang="ru-RU" altLang="ru-RU" sz="16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29191" y="1928803"/>
            <a:ext cx="1857388" cy="2214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Развивать артикуляционный аппарат с помощью артикуляционной гимнастики</a:t>
            </a:r>
            <a:endParaRPr lang="ru-RU" altLang="ru-RU" sz="1600" b="1" dirty="0"/>
          </a:p>
          <a:p>
            <a:endParaRPr lang="ru-RU" altLang="ru-RU" sz="16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000893" y="1928803"/>
            <a:ext cx="1857388" cy="2214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Заложить основы правильного речевого дыхания</a:t>
            </a:r>
            <a:endParaRPr lang="ru-RU" altLang="ru-RU" sz="1600" b="1" dirty="0"/>
          </a:p>
          <a:p>
            <a:endParaRPr lang="ru-RU" altLang="ru-RU" sz="1600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85787" y="4357695"/>
            <a:ext cx="1857388" cy="2214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Учить детей слышать звуки в речи, выделять их в словах</a:t>
            </a:r>
            <a:endParaRPr lang="ru-RU" altLang="ru-RU" sz="1600" b="1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57489" y="4357695"/>
            <a:ext cx="1857388" cy="2214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Учить правилам речевого этикета и способствовать тому, чтобы эти правила стали нормой жизни для детей</a:t>
            </a:r>
            <a:endParaRPr lang="ru-RU" altLang="ru-RU" sz="16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929191" y="4357695"/>
            <a:ext cx="1857388" cy="2214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Активизировать мыслительные процессы и познавательные интересы</a:t>
            </a:r>
            <a:endParaRPr lang="ru-RU" altLang="ru-RU" sz="1600" b="1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7000893" y="4357695"/>
            <a:ext cx="1857388" cy="22145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altLang="ru-RU" sz="1600" b="1" dirty="0" smtClean="0"/>
          </a:p>
          <a:p>
            <a:pPr algn="ctr"/>
            <a:r>
              <a:rPr lang="ru-RU" altLang="ru-RU" sz="1600" b="1" dirty="0" smtClean="0"/>
              <a:t>Формировать правильное звукопроизношение</a:t>
            </a:r>
            <a:endParaRPr lang="ru-RU" alt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pedsovet.su/_ld/377/021230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719406" cy="542928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/>
            </a:r>
            <a:br>
              <a:rPr lang="ru-RU" sz="2400" b="1" dirty="0" smtClean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00240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Проект предназначен для детей 3-5 лет.</a:t>
            </a:r>
            <a:br>
              <a:rPr lang="ru-RU" sz="2000" b="1" dirty="0" smtClean="0"/>
            </a:br>
            <a:r>
              <a:rPr lang="ru-RU" sz="2000" b="1" dirty="0" smtClean="0"/>
              <a:t> Тип проекта: информационно- практико-ориентировочный , долгосрочный.</a:t>
            </a:r>
            <a:br>
              <a:rPr lang="ru-RU" sz="2000" b="1" dirty="0" smtClean="0"/>
            </a:br>
            <a:r>
              <a:rPr lang="ru-RU" sz="2000" b="1" dirty="0" smtClean="0"/>
              <a:t>Срок реализации – 1 год.</a:t>
            </a:r>
            <a:br>
              <a:rPr lang="ru-RU" sz="2000" b="1" dirty="0" smtClean="0"/>
            </a:br>
            <a:r>
              <a:rPr lang="ru-RU" sz="2000" b="1" dirty="0" smtClean="0"/>
              <a:t>Участники проекта: дети, имеющие нарушения речи, а также дети, не имеющие речевых недостатков; их родители, учитель-логопед.</a:t>
            </a:r>
            <a:br>
              <a:rPr lang="ru-RU" sz="2000" b="1" dirty="0" smtClean="0"/>
            </a:br>
            <a:r>
              <a:rPr lang="ru-RU" sz="2000" b="1" dirty="0" smtClean="0"/>
              <a:t>Курс программы рассчитан на 72  часа.</a:t>
            </a:r>
            <a:br>
              <a:rPr lang="ru-RU" sz="2000" b="1" dirty="0" smtClean="0"/>
            </a:br>
            <a:r>
              <a:rPr lang="ru-RU" sz="2000" b="1" dirty="0" smtClean="0"/>
              <a:t>Формы организации:</a:t>
            </a:r>
            <a:br>
              <a:rPr lang="ru-RU" sz="2000" b="1" dirty="0" smtClean="0"/>
            </a:br>
            <a:r>
              <a:rPr lang="ru-RU" sz="2000" b="1" dirty="0" smtClean="0"/>
              <a:t>- занятия в подгруппах, группах </a:t>
            </a:r>
            <a:br>
              <a:rPr lang="ru-RU" sz="2000" b="1" dirty="0" smtClean="0"/>
            </a:br>
            <a:r>
              <a:rPr lang="ru-RU" sz="2000" b="1" dirty="0" smtClean="0"/>
              <a:t>- занятия индивидуально</a:t>
            </a:r>
            <a:br>
              <a:rPr lang="ru-RU" sz="2000" b="1" dirty="0" smtClean="0"/>
            </a:br>
            <a:r>
              <a:rPr lang="ru-RU" sz="2000" b="1" dirty="0" smtClean="0"/>
              <a:t>Занятия проводятся 2 раза в неделю по  30 минут с перерывом на </a:t>
            </a:r>
            <a:r>
              <a:rPr lang="ru-RU" sz="2000" b="1" dirty="0" err="1" smtClean="0"/>
              <a:t>физминутку</a:t>
            </a:r>
            <a:r>
              <a:rPr lang="ru-RU" sz="2000" b="1" dirty="0" smtClean="0"/>
              <a:t>, во второй половине дня, в рамках кружковой работы.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505092" cy="557216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Мероприятия, этапы и стратегия реализации проекта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I. Подготовительный этап (информационно-аналитический):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Раскрытие смысла и содержания предстоящей работы, выработка необходимых педагогических условий для реализации проекта с учетом современных требований и речевых возможностей детей.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II. Основной этап реализации проекта (практический):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знакомство со строением органов речи посредством логопедической «Сказки о Веселом Язычке»; практическое занятие «Выполнение основных артикуляционных упражнений» ; игровые упражнения для развития физиологического (</a:t>
            </a:r>
            <a:r>
              <a:rPr lang="ru-RU" sz="2000" dirty="0" err="1" smtClean="0">
                <a:solidFill>
                  <a:schemeClr val="tx1"/>
                </a:solidFill>
              </a:rPr>
              <a:t>нижнедиафрагмального</a:t>
            </a:r>
            <a:r>
              <a:rPr lang="ru-RU" sz="2000" dirty="0" smtClean="0">
                <a:solidFill>
                  <a:schemeClr val="tx1"/>
                </a:solidFill>
              </a:rPr>
              <a:t>) и речевого дыхания с использованием </a:t>
            </a:r>
            <a:r>
              <a:rPr lang="ru-RU" sz="2000" dirty="0" err="1" smtClean="0">
                <a:solidFill>
                  <a:schemeClr val="tx1"/>
                </a:solidFill>
              </a:rPr>
              <a:t>мультимедийных</a:t>
            </a:r>
            <a:r>
              <a:rPr lang="ru-RU" sz="2000" dirty="0" smtClean="0">
                <a:solidFill>
                  <a:schemeClr val="tx1"/>
                </a:solidFill>
              </a:rPr>
              <a:t> презентаций, красочных иллюстраций, специальных пособий; развитие фонематического слуха и восприятия детей на логопедических занятиях ; повышение интереса родителей к коррекционному процессу ; развитие у малышей логического и образного мышления и наблюдательности и далее.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III. Заключительный этап реализации проекта: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Анализ проектной деятельности и оценка результатов эффективности коррекционно-развивающей работы.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"/>
            <a:ext cx="8576530" cy="71435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Конечным продуктом будут являться</a:t>
            </a:r>
            <a:endParaRPr lang="ru-RU" sz="2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397001"/>
          <a:ext cx="6096000" cy="460364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032000"/>
                <a:gridCol w="2032000"/>
                <a:gridCol w="2032000"/>
              </a:tblGrid>
              <a:tr h="460364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9" y="571481"/>
          <a:ext cx="8429685" cy="6013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86081"/>
                <a:gridCol w="2833709"/>
                <a:gridCol w="2809895"/>
              </a:tblGrid>
              <a:tr h="3528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Дети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Родители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ДОУ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4796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Критическое отношение к своей речи, стремление говорить правильно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Расширение социальных контактов со сверстниками и взрослыми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Улучшение общих речевых навыков, произносительной и интонационной стороны речи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Активное взаимодействие с логопедом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детского сада по вопросу коррекции речевого развития воспитанников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Оказание помощи в организации предметно-развивающей среды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Расширение онтогенетических и психологических знаний по речевому развитию детей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Родители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поймут полезность разумных требований к ребенку, необходимость закрепления достигнутого на занятиях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-Повышенный статус</a:t>
                      </a:r>
                      <a:r>
                        <a:rPr lang="ru-RU" sz="1800" baseline="0" dirty="0" smtClean="0"/>
                        <a:t> ДОУ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9" y="785795"/>
            <a:ext cx="8219340" cy="22860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>Подведение итогов реализации программы «Веселый язычок» проводится в форме отчета о результатах работы студии речевого развития по данным диагностики.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Диагностика.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857365"/>
          <a:ext cx="6905652" cy="35690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26413"/>
                <a:gridCol w="1726413"/>
                <a:gridCol w="1726413"/>
                <a:gridCol w="1726413"/>
              </a:tblGrid>
              <a:tr h="1071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Сфера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развития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Диагностическая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методика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Формы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и методы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Сроки 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Calibri"/>
                        </a:rPr>
                        <a:t>выполнения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Познавательно-речевое 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развитие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«Диагностика 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нарушений 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развития речи»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И.А. Смирнова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Наблюдения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Тесты для родителей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Calibri"/>
                        </a:rPr>
                        <a:t>Опросники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 (на начало и конец года)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Беседы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Практические задания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2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раза в год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Сентябрь,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Calibri"/>
                        </a:rPr>
                        <a:t>Май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512</Words>
  <Application>Microsoft Office PowerPoint</Application>
  <PresentationFormat>Экран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Солнцестояние</vt:lpstr>
      <vt:lpstr>Выполнил: Учитель-логопед  МАДОУ «Родничок» Галаган Виктория Александровна   г. Хабаровск </vt:lpstr>
      <vt:lpstr>Слайд 2</vt:lpstr>
      <vt:lpstr>Актуальность и востребованность проекта определяются реальными потребностями системы отечественного дошкольного образования и существующими противоречиями между:  -ростом количества детей с речевыми нарушениями и отсутствием возможности оказания коррекционно-логопедической помощи всем нуждающимся в условиях логопункта ДОУ общеразвивающего вида;  -необходимостью участия родителей в коррекционно-логопедическом процессе и отсутствием эффективных технологий взаимодействия образовательного учреждения и семьи по данному направлению;  -снижение уровня языковой культуры общества в целом. </vt:lpstr>
      <vt:lpstr>Проблема.  Недостаток профилактической и развивающей работы  с детьми младшего дошкольного возраста, имеющими речевые нарушения, в связи с чем происходит ухудшение  в последние годы показателей речевого развития детей дошкольного возраста  и это объясняется следующими причинами:     </vt:lpstr>
      <vt:lpstr>Цель студии:  Создание  условий для профилактической и развивающей работы  с детьми младшего дошкольного возраста, имеющими речевые нарушения  Задачи студии:            </vt:lpstr>
      <vt:lpstr>   </vt:lpstr>
      <vt:lpstr>Мероприятия, этапы и стратегия реализации проекта   I. Подготовительный этап (информационно-аналитический):  Раскрытие смысла и содержания предстоящей работы, выработка необходимых педагогических условий для реализации проекта с учетом современных требований и речевых возможностей детей.    II. Основной этап реализации проекта (практический):  знакомство со строением органов речи посредством логопедической «Сказки о Веселом Язычке»; практическое занятие «Выполнение основных артикуляционных упражнений» ; игровые упражнения для развития физиологического (нижнедиафрагмального) и речевого дыхания с использованием мультимедийных презентаций, красочных иллюстраций, специальных пособий; развитие фонематического слуха и восприятия детей на логопедических занятиях ; повышение интереса родителей к коррекционному процессу ; развитие у малышей логического и образного мышления и наблюдательности и далее.   III. Заключительный этап реализации проекта:   Анализ проектной деятельности и оценка результатов эффективности коррекционно-развивающей работы.</vt:lpstr>
      <vt:lpstr>Конечным продуктом будут являться</vt:lpstr>
      <vt:lpstr>Подведение итогов реализации программы «Веселый язычок» проводится в форме отчета о результатах работы студии речевого развития по данным диагностики.  Диагностика.      </vt:lpstr>
      <vt:lpstr>Дорожная карта проекта </vt:lpstr>
      <vt:lpstr>Слайд 11</vt:lpstr>
      <vt:lpstr>    Мы будем считать условия профилактической и развивающей работы достаточными, если не менее  80 % детей младшего дошкольного возраста с речевыми недостатками , освоят программу речевой студии «Веселый Язычок» и будут, при четкой организации занятий и преемственности работы логопеда и родителей,  правильно произносить звуки, критически относиться к своей речи, стремиться говорить грамматически правильно!       </vt:lpstr>
      <vt:lpstr>Спасибо за внимание!  </vt:lpstr>
    </vt:vector>
  </TitlesOfParts>
  <Company>ХХХ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Выполнили:  Галаган Виктория Александровна МАДОУ «Родничок» г. Хабаровск</dc:title>
  <dc:creator>Алексей</dc:creator>
  <cp:lastModifiedBy>Алексей</cp:lastModifiedBy>
  <cp:revision>66</cp:revision>
  <dcterms:created xsi:type="dcterms:W3CDTF">2014-05-27T09:10:01Z</dcterms:created>
  <dcterms:modified xsi:type="dcterms:W3CDTF">2015-01-19T09:54:35Z</dcterms:modified>
</cp:coreProperties>
</file>